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36" r:id="rId2"/>
    <p:sldMasterId id="2147483839" r:id="rId3"/>
    <p:sldMasterId id="2147483870" r:id="rId4"/>
    <p:sldMasterId id="2147483896" r:id="rId5"/>
    <p:sldMasterId id="2147483910" r:id="rId6"/>
  </p:sldMasterIdLst>
  <p:notesMasterIdLst>
    <p:notesMasterId r:id="rId64"/>
  </p:notesMasterIdLst>
  <p:handoutMasterIdLst>
    <p:handoutMasterId r:id="rId65"/>
  </p:handoutMasterIdLst>
  <p:sldIdLst>
    <p:sldId id="257" r:id="rId7"/>
    <p:sldId id="282" r:id="rId8"/>
    <p:sldId id="1360" r:id="rId9"/>
    <p:sldId id="263" r:id="rId10"/>
    <p:sldId id="264" r:id="rId11"/>
    <p:sldId id="297" r:id="rId12"/>
    <p:sldId id="471" r:id="rId13"/>
    <p:sldId id="347" r:id="rId14"/>
    <p:sldId id="333" r:id="rId15"/>
    <p:sldId id="348" r:id="rId16"/>
    <p:sldId id="353" r:id="rId17"/>
    <p:sldId id="352" r:id="rId18"/>
    <p:sldId id="1362" r:id="rId19"/>
    <p:sldId id="344" r:id="rId20"/>
    <p:sldId id="346" r:id="rId21"/>
    <p:sldId id="334" r:id="rId22"/>
    <p:sldId id="335" r:id="rId23"/>
    <p:sldId id="336" r:id="rId24"/>
    <p:sldId id="337" r:id="rId25"/>
    <p:sldId id="338" r:id="rId26"/>
    <p:sldId id="339" r:id="rId27"/>
    <p:sldId id="340" r:id="rId28"/>
    <p:sldId id="341" r:id="rId29"/>
    <p:sldId id="343" r:id="rId30"/>
    <p:sldId id="349" r:id="rId31"/>
    <p:sldId id="298" r:id="rId32"/>
    <p:sldId id="277" r:id="rId33"/>
    <p:sldId id="1095" r:id="rId34"/>
    <p:sldId id="299" r:id="rId35"/>
    <p:sldId id="330" r:id="rId36"/>
    <p:sldId id="1365" r:id="rId37"/>
    <p:sldId id="1364" r:id="rId38"/>
    <p:sldId id="1366" r:id="rId39"/>
    <p:sldId id="1367" r:id="rId40"/>
    <p:sldId id="1368" r:id="rId41"/>
    <p:sldId id="260" r:id="rId42"/>
    <p:sldId id="466" r:id="rId43"/>
    <p:sldId id="258" r:id="rId44"/>
    <p:sldId id="259" r:id="rId45"/>
    <p:sldId id="1381" r:id="rId46"/>
    <p:sldId id="300" r:id="rId47"/>
    <p:sldId id="474" r:id="rId48"/>
    <p:sldId id="331" r:id="rId49"/>
    <p:sldId id="350" r:id="rId50"/>
    <p:sldId id="351" r:id="rId51"/>
    <p:sldId id="1336" r:id="rId52"/>
    <p:sldId id="478" r:id="rId53"/>
    <p:sldId id="479" r:id="rId54"/>
    <p:sldId id="550" r:id="rId55"/>
    <p:sldId id="269" r:id="rId56"/>
    <p:sldId id="1361" r:id="rId57"/>
    <p:sldId id="296" r:id="rId58"/>
    <p:sldId id="275" r:id="rId59"/>
    <p:sldId id="631" r:id="rId60"/>
    <p:sldId id="1382" r:id="rId61"/>
    <p:sldId id="280" r:id="rId62"/>
    <p:sldId id="1092" r:id="rId63"/>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D50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7" autoAdjust="0"/>
    <p:restoredTop sz="50912" autoAdjust="0"/>
  </p:normalViewPr>
  <p:slideViewPr>
    <p:cSldViewPr snapToGrid="0">
      <p:cViewPr varScale="1">
        <p:scale>
          <a:sx n="54" d="100"/>
          <a:sy n="54" d="100"/>
        </p:scale>
        <p:origin x="3352" y="200"/>
      </p:cViewPr>
      <p:guideLst>
        <p:guide orient="horz" pos="2136"/>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292"/>
    </p:cViewPr>
  </p:sorterViewPr>
  <p:notesViewPr>
    <p:cSldViewPr snapToGrid="0">
      <p:cViewPr varScale="1">
        <p:scale>
          <a:sx n="83" d="100"/>
          <a:sy n="83" d="100"/>
        </p:scale>
        <p:origin x="381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38475" cy="465138"/>
          </a:xfrm>
          <a:prstGeom prst="rect">
            <a:avLst/>
          </a:prstGeom>
        </p:spPr>
        <p:txBody>
          <a:bodyPr vert="horz" lIns="93164" tIns="46582" rIns="93164" bIns="46582"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9" y="0"/>
            <a:ext cx="3038475" cy="465138"/>
          </a:xfrm>
          <a:prstGeom prst="rect">
            <a:avLst/>
          </a:prstGeom>
        </p:spPr>
        <p:txBody>
          <a:bodyPr vert="horz" lIns="93164" tIns="46582" rIns="93164" bIns="46582" rtlCol="0"/>
          <a:lstStyle>
            <a:lvl1pPr algn="r">
              <a:defRPr sz="1200">
                <a:latin typeface="Arial" charset="0"/>
                <a:cs typeface="Arial" charset="0"/>
              </a:defRPr>
            </a:lvl1pPr>
          </a:lstStyle>
          <a:p>
            <a:pPr>
              <a:defRPr/>
            </a:pPr>
            <a:fld id="{0D38392C-5B1B-4091-92F5-0AF516E230C0}" type="datetimeFigureOut">
              <a:rPr lang="en-US"/>
              <a:pPr>
                <a:defRPr/>
              </a:pPr>
              <a:t>5/24/23</a:t>
            </a:fld>
            <a:endParaRPr lang="en-US"/>
          </a:p>
        </p:txBody>
      </p:sp>
      <p:sp>
        <p:nvSpPr>
          <p:cNvPr id="4" name="Footer Placeholder 3"/>
          <p:cNvSpPr>
            <a:spLocks noGrp="1"/>
          </p:cNvSpPr>
          <p:nvPr>
            <p:ph type="ftr" sz="quarter" idx="2"/>
          </p:nvPr>
        </p:nvSpPr>
        <p:spPr>
          <a:xfrm>
            <a:off x="3" y="8829675"/>
            <a:ext cx="3038475" cy="465138"/>
          </a:xfrm>
          <a:prstGeom prst="rect">
            <a:avLst/>
          </a:prstGeom>
        </p:spPr>
        <p:txBody>
          <a:bodyPr vert="horz" lIns="93164" tIns="46582" rIns="93164" bIns="46582"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3164" tIns="46582" rIns="93164" bIns="46582"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38475" cy="465138"/>
          </a:xfrm>
          <a:prstGeom prst="rect">
            <a:avLst/>
          </a:prstGeom>
        </p:spPr>
        <p:txBody>
          <a:bodyPr vert="horz" lIns="93164" tIns="46582" rIns="93164" bIns="46582"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9" y="0"/>
            <a:ext cx="3038475" cy="465138"/>
          </a:xfrm>
          <a:prstGeom prst="rect">
            <a:avLst/>
          </a:prstGeom>
        </p:spPr>
        <p:txBody>
          <a:bodyPr vert="horz" lIns="93164" tIns="46582" rIns="93164" bIns="46582" rtlCol="0"/>
          <a:lstStyle>
            <a:lvl1pPr algn="r">
              <a:defRPr sz="1200">
                <a:latin typeface="Arial" charset="0"/>
                <a:cs typeface="Arial" charset="0"/>
              </a:defRPr>
            </a:lvl1pPr>
          </a:lstStyle>
          <a:p>
            <a:pPr>
              <a:defRPr/>
            </a:pPr>
            <a:fld id="{FAC896CC-00FF-4966-96CE-D3E3C41D982D}" type="datetimeFigureOut">
              <a:rPr lang="en-US"/>
              <a:pPr>
                <a:defRPr/>
              </a:pPr>
              <a:t>5/24/23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4" tIns="46582" rIns="93164" bIns="46582" rtlCol="0" anchor="ctr"/>
          <a:lstStyle/>
          <a:p>
            <a:pPr lvl="0"/>
            <a:endParaRPr lang="en-US" noProof="0"/>
          </a:p>
        </p:txBody>
      </p:sp>
      <p:sp>
        <p:nvSpPr>
          <p:cNvPr id="5" name="Notes Placeholder 4"/>
          <p:cNvSpPr>
            <a:spLocks noGrp="1"/>
          </p:cNvSpPr>
          <p:nvPr>
            <p:ph type="body" sz="quarter" idx="3"/>
          </p:nvPr>
        </p:nvSpPr>
        <p:spPr>
          <a:xfrm>
            <a:off x="701677" y="4416430"/>
            <a:ext cx="5607050" cy="4183063"/>
          </a:xfrm>
          <a:prstGeom prst="rect">
            <a:avLst/>
          </a:prstGeom>
        </p:spPr>
        <p:txBody>
          <a:bodyPr vert="horz" lIns="93164" tIns="46582" rIns="93164" bIns="4658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 y="8829675"/>
            <a:ext cx="3038475" cy="465138"/>
          </a:xfrm>
          <a:prstGeom prst="rect">
            <a:avLst/>
          </a:prstGeom>
        </p:spPr>
        <p:txBody>
          <a:bodyPr vert="horz" lIns="93164" tIns="46582" rIns="93164" bIns="46582"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lIns="93164" tIns="46582" rIns="93164" bIns="46582"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nfhslearn.co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mailto:kirk@dragonflyathletics.com"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mailto:brandon@dragonflyathletics.com"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defRPr/>
            </a:pPr>
            <a:r>
              <a:rPr lang="en-US" altLang="en-US" dirty="0">
                <a:solidFill>
                  <a:prstClr val="black"/>
                </a:solidFill>
                <a:latin typeface="Calibri"/>
              </a:rPr>
              <a:t>This PowerPoint presentation from the National Federation of State High School Associations (NFHS) covers the following:</a:t>
            </a:r>
          </a:p>
          <a:p>
            <a:pPr defTabSz="914266" eaLnBrk="1" hangingPunct="1">
              <a:buFont typeface="Wingdings" panose="05000000000000000000" pitchFamily="2" charset="2"/>
              <a:buChar char="ü"/>
              <a:defRPr/>
            </a:pPr>
            <a:r>
              <a:rPr lang="en-US" altLang="en-US" dirty="0">
                <a:solidFill>
                  <a:prstClr val="black"/>
                </a:solidFill>
                <a:latin typeface="Calibri"/>
              </a:rPr>
              <a:t>  2023 NFHS Football Rules Changes-</a:t>
            </a:r>
          </a:p>
          <a:p>
            <a:pPr defTabSz="914266" eaLnBrk="1" hangingPunct="1">
              <a:buFont typeface="Wingdings" panose="05000000000000000000" pitchFamily="2" charset="2"/>
              <a:buChar char="ü"/>
              <a:defRPr/>
            </a:pPr>
            <a:r>
              <a:rPr lang="en-US" altLang="en-US" dirty="0">
                <a:solidFill>
                  <a:prstClr val="black"/>
                </a:solidFill>
                <a:latin typeface="Calibri"/>
              </a:rPr>
              <a:t>  2023 NFHS Football Editorial Changes-</a:t>
            </a:r>
          </a:p>
          <a:p>
            <a:pPr defTabSz="914266" eaLnBrk="1" hangingPunct="1">
              <a:buFont typeface="Wingdings" panose="05000000000000000000" pitchFamily="2" charset="2"/>
              <a:buChar char="ü"/>
              <a:defRPr/>
            </a:pPr>
            <a:r>
              <a:rPr lang="en-US" altLang="en-US" dirty="0">
                <a:solidFill>
                  <a:prstClr val="black"/>
                </a:solidFill>
                <a:latin typeface="Calibri"/>
              </a:rPr>
              <a:t>  2023 NFHS Football Points of Emphasis-</a:t>
            </a:r>
          </a:p>
          <a:p>
            <a:pPr defTabSz="914266" eaLnBrk="1" hangingPunct="1">
              <a:buFont typeface="Wingdings" panose="05000000000000000000" pitchFamily="2" charset="2"/>
              <a:buChar char="ü"/>
              <a:defRPr/>
            </a:pPr>
            <a:r>
              <a:rPr lang="en-US" altLang="en-US" dirty="0">
                <a:solidFill>
                  <a:prstClr val="black"/>
                </a:solidFill>
                <a:latin typeface="Calibri"/>
              </a:rPr>
              <a:t>  2023 NFHS Football Rules Reminders-</a:t>
            </a:r>
          </a:p>
          <a:p>
            <a:pPr defTabSz="914266" eaLnBrk="1" hangingPunct="1">
              <a:buFont typeface="Wingdings" panose="05000000000000000000" pitchFamily="2" charset="2"/>
              <a:buChar char="ü"/>
              <a:defRPr/>
            </a:pPr>
            <a:r>
              <a:rPr lang="en-US" altLang="en-US" dirty="0">
                <a:solidFill>
                  <a:prstClr val="black"/>
                </a:solidFill>
                <a:latin typeface="Calibri"/>
              </a:rPr>
              <a:t>  2023-24 NFHS Football Information-</a:t>
            </a:r>
          </a:p>
          <a:p>
            <a:pPr defTabSz="914266" eaLnBrk="1" hangingPunct="1">
              <a:buFont typeface="Wingdings" panose="05000000000000000000" pitchFamily="2" charset="2"/>
              <a:buChar char="ü"/>
              <a:defRPr/>
            </a:pPr>
            <a:endParaRPr lang="en-US" altLang="en-US" sz="9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a:t>
            </a:fld>
            <a:endParaRPr lang="en-US"/>
          </a:p>
        </p:txBody>
      </p:sp>
    </p:spTree>
    <p:extLst>
      <p:ext uri="{BB962C8B-B14F-4D97-AF65-F5344CB8AC3E}">
        <p14:creationId xmlns:p14="http://schemas.microsoft.com/office/powerpoint/2010/main" val="4168466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14266" eaLnBrk="1" hangingPunct="1">
              <a:buFont typeface="Wingdings" panose="05000000000000000000" pitchFamily="2" charset="2"/>
              <a:buChar char="v"/>
              <a:defRPr/>
            </a:pPr>
            <a:r>
              <a:rPr lang="en-US" altLang="en-US" sz="900" b="1" u="sng" dirty="0">
                <a:solidFill>
                  <a:prstClr val="black"/>
                </a:solidFill>
                <a:cs typeface="Arial" panose="020B0604020202020204" pitchFamily="34" charset="0"/>
              </a:rPr>
              <a:t>Rule Change</a:t>
            </a:r>
            <a:r>
              <a:rPr lang="en-US" altLang="en-US" sz="900" b="1" dirty="0">
                <a:solidFill>
                  <a:prstClr val="black"/>
                </a:solidFill>
                <a:cs typeface="Arial" panose="020B0604020202020204" pitchFamily="34" charset="0"/>
              </a:rPr>
              <a:t>:</a:t>
            </a:r>
          </a:p>
          <a:p>
            <a:pPr defTabSz="914266" eaLnBrk="1" hangingPunct="1">
              <a:defRPr/>
            </a:pPr>
            <a:r>
              <a:rPr lang="en-US" altLang="en-US" sz="900" b="1" dirty="0">
                <a:solidFill>
                  <a:prstClr val="black"/>
                </a:solidFill>
                <a:cs typeface="Arial" panose="020B0604020202020204" pitchFamily="34" charset="0"/>
              </a:rPr>
              <a:t>RULE 2 – SECTION 32  PLAYER DESIGNATIONS</a:t>
            </a:r>
            <a:endParaRPr lang="en-US" sz="900" b="1" dirty="0">
              <a:solidFill>
                <a:srgbClr val="FFFFFF"/>
              </a:solidFill>
            </a:endParaRPr>
          </a:p>
          <a:p>
            <a:pPr algn="l"/>
            <a:r>
              <a:rPr lang="en-US" sz="900" b="1" dirty="0"/>
              <a:t>ART. 16 . . . </a:t>
            </a:r>
            <a:r>
              <a:rPr lang="en-US" sz="900" dirty="0"/>
              <a:t>A defenseless player is a player who, because of his physical position and focus of concentration, is especially vulnerable to injury. A player who initiates contact against a defenseless player is responsible for making legal contact. When in question, a player is defenseless. Examples of defenseless players include, but are not limited to:</a:t>
            </a:r>
          </a:p>
          <a:p>
            <a:pPr algn="l"/>
            <a:r>
              <a:rPr lang="en-US" sz="900" dirty="0"/>
              <a:t>a.  A passer;</a:t>
            </a:r>
          </a:p>
          <a:p>
            <a:pPr algn="l"/>
            <a:r>
              <a:rPr lang="en-US" sz="900" dirty="0"/>
              <a:t>b.  A receiver attempting to catch a pass who has not had time to clearly become a runner;</a:t>
            </a:r>
          </a:p>
          <a:p>
            <a:pPr algn="l"/>
            <a:r>
              <a:rPr lang="en-US" sz="900" dirty="0"/>
              <a:t>c.  The intended receiver of a pass in the action during and immediately following an interception or potential interception;</a:t>
            </a:r>
          </a:p>
          <a:p>
            <a:pPr algn="l"/>
            <a:r>
              <a:rPr lang="en-US" sz="900" u="sng" dirty="0">
                <a:solidFill>
                  <a:srgbClr val="FF0000"/>
                </a:solidFill>
              </a:rPr>
              <a:t>d.  A receiver in (b) and (c) above, including the person intercepting the pass, who is forcefully contacted by an opponent and that contact is not:</a:t>
            </a:r>
          </a:p>
          <a:p>
            <a:pPr algn="l"/>
            <a:r>
              <a:rPr lang="en-US" sz="900" u="sng" dirty="0">
                <a:solidFill>
                  <a:srgbClr val="FF0000"/>
                </a:solidFill>
              </a:rPr>
              <a:t>1.  Incidental contact as a result of making a play on the ball;</a:t>
            </a:r>
          </a:p>
          <a:p>
            <a:pPr algn="l"/>
            <a:r>
              <a:rPr lang="en-US" sz="900" u="sng" dirty="0">
                <a:solidFill>
                  <a:srgbClr val="FF0000"/>
                </a:solidFill>
              </a:rPr>
              <a:t>2.  Initiated with open hands; or</a:t>
            </a:r>
          </a:p>
          <a:p>
            <a:pPr algn="l"/>
            <a:r>
              <a:rPr lang="en-US" sz="900" u="sng" dirty="0">
                <a:solidFill>
                  <a:srgbClr val="FF0000"/>
                </a:solidFill>
              </a:rPr>
              <a:t>3.  An attempt to tackle by wrapping arm(s) around the receiver.</a:t>
            </a:r>
          </a:p>
          <a:p>
            <a:pPr algn="l"/>
            <a:r>
              <a:rPr lang="en-US" sz="900" u="sng" dirty="0">
                <a:solidFill>
                  <a:srgbClr val="FF0000"/>
                </a:solidFill>
              </a:rPr>
              <a:t>e.  </a:t>
            </a:r>
            <a:r>
              <a:rPr lang="en-US" sz="900" dirty="0"/>
              <a:t>A runner already in the grasp of a tackler and whose forward progress has been stopped;</a:t>
            </a:r>
          </a:p>
          <a:p>
            <a:pPr algn="l"/>
            <a:r>
              <a:rPr lang="en-US" sz="900" u="sng" dirty="0">
                <a:solidFill>
                  <a:srgbClr val="FF0000"/>
                </a:solidFill>
              </a:rPr>
              <a:t>f.  </a:t>
            </a:r>
            <a:r>
              <a:rPr lang="en-US" sz="900" dirty="0"/>
              <a:t>A kickoff or punt returner attempting to catch or recover a kick, or one who has completed a catch or recovery and has not had time to protect himself or has not clearly become a runner;</a:t>
            </a:r>
          </a:p>
          <a:p>
            <a:pPr algn="l"/>
            <a:r>
              <a:rPr lang="en-US" sz="900" u="sng" dirty="0">
                <a:solidFill>
                  <a:srgbClr val="FF0000"/>
                </a:solidFill>
              </a:rPr>
              <a:t>g.  </a:t>
            </a:r>
            <a:r>
              <a:rPr lang="en-US" sz="900" dirty="0"/>
              <a:t>A player on the ground including a runner who has obviously given himself up and is sliding feet-first;</a:t>
            </a:r>
          </a:p>
          <a:p>
            <a:pPr algn="l"/>
            <a:r>
              <a:rPr lang="en-US" sz="900" u="sng" dirty="0">
                <a:solidFill>
                  <a:srgbClr val="FF0000"/>
                </a:solidFill>
              </a:rPr>
              <a:t>h.  </a:t>
            </a:r>
            <a:r>
              <a:rPr lang="en-US" sz="900" dirty="0"/>
              <a:t>A player obviously out of the play or not in the immediate vicinity of the runner; and</a:t>
            </a:r>
          </a:p>
          <a:p>
            <a:pPr defTabSz="881390"/>
            <a:r>
              <a:rPr lang="en-US" sz="900" u="sng" dirty="0" err="1">
                <a:solidFill>
                  <a:srgbClr val="FF0000"/>
                </a:solidFill>
              </a:rPr>
              <a:t>i</a:t>
            </a:r>
            <a:r>
              <a:rPr lang="en-US" sz="900" u="sng" dirty="0">
                <a:solidFill>
                  <a:srgbClr val="FF0000"/>
                </a:solidFill>
              </a:rPr>
              <a:t>.  </a:t>
            </a:r>
            <a:r>
              <a:rPr lang="en-US" sz="900" dirty="0"/>
              <a:t>A player who receives a blindside block with forceful contact not initiated with open hands. </a:t>
            </a:r>
            <a:endParaRPr lang="en-US" sz="900" b="1" dirty="0">
              <a:solidFill>
                <a:srgbClr val="FFFFFF"/>
              </a:solidFill>
            </a:endParaRPr>
          </a:p>
          <a:p>
            <a:pPr defTabSz="881390"/>
            <a:r>
              <a:rPr lang="en-US" sz="900" b="1" dirty="0">
                <a:solidFill>
                  <a:srgbClr val="000000"/>
                </a:solidFill>
              </a:rPr>
              <a:t>RULE 9 – SECTION 4  ILLEGAL PERSONAL CONTACT</a:t>
            </a:r>
          </a:p>
          <a:p>
            <a:pPr defTabSz="881390"/>
            <a:r>
              <a:rPr lang="en-US" sz="900" b="1" dirty="0">
                <a:solidFill>
                  <a:srgbClr val="000000"/>
                </a:solidFill>
              </a:rPr>
              <a:t>ART. 3 . . . </a:t>
            </a:r>
            <a:r>
              <a:rPr lang="en-US" sz="900" dirty="0">
                <a:solidFill>
                  <a:srgbClr val="000000"/>
                </a:solidFill>
              </a:rPr>
              <a:t>No player or nonplayer shall: …</a:t>
            </a:r>
          </a:p>
          <a:p>
            <a:pPr algn="l"/>
            <a:r>
              <a:rPr lang="en-US" sz="900" dirty="0">
                <a:solidFill>
                  <a:srgbClr val="000000"/>
                </a:solidFill>
              </a:rPr>
              <a:t>g. Make any other contact with an opponent, including a defenseless player </a:t>
            </a:r>
            <a:r>
              <a:rPr lang="en-US" sz="900" u="sng" dirty="0">
                <a:solidFill>
                  <a:srgbClr val="FF0000"/>
                </a:solidFill>
              </a:rPr>
              <a:t>(as in 2-32-16), </a:t>
            </a:r>
            <a:r>
              <a:rPr lang="en-US" sz="900" dirty="0">
                <a:solidFill>
                  <a:srgbClr val="000000"/>
                </a:solidFill>
              </a:rPr>
              <a:t>which is deemed unnecessary or excessive and which incites roughness. …</a:t>
            </a:r>
            <a:endParaRPr lang="en-US" altLang="en-US" sz="900" dirty="0">
              <a:solidFill>
                <a:prstClr val="black"/>
              </a:solidFill>
              <a:cs typeface="Calibri" panose="020F0502020204030204" pitchFamily="34" charset="0"/>
            </a:endParaRPr>
          </a:p>
          <a:p>
            <a:pPr defTabSz="914266">
              <a:defRPr/>
            </a:pPr>
            <a:endParaRPr lang="en-US" altLang="en-US" sz="900"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900" b="1" u="sng" dirty="0">
                <a:solidFill>
                  <a:prstClr val="black"/>
                </a:solidFill>
                <a:cs typeface="Calibri" panose="020F0502020204030204" pitchFamily="34" charset="0"/>
              </a:rPr>
              <a:t>Rationale for Change:</a:t>
            </a:r>
          </a:p>
          <a:p>
            <a:pPr algn="l"/>
            <a:r>
              <a:rPr lang="en-US" sz="900" dirty="0"/>
              <a:t>This change adds to the list of criteria to help identify players who should be defined as defenseless receivers related to application of unnecessary or excessive contact. This clarification should help game officials and coaches by defining allowable contact against defenseless receivers.</a:t>
            </a:r>
            <a:endParaRPr lang="en-US" altLang="en-US" sz="900" b="1" u="sng" dirty="0">
              <a:solidFill>
                <a:prstClr val="black"/>
              </a:solidFill>
              <a:cs typeface="Calibri" panose="020F0502020204030204" pitchFamily="34" charset="0"/>
            </a:endParaRPr>
          </a:p>
          <a:p>
            <a:pPr defTabSz="914266" eaLnBrk="1" hangingPunct="1">
              <a:spcBef>
                <a:spcPts val="0"/>
              </a:spcBef>
              <a:defRPr/>
            </a:pPr>
            <a:endParaRPr lang="en-US" altLang="en-US" sz="900" b="1" u="sng"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900" b="1" u="sng" dirty="0">
                <a:solidFill>
                  <a:prstClr val="black"/>
                </a:solidFill>
                <a:cs typeface="Calibri" panose="020F0502020204030204" pitchFamily="34" charset="0"/>
              </a:rPr>
              <a:t>Case Book:</a:t>
            </a:r>
            <a:r>
              <a:rPr lang="en-US" altLang="en-US" sz="900" dirty="0">
                <a:solidFill>
                  <a:prstClr val="black"/>
                </a:solidFill>
                <a:cs typeface="Calibri" panose="020F0502020204030204" pitchFamily="34" charset="0"/>
              </a:rPr>
              <a:t>  See SITUATIONS 2.32.16 COMMENT, 9.4.3 COMMENT</a:t>
            </a:r>
            <a:endParaRPr lang="en-US" sz="900"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10</a:t>
            </a:fld>
            <a:endParaRPr lang="en-US"/>
          </a:p>
        </p:txBody>
      </p:sp>
    </p:spTree>
    <p:extLst>
      <p:ext uri="{BB962C8B-B14F-4D97-AF65-F5344CB8AC3E}">
        <p14:creationId xmlns:p14="http://schemas.microsoft.com/office/powerpoint/2010/main" val="1399125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11</a:t>
            </a:fld>
            <a:endParaRPr lang="en-US"/>
          </a:p>
        </p:txBody>
      </p:sp>
    </p:spTree>
    <p:extLst>
      <p:ext uri="{BB962C8B-B14F-4D97-AF65-F5344CB8AC3E}">
        <p14:creationId xmlns:p14="http://schemas.microsoft.com/office/powerpoint/2010/main" val="1597919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12</a:t>
            </a:fld>
            <a:endParaRPr lang="en-US"/>
          </a:p>
        </p:txBody>
      </p:sp>
    </p:spTree>
    <p:extLst>
      <p:ext uri="{BB962C8B-B14F-4D97-AF65-F5344CB8AC3E}">
        <p14:creationId xmlns:p14="http://schemas.microsoft.com/office/powerpoint/2010/main" val="3334356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14266" eaLnBrk="1" hangingPunct="1">
              <a:buFont typeface="Wingdings" panose="05000000000000000000" pitchFamily="2" charset="2"/>
              <a:buChar char="v"/>
              <a:defRPr/>
            </a:pPr>
            <a:r>
              <a:rPr lang="en-US" altLang="en-US" b="1" u="sng" dirty="0">
                <a:solidFill>
                  <a:prstClr val="black"/>
                </a:solidFill>
                <a:cs typeface="Arial" panose="020B0604020202020204" pitchFamily="34" charset="0"/>
              </a:rPr>
              <a:t>Rule Change</a:t>
            </a:r>
            <a:r>
              <a:rPr lang="en-US" altLang="en-US" b="1" dirty="0">
                <a:solidFill>
                  <a:prstClr val="black"/>
                </a:solidFill>
                <a:cs typeface="Arial" panose="020B0604020202020204" pitchFamily="34" charset="0"/>
              </a:rPr>
              <a:t>:</a:t>
            </a:r>
          </a:p>
          <a:p>
            <a:pPr defTabSz="914266" eaLnBrk="1" hangingPunct="1">
              <a:buFont typeface="Wingdings" panose="05000000000000000000" pitchFamily="2" charset="2"/>
              <a:buNone/>
              <a:defRPr/>
            </a:pPr>
            <a:r>
              <a:rPr lang="en-US" b="1" dirty="0">
                <a:solidFill>
                  <a:prstClr val="black"/>
                </a:solidFill>
                <a:cs typeface="Arial" panose="020B0604020202020204" pitchFamily="34" charset="0"/>
              </a:rPr>
              <a:t>RULE 7 – SECTION 5  FORWARD-PASS CLASSIFICATION</a:t>
            </a:r>
          </a:p>
          <a:p>
            <a:pPr defTabSz="914266" eaLnBrk="1" hangingPunct="1">
              <a:buFont typeface="Wingdings" panose="05000000000000000000" pitchFamily="2" charset="2"/>
              <a:buNone/>
              <a:defRPr/>
            </a:pPr>
            <a:r>
              <a:rPr lang="en-US" b="1" dirty="0">
                <a:solidFill>
                  <a:srgbClr val="000000"/>
                </a:solidFill>
              </a:rPr>
              <a:t>ART. 2 . . . </a:t>
            </a:r>
            <a:r>
              <a:rPr lang="en-US" dirty="0">
                <a:solidFill>
                  <a:srgbClr val="000000"/>
                </a:solidFill>
              </a:rPr>
              <a:t>An illegal forward pass is a foul. Illegal forward passes include:</a:t>
            </a:r>
          </a:p>
          <a:p>
            <a:pPr algn="l"/>
            <a:r>
              <a:rPr lang="en-US" dirty="0">
                <a:solidFill>
                  <a:srgbClr val="000000"/>
                </a:solidFill>
              </a:rPr>
              <a:t>a. A pass after team possession has changed during the down.</a:t>
            </a:r>
          </a:p>
          <a:p>
            <a:pPr algn="l"/>
            <a:r>
              <a:rPr lang="en-US" dirty="0">
                <a:solidFill>
                  <a:srgbClr val="000000"/>
                </a:solidFill>
              </a:rPr>
              <a:t>b. A pass from beyond the neutral zone.</a:t>
            </a:r>
          </a:p>
          <a:p>
            <a:pPr algn="l"/>
            <a:r>
              <a:rPr lang="en-US" dirty="0">
                <a:solidFill>
                  <a:srgbClr val="000000"/>
                </a:solidFill>
              </a:rPr>
              <a:t>c. A second and subsequent forward pass(es) thrown during a down.</a:t>
            </a:r>
          </a:p>
          <a:p>
            <a:pPr algn="l"/>
            <a:r>
              <a:rPr lang="en-US" dirty="0">
                <a:solidFill>
                  <a:srgbClr val="000000"/>
                </a:solidFill>
              </a:rPr>
              <a:t>d. A pass intentionally thrown into an area not occupied by an eligible offensive receiver, or thrown incomplete to save loss of yardage or to conserve time.</a:t>
            </a:r>
          </a:p>
          <a:p>
            <a:pPr algn="l"/>
            <a:r>
              <a:rPr lang="en-US" b="1" dirty="0">
                <a:solidFill>
                  <a:srgbClr val="000000"/>
                </a:solidFill>
              </a:rPr>
              <a:t>EXCEPTIONS:</a:t>
            </a:r>
          </a:p>
          <a:p>
            <a:pPr algn="l"/>
            <a:r>
              <a:rPr lang="en-US" dirty="0">
                <a:solidFill>
                  <a:srgbClr val="000000"/>
                </a:solidFill>
              </a:rPr>
              <a:t>1. It is legal for a player positioned directly behind the snapper to conserve time by intentionally throwing the ball forward to the ground immediately after receiving the snap that has neither been muffed nor touched the ground.</a:t>
            </a:r>
          </a:p>
          <a:p>
            <a:pPr algn="l"/>
            <a:r>
              <a:rPr lang="en-US" dirty="0">
                <a:solidFill>
                  <a:srgbClr val="000000"/>
                </a:solidFill>
              </a:rPr>
              <a:t>2. It is legal for a player to conserve yardage by intentionally throwing an incomplete forward pass </a:t>
            </a:r>
            <a:r>
              <a:rPr lang="en-US" u="sng" dirty="0">
                <a:solidFill>
                  <a:srgbClr val="FF0000"/>
                </a:solidFill>
              </a:rPr>
              <a:t>if all of the following conditions are met:</a:t>
            </a:r>
          </a:p>
          <a:p>
            <a:pPr algn="l"/>
            <a:r>
              <a:rPr lang="en-US" dirty="0">
                <a:solidFill>
                  <a:srgbClr val="000000"/>
                </a:solidFill>
              </a:rPr>
              <a:t>a. The passer has </a:t>
            </a:r>
            <a:r>
              <a:rPr lang="en-US" u="sng" dirty="0">
                <a:solidFill>
                  <a:srgbClr val="FF0000"/>
                </a:solidFill>
              </a:rPr>
              <a:t>possessed the ball </a:t>
            </a:r>
            <a:r>
              <a:rPr lang="en-US" dirty="0">
                <a:solidFill>
                  <a:srgbClr val="000000"/>
                </a:solidFill>
              </a:rPr>
              <a:t>beyond the lateral boundary of the free-blocking zone as established at the snap;</a:t>
            </a:r>
          </a:p>
          <a:p>
            <a:pPr algn="l"/>
            <a:r>
              <a:rPr lang="en-US" dirty="0">
                <a:solidFill>
                  <a:srgbClr val="000000"/>
                </a:solidFill>
              </a:rPr>
              <a:t>b. The pass reaches the neutral zone, including the extension beyond the sideline; </a:t>
            </a:r>
            <a:r>
              <a:rPr lang="en-US" u="sng" dirty="0">
                <a:solidFill>
                  <a:srgbClr val="FF0000"/>
                </a:solidFill>
              </a:rPr>
              <a:t>and</a:t>
            </a:r>
          </a:p>
          <a:p>
            <a:pPr algn="l"/>
            <a:r>
              <a:rPr lang="en-US" u="sng" dirty="0">
                <a:solidFill>
                  <a:srgbClr val="FF0000"/>
                </a:solidFill>
              </a:rPr>
              <a:t>c. The passer is the only player to possess the ball after the snap ends.</a:t>
            </a:r>
            <a:endParaRPr lang="en-US" altLang="en-US" u="sng" dirty="0">
              <a:solidFill>
                <a:srgbClr val="FF0000"/>
              </a:solidFill>
              <a:cs typeface="Calibri" panose="020F0502020204030204" pitchFamily="34" charset="0"/>
            </a:endParaRPr>
          </a:p>
          <a:p>
            <a:pPr defTabSz="914266">
              <a:defRPr/>
            </a:pPr>
            <a:endParaRPr lang="en-US" altLang="en-US"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cs typeface="Calibri" panose="020F0502020204030204" pitchFamily="34" charset="0"/>
              </a:rPr>
              <a:t>Rationale for Change:</a:t>
            </a:r>
          </a:p>
          <a:p>
            <a:pPr algn="l"/>
            <a:r>
              <a:rPr lang="en-US" dirty="0"/>
              <a:t>This change permits the exception for intentional grounding to the first and only player to possess the</a:t>
            </a:r>
          </a:p>
          <a:p>
            <a:pPr algn="l"/>
            <a:r>
              <a:rPr lang="en-US" dirty="0"/>
              <a:t>ball after the snap ends.</a:t>
            </a:r>
            <a:endParaRPr lang="en-US" altLang="en-US" b="1" u="sng" dirty="0">
              <a:solidFill>
                <a:prstClr val="black"/>
              </a:solidFill>
              <a:cs typeface="Calibri" panose="020F0502020204030204" pitchFamily="34" charset="0"/>
            </a:endParaRPr>
          </a:p>
          <a:p>
            <a:pPr defTabSz="914266" eaLnBrk="1" hangingPunct="1">
              <a:spcBef>
                <a:spcPts val="0"/>
              </a:spcBef>
              <a:defRPr/>
            </a:pPr>
            <a:endParaRPr lang="en-US" altLang="en-US" b="1" u="sng"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cs typeface="Calibri" panose="020F0502020204030204" pitchFamily="34" charset="0"/>
              </a:rPr>
              <a:t>Case Book:</a:t>
            </a:r>
            <a:r>
              <a:rPr lang="en-US" altLang="en-US" dirty="0">
                <a:solidFill>
                  <a:prstClr val="black"/>
                </a:solidFill>
                <a:cs typeface="Calibri" panose="020F0502020204030204" pitchFamily="34" charset="0"/>
              </a:rPr>
              <a:t>  See SITUATION 7.5.2D</a:t>
            </a:r>
            <a:endParaRPr lang="en-US"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13</a:t>
            </a:fld>
            <a:endParaRPr lang="en-US"/>
          </a:p>
        </p:txBody>
      </p:sp>
    </p:spTree>
    <p:extLst>
      <p:ext uri="{BB962C8B-B14F-4D97-AF65-F5344CB8AC3E}">
        <p14:creationId xmlns:p14="http://schemas.microsoft.com/office/powerpoint/2010/main" val="2100784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sz="1200" b="1" u="sng" dirty="0">
                <a:solidFill>
                  <a:prstClr val="black"/>
                </a:solidFill>
                <a:latin typeface="+mn-lt"/>
                <a:cs typeface="Arial" panose="020B0604020202020204" pitchFamily="34" charset="0"/>
              </a:rPr>
              <a:t>Rule Change</a:t>
            </a:r>
            <a:r>
              <a:rPr lang="en-US" altLang="en-US" sz="1200" b="1" dirty="0">
                <a:solidFill>
                  <a:prstClr val="black"/>
                </a:solidFill>
                <a:latin typeface="+mn-lt"/>
                <a:cs typeface="Arial" panose="020B0604020202020204" pitchFamily="34" charset="0"/>
              </a:rPr>
              <a:t>:</a:t>
            </a:r>
          </a:p>
          <a:p>
            <a:pPr defTabSz="914266" eaLnBrk="1" hangingPunct="1">
              <a:buFont typeface="Wingdings" panose="05000000000000000000" pitchFamily="2" charset="2"/>
              <a:buNone/>
              <a:defRPr/>
            </a:pPr>
            <a:r>
              <a:rPr lang="en-US" altLang="en-US" sz="1200" b="1" dirty="0">
                <a:solidFill>
                  <a:prstClr val="black"/>
                </a:solidFill>
                <a:latin typeface="+mn-lt"/>
                <a:cs typeface="Arial" panose="020B0604020202020204" pitchFamily="34" charset="0"/>
              </a:rPr>
              <a:t>RULE 7 – SECTION 5  FORWARD-PASS CLASSIFICATION</a:t>
            </a:r>
          </a:p>
          <a:p>
            <a:pPr defTabSz="914266" eaLnBrk="1" hangingPunct="1">
              <a:buFont typeface="Wingdings" panose="05000000000000000000" pitchFamily="2" charset="2"/>
              <a:buNone/>
              <a:defRPr/>
            </a:pPr>
            <a:r>
              <a:rPr lang="en-US" altLang="en-US" sz="1200" b="1" dirty="0">
                <a:solidFill>
                  <a:prstClr val="black"/>
                </a:solidFill>
                <a:latin typeface="+mn-lt"/>
                <a:cs typeface="Arial" panose="020B0604020202020204" pitchFamily="34" charset="0"/>
              </a:rPr>
              <a:t>TABLE 7-5 – SUMMARY OF FOULS THAT CAN OCCUR DURING FORWARD PASS PLAYS AND THEIR PENALTIES AND ENFORCEMENT SPOTS …</a:t>
            </a:r>
            <a:endParaRPr lang="en-US" altLang="en-US" sz="1200" dirty="0">
              <a:solidFill>
                <a:prstClr val="black"/>
              </a:solidFill>
              <a:latin typeface="+mn-lt"/>
              <a:cs typeface="Calibri" panose="020F0502020204030204" pitchFamily="34" charset="0"/>
            </a:endParaRPr>
          </a:p>
          <a:p>
            <a:pPr defTabSz="914266">
              <a:defRPr/>
            </a:pPr>
            <a:r>
              <a:rPr lang="en-US" sz="1200" b="1" dirty="0">
                <a:latin typeface="+mn-lt"/>
              </a:rPr>
              <a:t>2. Forward Pass Interference (7-5-10)</a:t>
            </a:r>
            <a:endParaRPr lang="en-US" altLang="en-US" sz="1200" dirty="0">
              <a:solidFill>
                <a:prstClr val="black"/>
              </a:solidFill>
              <a:latin typeface="+mn-lt"/>
              <a:cs typeface="Calibri" panose="020F0502020204030204" pitchFamily="34" charset="0"/>
            </a:endParaRPr>
          </a:p>
          <a:p>
            <a:pPr algn="l"/>
            <a:r>
              <a:rPr lang="en-US" sz="1200" dirty="0">
                <a:latin typeface="+mn-lt"/>
              </a:rPr>
              <a:t>Restrictions apply only to a legal pass, untouched by B in or behind the neutral zone which crosses the neutral zone and interference may occur only beyond the neutral zone.</a:t>
            </a:r>
          </a:p>
          <a:p>
            <a:pPr algn="l"/>
            <a:r>
              <a:rPr lang="en-US" sz="1200" dirty="0">
                <a:latin typeface="+mn-lt"/>
              </a:rPr>
              <a:t>a.  A hinders B. (Restriction begins with the snap.)</a:t>
            </a:r>
          </a:p>
          <a:p>
            <a:pPr algn="l"/>
            <a:r>
              <a:rPr lang="en-US" sz="1200" dirty="0">
                <a:latin typeface="+mn-lt"/>
              </a:rPr>
              <a:t>b.  B hinders A. (Restriction begins when the pass is thrown.)</a:t>
            </a:r>
            <a:endParaRPr lang="en-US" altLang="en-US" sz="1200" dirty="0">
              <a:solidFill>
                <a:prstClr val="black"/>
              </a:solidFill>
              <a:latin typeface="+mn-lt"/>
              <a:cs typeface="Calibri" panose="020F0502020204030204" pitchFamily="34" charset="0"/>
            </a:endParaRPr>
          </a:p>
          <a:p>
            <a:pPr defTabSz="914266">
              <a:defRPr/>
            </a:pPr>
            <a:endParaRPr lang="en-US" altLang="en-US" sz="1200" dirty="0">
              <a:solidFill>
                <a:prstClr val="black"/>
              </a:solidFill>
              <a:latin typeface="+mn-lt"/>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200" b="1" u="sng" dirty="0">
                <a:solidFill>
                  <a:prstClr val="black"/>
                </a:solidFill>
                <a:latin typeface="+mn-lt"/>
                <a:cs typeface="Calibri" panose="020F0502020204030204" pitchFamily="34" charset="0"/>
              </a:rPr>
              <a:t>Rationale for Change:</a:t>
            </a:r>
          </a:p>
          <a:p>
            <a:pPr algn="l"/>
            <a:r>
              <a:rPr lang="en-US" sz="1200" dirty="0">
                <a:latin typeface="+mn-lt"/>
              </a:rPr>
              <a:t>By removing “intentional” from pass interference, this change puts the rule in line with how it is already enforced which is a 15-yard penalty.</a:t>
            </a:r>
            <a:endParaRPr lang="en-US" altLang="en-US" sz="1200" b="1" u="sng" dirty="0">
              <a:solidFill>
                <a:prstClr val="black"/>
              </a:solidFill>
              <a:latin typeface="+mn-lt"/>
              <a:cs typeface="Calibri" panose="020F0502020204030204" pitchFamily="34" charset="0"/>
            </a:endParaRPr>
          </a:p>
          <a:p>
            <a:pPr defTabSz="914266" eaLnBrk="1" hangingPunct="1">
              <a:spcBef>
                <a:spcPts val="0"/>
              </a:spcBef>
              <a:defRPr/>
            </a:pPr>
            <a:endParaRPr lang="en-US"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14</a:t>
            </a:fld>
            <a:endParaRPr lang="en-US"/>
          </a:p>
        </p:txBody>
      </p:sp>
    </p:spTree>
    <p:extLst>
      <p:ext uri="{BB962C8B-B14F-4D97-AF65-F5344CB8AC3E}">
        <p14:creationId xmlns:p14="http://schemas.microsoft.com/office/powerpoint/2010/main" val="2700125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14266" eaLnBrk="1" hangingPunct="1">
              <a:buFont typeface="Wingdings" panose="05000000000000000000" pitchFamily="2" charset="2"/>
              <a:buChar char="v"/>
              <a:defRPr/>
            </a:pPr>
            <a:r>
              <a:rPr lang="en-US" altLang="en-US" sz="1100" b="1" u="sng" dirty="0">
                <a:solidFill>
                  <a:prstClr val="black"/>
                </a:solidFill>
                <a:latin typeface="+mn-lt"/>
                <a:cs typeface="Arial" panose="020B0604020202020204" pitchFamily="34" charset="0"/>
              </a:rPr>
              <a:t>Rule Change</a:t>
            </a:r>
            <a:r>
              <a:rPr lang="en-US" altLang="en-US" sz="1100" b="1" dirty="0">
                <a:solidFill>
                  <a:prstClr val="black"/>
                </a:solidFill>
                <a:latin typeface="+mn-lt"/>
                <a:cs typeface="Arial" panose="020B0604020202020204" pitchFamily="34" charset="0"/>
              </a:rPr>
              <a:t>:</a:t>
            </a:r>
          </a:p>
          <a:p>
            <a:pPr defTabSz="914266" eaLnBrk="1" hangingPunct="1">
              <a:buFont typeface="Wingdings" panose="05000000000000000000" pitchFamily="2" charset="2"/>
              <a:buNone/>
              <a:defRPr/>
            </a:pPr>
            <a:r>
              <a:rPr lang="en-US" altLang="en-US" sz="1100" b="1" u="none" dirty="0">
                <a:solidFill>
                  <a:prstClr val="black"/>
                </a:solidFill>
                <a:latin typeface="+mn-lt"/>
                <a:cs typeface="Arial" panose="020B0604020202020204" pitchFamily="34" charset="0"/>
              </a:rPr>
              <a:t>RULE 10 – SECTION 4  BASIC SPOTS</a:t>
            </a:r>
          </a:p>
          <a:p>
            <a:pPr defTabSz="914266" eaLnBrk="1" hangingPunct="1">
              <a:buFont typeface="Wingdings" panose="05000000000000000000" pitchFamily="2" charset="2"/>
              <a:buNone/>
              <a:defRPr/>
            </a:pPr>
            <a:r>
              <a:rPr lang="en-US" altLang="en-US" sz="1100" b="1" u="sng" dirty="0">
                <a:solidFill>
                  <a:srgbClr val="FF0000"/>
                </a:solidFill>
                <a:latin typeface="+mn-lt"/>
                <a:cs typeface="Calibri" panose="020F0502020204030204" pitchFamily="34" charset="0"/>
              </a:rPr>
              <a:t>TABLE 10-4 - </a:t>
            </a:r>
            <a:r>
              <a:rPr lang="en-US" sz="1100" b="1" u="sng" dirty="0">
                <a:solidFill>
                  <a:srgbClr val="FF0000"/>
                </a:solidFill>
                <a:latin typeface="+mn-lt"/>
              </a:rPr>
              <a:t>SUMMARY OF MANY FOULS THAT CAN OCCUR DURING RUNNING PLAYS AND THEIR PENALTIES AND BASIC SPOTS UNLESS OTHERWISE SPECIFIED BY RULE</a:t>
            </a:r>
            <a:endParaRPr lang="en-US" altLang="en-US" sz="1100" b="1" u="sng" dirty="0">
              <a:solidFill>
                <a:srgbClr val="FF0000"/>
              </a:solidFill>
              <a:latin typeface="+mn-lt"/>
              <a:cs typeface="Calibri" panose="020F0502020204030204" pitchFamily="34" charset="0"/>
            </a:endParaRPr>
          </a:p>
          <a:p>
            <a:pPr algn="l"/>
            <a:r>
              <a:rPr lang="en-US" sz="1100" u="sng" dirty="0">
                <a:solidFill>
                  <a:srgbClr val="FF0000"/>
                </a:solidFill>
                <a:latin typeface="+mn-lt"/>
              </a:rPr>
              <a:t>     Enforcement provisions apply to all player fouls, and the committee philosophy is based on the fact that a team is given the advantage of the distance which is gained without the assistance of a foul. All fouls are penalized from the basic spot unless the spot is otherwise specified by rule.</a:t>
            </a:r>
          </a:p>
          <a:p>
            <a:pPr algn="l"/>
            <a:r>
              <a:rPr lang="en-US" sz="1100" u="sng" dirty="0">
                <a:solidFill>
                  <a:srgbClr val="FF0000"/>
                </a:solidFill>
                <a:latin typeface="+mn-lt"/>
              </a:rPr>
              <a:t>     The type of play has significance if a foul occurs. If a foul does occur, the game officials must know the type of play as defined in 2-33, as this will aid in determining the basic spot of enforcement when the spot is otherwise specified by rule. Recent changes to 10-4 specify the data needed by the game official regarding the spot of the foul and the result of the play to help guide penalty enforcement.</a:t>
            </a:r>
          </a:p>
          <a:p>
            <a:pPr algn="l"/>
            <a:endParaRPr lang="en-US" altLang="en-US" sz="1100" dirty="0">
              <a:solidFill>
                <a:prstClr val="black"/>
              </a:solidFill>
              <a:latin typeface="+mn-lt"/>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100" b="1" u="sng" dirty="0">
                <a:solidFill>
                  <a:prstClr val="black"/>
                </a:solidFill>
                <a:latin typeface="+mn-lt"/>
                <a:cs typeface="Calibri" panose="020F0502020204030204" pitchFamily="34" charset="0"/>
              </a:rPr>
              <a:t>Rationale for Change:</a:t>
            </a:r>
          </a:p>
          <a:p>
            <a:pPr algn="l"/>
            <a:r>
              <a:rPr lang="en-US" sz="1100" dirty="0">
                <a:latin typeface="+mn-lt"/>
              </a:rPr>
              <a:t>This change restructures and clarifies the amendments to Rule 10 to eliminate the excessive penalty enforcements for offensive fouls that occur behind the line of scrimmage. This revision stipulates the basic spot for enforcement of fouls behind the line of scrimmage is the previous spot rather than the spot of the foul unless otherwise specified by rule. Current penalties for illegal kicking, batting and participation fouls, and provisions for offensive fouls occurring in the end zone that may result in a safety remain intact.</a:t>
            </a:r>
            <a:endParaRPr lang="en-US" sz="1100" dirty="0">
              <a:solidFill>
                <a:prstClr val="black"/>
              </a:solidFill>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15</a:t>
            </a:fld>
            <a:endParaRPr lang="en-US"/>
          </a:p>
        </p:txBody>
      </p:sp>
    </p:spTree>
    <p:extLst>
      <p:ext uri="{BB962C8B-B14F-4D97-AF65-F5344CB8AC3E}">
        <p14:creationId xmlns:p14="http://schemas.microsoft.com/office/powerpoint/2010/main" val="1277116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914266" eaLnBrk="1" hangingPunct="1">
              <a:buFont typeface="Wingdings" panose="05000000000000000000" pitchFamily="2" charset="2"/>
              <a:buChar char="v"/>
              <a:defRPr/>
            </a:pPr>
            <a:r>
              <a:rPr lang="en-US" altLang="en-US" sz="800" b="1" u="sng" dirty="0">
                <a:solidFill>
                  <a:prstClr val="black"/>
                </a:solidFill>
                <a:latin typeface="+mn-lt"/>
                <a:cs typeface="Arial" panose="020B0604020202020204" pitchFamily="34" charset="0"/>
              </a:rPr>
              <a:t>Rule Change</a:t>
            </a:r>
            <a:r>
              <a:rPr lang="en-US" altLang="en-US" sz="800" b="1" dirty="0">
                <a:solidFill>
                  <a:prstClr val="black"/>
                </a:solidFill>
                <a:latin typeface="+mn-lt"/>
                <a:cs typeface="Arial" panose="020B0604020202020204" pitchFamily="34" charset="0"/>
              </a:rPr>
              <a:t>:</a:t>
            </a:r>
          </a:p>
          <a:p>
            <a:pPr defTabSz="914266" eaLnBrk="1" hangingPunct="1">
              <a:buFont typeface="Wingdings" panose="05000000000000000000" pitchFamily="2" charset="2"/>
              <a:buNone/>
              <a:defRPr/>
            </a:pPr>
            <a:r>
              <a:rPr lang="en-US" sz="800" b="1" dirty="0">
                <a:solidFill>
                  <a:prstClr val="black"/>
                </a:solidFill>
                <a:latin typeface="+mn-lt"/>
                <a:cs typeface="Arial" panose="020B0604020202020204" pitchFamily="34" charset="0"/>
              </a:rPr>
              <a:t>RULE 10 – SECTION 4  BASIC SPOTS</a:t>
            </a:r>
          </a:p>
          <a:p>
            <a:pPr defTabSz="914266" eaLnBrk="1" hangingPunct="1">
              <a:buFont typeface="Wingdings" panose="05000000000000000000" pitchFamily="2" charset="2"/>
              <a:buNone/>
              <a:defRPr/>
            </a:pPr>
            <a:r>
              <a:rPr lang="en-US" sz="800" b="1" dirty="0">
                <a:solidFill>
                  <a:srgbClr val="000000"/>
                </a:solidFill>
                <a:latin typeface="+mn-lt"/>
              </a:rPr>
              <a:t>ART. 1 . . . </a:t>
            </a:r>
            <a:r>
              <a:rPr lang="en-US" sz="800" dirty="0">
                <a:solidFill>
                  <a:srgbClr val="000000"/>
                </a:solidFill>
                <a:latin typeface="+mn-lt"/>
              </a:rPr>
              <a:t>If a foul occurs during a down, the basic spot is determined by the action that occurs during the down. This is the basic spot for penalty enforcement.</a:t>
            </a:r>
          </a:p>
          <a:p>
            <a:pPr algn="l"/>
            <a:r>
              <a:rPr lang="en-US" sz="800" b="1" dirty="0">
                <a:solidFill>
                  <a:srgbClr val="000000"/>
                </a:solidFill>
                <a:latin typeface="+mn-lt"/>
              </a:rPr>
              <a:t>ART. 2 . . . </a:t>
            </a:r>
            <a:r>
              <a:rPr lang="en-US" sz="800" dirty="0">
                <a:solidFill>
                  <a:srgbClr val="000000"/>
                </a:solidFill>
                <a:latin typeface="+mn-lt"/>
              </a:rPr>
              <a:t>The basic spot is the previous spot </a:t>
            </a:r>
            <a:r>
              <a:rPr lang="en-US" sz="800" u="sng" dirty="0">
                <a:solidFill>
                  <a:srgbClr val="FF0000"/>
                </a:solidFill>
                <a:latin typeface="+mn-lt"/>
              </a:rPr>
              <a:t>unless 8-5-2c applies for:</a:t>
            </a:r>
          </a:p>
          <a:p>
            <a:pPr algn="l"/>
            <a:r>
              <a:rPr lang="en-US" sz="800" dirty="0">
                <a:solidFill>
                  <a:srgbClr val="000000"/>
                </a:solidFill>
                <a:latin typeface="+mn-lt"/>
              </a:rPr>
              <a:t>a.  A foul which occurs simultaneously with the snap or free kick.</a:t>
            </a:r>
          </a:p>
          <a:p>
            <a:pPr algn="l"/>
            <a:r>
              <a:rPr lang="en-US" sz="800" dirty="0">
                <a:solidFill>
                  <a:srgbClr val="000000"/>
                </a:solidFill>
                <a:latin typeface="+mn-lt"/>
              </a:rPr>
              <a:t>b.  A foul which occurs during a loose ball play, as defined in 10-3-1. See 10-5-5 for special enforcement on roughing the passer. See 10-5-1b for special enforcement on kick-catching interference.</a:t>
            </a:r>
          </a:p>
          <a:p>
            <a:pPr algn="l"/>
            <a:r>
              <a:rPr lang="en-US" sz="800" dirty="0">
                <a:solidFill>
                  <a:srgbClr val="000000"/>
                </a:solidFill>
                <a:latin typeface="+mn-lt"/>
              </a:rPr>
              <a:t>c.  A foul which occurs during a down in which a legal kick occurs and an inadvertent whistle ends the down prior to possession by either team.</a:t>
            </a:r>
          </a:p>
          <a:p>
            <a:pPr algn="l"/>
            <a:r>
              <a:rPr lang="en-US" sz="800" u="sng" dirty="0">
                <a:solidFill>
                  <a:srgbClr val="FF0000"/>
                </a:solidFill>
                <a:latin typeface="+mn-lt"/>
              </a:rPr>
              <a:t>d.  A foul by A or B when the run or related run ends behind the line of scrimmage where there is no change of possession;</a:t>
            </a:r>
          </a:p>
          <a:p>
            <a:pPr algn="l"/>
            <a:r>
              <a:rPr lang="en-US" sz="800" u="sng" dirty="0">
                <a:solidFill>
                  <a:srgbClr val="FF0000"/>
                </a:solidFill>
                <a:latin typeface="+mn-lt"/>
              </a:rPr>
              <a:t>e.  A foul by A that occurs behind the line of scrimmage when the run or related run ends beyond the line of scrimmage;</a:t>
            </a:r>
          </a:p>
          <a:p>
            <a:pPr algn="l"/>
            <a:r>
              <a:rPr lang="en-US" sz="800" u="sng" dirty="0">
                <a:solidFill>
                  <a:srgbClr val="FF0000"/>
                </a:solidFill>
                <a:latin typeface="+mn-lt"/>
              </a:rPr>
              <a:t>f.  A foul by A that occurs beyond the line of scrimmage when the run or related run ends behind the line of scrimmage; and</a:t>
            </a:r>
          </a:p>
          <a:p>
            <a:pPr algn="l"/>
            <a:r>
              <a:rPr lang="en-US" sz="800" u="sng" dirty="0">
                <a:solidFill>
                  <a:srgbClr val="FF0000"/>
                </a:solidFill>
                <a:latin typeface="+mn-lt"/>
              </a:rPr>
              <a:t>g.  A foul by A or B when the run or related run ends behind the line of scrimmage before a change of possession.</a:t>
            </a:r>
            <a:r>
              <a:rPr lang="en-US" sz="800" dirty="0">
                <a:solidFill>
                  <a:srgbClr val="FF0000"/>
                </a:solidFill>
                <a:latin typeface="+mn-lt"/>
              </a:rPr>
              <a:t> …</a:t>
            </a:r>
          </a:p>
          <a:p>
            <a:pPr algn="l"/>
            <a:r>
              <a:rPr lang="en-US" sz="800" b="1" u="sng" dirty="0">
                <a:solidFill>
                  <a:srgbClr val="FF0000"/>
                </a:solidFill>
                <a:latin typeface="+mn-lt"/>
              </a:rPr>
              <a:t>ART. 4 . . . </a:t>
            </a:r>
            <a:r>
              <a:rPr lang="en-US" sz="800" u="sng" dirty="0">
                <a:solidFill>
                  <a:srgbClr val="FF0000"/>
                </a:solidFill>
                <a:latin typeface="+mn-lt"/>
              </a:rPr>
              <a:t>The basic spot is the spot of the foul for:</a:t>
            </a:r>
          </a:p>
          <a:p>
            <a:pPr algn="l"/>
            <a:r>
              <a:rPr lang="en-US" sz="800" u="sng" dirty="0">
                <a:solidFill>
                  <a:srgbClr val="FF0000"/>
                </a:solidFill>
                <a:latin typeface="+mn-lt"/>
              </a:rPr>
              <a:t>a.  Illegal batting or illegal kicking when the foul occurs behind the end of </a:t>
            </a:r>
            <a:r>
              <a:rPr lang="en-US" sz="800" u="sng" dirty="0" err="1">
                <a:solidFill>
                  <a:srgbClr val="FF0000"/>
                </a:solidFill>
                <a:latin typeface="+mn-lt"/>
              </a:rPr>
              <a:t>therun</a:t>
            </a:r>
            <a:r>
              <a:rPr lang="en-US" sz="800" u="sng" dirty="0">
                <a:solidFill>
                  <a:srgbClr val="FF0000"/>
                </a:solidFill>
                <a:latin typeface="+mn-lt"/>
              </a:rPr>
              <a:t> or related run;</a:t>
            </a:r>
          </a:p>
          <a:p>
            <a:pPr algn="l"/>
            <a:r>
              <a:rPr lang="en-US" sz="800" u="sng" dirty="0">
                <a:solidFill>
                  <a:srgbClr val="FF0000"/>
                </a:solidFill>
                <a:latin typeface="+mn-lt"/>
              </a:rPr>
              <a:t>b.  Illegal participation as in 9-6-4a and 9-6-4g;</a:t>
            </a:r>
          </a:p>
          <a:p>
            <a:pPr algn="l"/>
            <a:r>
              <a:rPr lang="en-US" sz="800" u="sng" dirty="0">
                <a:solidFill>
                  <a:srgbClr val="FF0000"/>
                </a:solidFill>
                <a:latin typeface="+mn-lt"/>
              </a:rPr>
              <a:t>c.  An illegal forward pass as in 7-5-2c and intentional grounding as in 7-5-2d;</a:t>
            </a:r>
          </a:p>
          <a:p>
            <a:pPr algn="l"/>
            <a:r>
              <a:rPr lang="en-US" sz="800" u="sng" dirty="0">
                <a:solidFill>
                  <a:srgbClr val="FF0000"/>
                </a:solidFill>
                <a:latin typeface="+mn-lt"/>
              </a:rPr>
              <a:t>d.  A foul by the team in possession that occurs behind the end of the run </a:t>
            </a:r>
            <a:r>
              <a:rPr lang="en-US" sz="800" u="sng" dirty="0" err="1">
                <a:solidFill>
                  <a:srgbClr val="FF0000"/>
                </a:solidFill>
                <a:latin typeface="+mn-lt"/>
              </a:rPr>
              <a:t>orrelated</a:t>
            </a:r>
            <a:r>
              <a:rPr lang="en-US" sz="800" u="sng" dirty="0">
                <a:solidFill>
                  <a:srgbClr val="FF0000"/>
                </a:solidFill>
                <a:latin typeface="+mn-lt"/>
              </a:rPr>
              <a:t> run following a change of possession;</a:t>
            </a:r>
          </a:p>
          <a:p>
            <a:pPr algn="l"/>
            <a:r>
              <a:rPr lang="en-US" sz="800" u="sng" dirty="0">
                <a:solidFill>
                  <a:srgbClr val="FF0000"/>
                </a:solidFill>
                <a:latin typeface="+mn-lt"/>
              </a:rPr>
              <a:t>e.  When A commits any foul in his end zone for which the penalty is accepted(8-5-2c); and</a:t>
            </a:r>
          </a:p>
          <a:p>
            <a:pPr algn="l"/>
            <a:r>
              <a:rPr lang="en-US" sz="800" u="sng" dirty="0">
                <a:solidFill>
                  <a:srgbClr val="FF0000"/>
                </a:solidFill>
                <a:latin typeface="+mn-lt"/>
              </a:rPr>
              <a:t>f.  A foul by A that occurs beyond the line of scrimmage during a running playas defined in 10-3-2 when:</a:t>
            </a:r>
          </a:p>
          <a:p>
            <a:pPr algn="l"/>
            <a:r>
              <a:rPr lang="en-US" sz="800" u="sng" dirty="0">
                <a:solidFill>
                  <a:srgbClr val="FF0000"/>
                </a:solidFill>
                <a:latin typeface="+mn-lt"/>
              </a:rPr>
              <a:t>1.  The run or related run ends beyond the line of scrimmage; and</a:t>
            </a:r>
          </a:p>
          <a:p>
            <a:pPr algn="l"/>
            <a:r>
              <a:rPr lang="en-US" sz="800" u="sng" dirty="0">
                <a:solidFill>
                  <a:srgbClr val="FF0000"/>
                </a:solidFill>
                <a:latin typeface="+mn-lt"/>
              </a:rPr>
              <a:t>2.  The foul occurs behind the end of the run or related run.</a:t>
            </a:r>
          </a:p>
          <a:p>
            <a:pPr algn="l"/>
            <a:r>
              <a:rPr lang="en-US" sz="800" b="1" dirty="0">
                <a:latin typeface="+mn-lt"/>
              </a:rPr>
              <a:t>ART. 5 . . . </a:t>
            </a:r>
            <a:r>
              <a:rPr lang="en-US" sz="800" dirty="0">
                <a:latin typeface="+mn-lt"/>
              </a:rPr>
              <a:t>The basic spot is the succeeding spot for:</a:t>
            </a:r>
          </a:p>
          <a:p>
            <a:pPr algn="l"/>
            <a:r>
              <a:rPr lang="en-US" sz="800" dirty="0">
                <a:latin typeface="+mn-lt"/>
              </a:rPr>
              <a:t>a.  An unsportsmanlike foul.</a:t>
            </a:r>
          </a:p>
          <a:p>
            <a:pPr algn="l"/>
            <a:r>
              <a:rPr lang="en-US" sz="800" dirty="0">
                <a:latin typeface="+mn-lt"/>
              </a:rPr>
              <a:t>b.  A dead-ball foul.</a:t>
            </a:r>
          </a:p>
          <a:p>
            <a:pPr algn="l"/>
            <a:r>
              <a:rPr lang="en-US" sz="800" dirty="0">
                <a:latin typeface="+mn-lt"/>
              </a:rPr>
              <a:t>c.  A nonplayer foul.</a:t>
            </a:r>
          </a:p>
          <a:p>
            <a:pPr algn="l"/>
            <a:r>
              <a:rPr lang="en-US" sz="800" dirty="0">
                <a:latin typeface="+mn-lt"/>
              </a:rPr>
              <a:t>d.  When the final result is a touchback.</a:t>
            </a:r>
          </a:p>
          <a:p>
            <a:pPr algn="l"/>
            <a:r>
              <a:rPr lang="en-US" sz="800" u="sng" dirty="0">
                <a:solidFill>
                  <a:srgbClr val="FF0000"/>
                </a:solidFill>
                <a:latin typeface="+mn-lt"/>
              </a:rPr>
              <a:t>e.  A foul by B when the run or related run ends beyond the line of scrimmage;</a:t>
            </a:r>
          </a:p>
          <a:p>
            <a:pPr algn="l"/>
            <a:r>
              <a:rPr lang="en-US" sz="800" u="sng" dirty="0">
                <a:solidFill>
                  <a:srgbClr val="FF0000"/>
                </a:solidFill>
                <a:latin typeface="+mn-lt"/>
              </a:rPr>
              <a:t>f.  A foul that occurs beyond the end of the run or related run following a change of possession; and</a:t>
            </a:r>
          </a:p>
          <a:p>
            <a:pPr algn="l"/>
            <a:r>
              <a:rPr lang="en-US" sz="800" u="sng" dirty="0">
                <a:solidFill>
                  <a:srgbClr val="FF0000"/>
                </a:solidFill>
                <a:latin typeface="+mn-lt"/>
              </a:rPr>
              <a:t>g.  A foul by A that occurs beyond the line of scrimmage during a running play as defined in 10-3-2 when:</a:t>
            </a:r>
          </a:p>
          <a:p>
            <a:pPr algn="l"/>
            <a:r>
              <a:rPr lang="en-US" sz="800" u="sng" dirty="0">
                <a:solidFill>
                  <a:srgbClr val="FF0000"/>
                </a:solidFill>
                <a:latin typeface="+mn-lt"/>
              </a:rPr>
              <a:t>1.  The run or related run ends beyond the line of scrimmage; and</a:t>
            </a:r>
          </a:p>
          <a:p>
            <a:pPr algn="l"/>
            <a:r>
              <a:rPr lang="en-US" sz="800" u="sng" dirty="0">
                <a:solidFill>
                  <a:srgbClr val="FF0000"/>
                </a:solidFill>
                <a:latin typeface="+mn-lt"/>
              </a:rPr>
              <a:t>2.  The foul occurs in advance of the end of the run or related run.</a:t>
            </a:r>
          </a:p>
          <a:p>
            <a:pPr algn="l"/>
            <a:r>
              <a:rPr lang="en-US" sz="800" b="1" dirty="0">
                <a:latin typeface="+mn-lt"/>
              </a:rPr>
              <a:t>NOTE: </a:t>
            </a:r>
            <a:r>
              <a:rPr lang="en-US" sz="800" dirty="0">
                <a:latin typeface="+mn-lt"/>
              </a:rPr>
              <a:t>The succeeding spot may, at the option of the offended team, be the subsequent kickoff as in 8-2-2, 8-2-3, 8-2-4 and 8-2-5. …</a:t>
            </a:r>
            <a:endParaRPr lang="en-US" sz="800" dirty="0">
              <a:solidFill>
                <a:prstClr val="black"/>
              </a:solidFill>
              <a:latin typeface="+mn-lt"/>
            </a:endParaRPr>
          </a:p>
          <a:p>
            <a:pPr algn="l"/>
            <a:r>
              <a:rPr lang="en-US" sz="800" b="1" u="sng" dirty="0">
                <a:solidFill>
                  <a:srgbClr val="FF0000"/>
                </a:solidFill>
                <a:latin typeface="+mn-lt"/>
              </a:rPr>
              <a:t>ART. 8 . . . </a:t>
            </a:r>
            <a:r>
              <a:rPr lang="en-US" sz="800" u="sng" dirty="0">
                <a:solidFill>
                  <a:srgbClr val="FF0000"/>
                </a:solidFill>
                <a:latin typeface="+mn-lt"/>
              </a:rPr>
              <a:t>The basic spot is the spot where the related run ends for a foul which occurs during a running play as defined in 10-3-2 unless the provisions of 10-4-2 through 10-4-7, or 10-5 apply.</a:t>
            </a:r>
          </a:p>
          <a:p>
            <a:pPr algn="l"/>
            <a:endParaRPr lang="en-US" sz="800" dirty="0">
              <a:solidFill>
                <a:prstClr val="black"/>
              </a:solidFill>
              <a:latin typeface="+mn-lt"/>
            </a:endParaRPr>
          </a:p>
          <a:p>
            <a:pPr defTabSz="914266" eaLnBrk="1" hangingPunct="1">
              <a:spcBef>
                <a:spcPts val="0"/>
              </a:spcBef>
              <a:buFont typeface="Wingdings" panose="05000000000000000000" pitchFamily="2" charset="2"/>
              <a:buChar char="v"/>
              <a:defRPr/>
            </a:pPr>
            <a:r>
              <a:rPr lang="en-US" altLang="en-US" sz="800" b="1" u="sng" dirty="0">
                <a:solidFill>
                  <a:prstClr val="black"/>
                </a:solidFill>
                <a:latin typeface="+mn-lt"/>
                <a:cs typeface="Calibri" panose="020F0502020204030204" pitchFamily="34" charset="0"/>
              </a:rPr>
              <a:t>Rationale for Change:</a:t>
            </a:r>
          </a:p>
          <a:p>
            <a:pPr defTabSz="881390">
              <a:defRPr/>
            </a:pPr>
            <a:r>
              <a:rPr lang="en-US" sz="800" dirty="0">
                <a:solidFill>
                  <a:prstClr val="black"/>
                </a:solidFill>
                <a:latin typeface="+mn-lt"/>
              </a:rPr>
              <a:t>This change restructures and clarifies the amendments to Rule 10 to eliminate the excessive penalty enforcements for offensive fouls that occur behind the line of scrimmage. This revision stipulates the basic spot for enforcement of fouls behind the line of scrimmage is the previous spot rather than the spot of the foul unless otherwise specified by rule. Current penalties for illegal kicking, batting and participation fouls, and provisions for offensive fouls occurring in the end zone that may result in a safety remain intact.</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16</a:t>
            </a:fld>
            <a:endParaRPr lang="en-US"/>
          </a:p>
        </p:txBody>
      </p:sp>
    </p:spTree>
    <p:extLst>
      <p:ext uri="{BB962C8B-B14F-4D97-AF65-F5344CB8AC3E}">
        <p14:creationId xmlns:p14="http://schemas.microsoft.com/office/powerpoint/2010/main" val="3335629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17</a:t>
            </a:fld>
            <a:endParaRPr lang="en-US"/>
          </a:p>
        </p:txBody>
      </p:sp>
    </p:spTree>
    <p:extLst>
      <p:ext uri="{BB962C8B-B14F-4D97-AF65-F5344CB8AC3E}">
        <p14:creationId xmlns:p14="http://schemas.microsoft.com/office/powerpoint/2010/main" val="1597762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18</a:t>
            </a:fld>
            <a:endParaRPr lang="en-US"/>
          </a:p>
        </p:txBody>
      </p:sp>
    </p:spTree>
    <p:extLst>
      <p:ext uri="{BB962C8B-B14F-4D97-AF65-F5344CB8AC3E}">
        <p14:creationId xmlns:p14="http://schemas.microsoft.com/office/powerpoint/2010/main" val="592045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19</a:t>
            </a:fld>
            <a:endParaRPr lang="en-US"/>
          </a:p>
        </p:txBody>
      </p:sp>
    </p:spTree>
    <p:extLst>
      <p:ext uri="{BB962C8B-B14F-4D97-AF65-F5344CB8AC3E}">
        <p14:creationId xmlns:p14="http://schemas.microsoft.com/office/powerpoint/2010/main" val="2615127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2</a:t>
            </a:fld>
            <a:endParaRPr lang="en-US">
              <a:solidFill>
                <a:prstClr val="black"/>
              </a:solidFill>
            </a:endParaRPr>
          </a:p>
        </p:txBody>
      </p:sp>
    </p:spTree>
    <p:extLst>
      <p:ext uri="{BB962C8B-B14F-4D97-AF65-F5344CB8AC3E}">
        <p14:creationId xmlns:p14="http://schemas.microsoft.com/office/powerpoint/2010/main" val="2805446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20</a:t>
            </a:fld>
            <a:endParaRPr lang="en-US"/>
          </a:p>
        </p:txBody>
      </p:sp>
    </p:spTree>
    <p:extLst>
      <p:ext uri="{BB962C8B-B14F-4D97-AF65-F5344CB8AC3E}">
        <p14:creationId xmlns:p14="http://schemas.microsoft.com/office/powerpoint/2010/main" val="3457418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21</a:t>
            </a:fld>
            <a:endParaRPr lang="en-US"/>
          </a:p>
        </p:txBody>
      </p:sp>
    </p:spTree>
    <p:extLst>
      <p:ext uri="{BB962C8B-B14F-4D97-AF65-F5344CB8AC3E}">
        <p14:creationId xmlns:p14="http://schemas.microsoft.com/office/powerpoint/2010/main" val="3656760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22</a:t>
            </a:fld>
            <a:endParaRPr lang="en-US"/>
          </a:p>
        </p:txBody>
      </p:sp>
    </p:spTree>
    <p:extLst>
      <p:ext uri="{BB962C8B-B14F-4D97-AF65-F5344CB8AC3E}">
        <p14:creationId xmlns:p14="http://schemas.microsoft.com/office/powerpoint/2010/main" val="484130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23</a:t>
            </a:fld>
            <a:endParaRPr lang="en-US"/>
          </a:p>
        </p:txBody>
      </p:sp>
    </p:spTree>
    <p:extLst>
      <p:ext uri="{BB962C8B-B14F-4D97-AF65-F5344CB8AC3E}">
        <p14:creationId xmlns:p14="http://schemas.microsoft.com/office/powerpoint/2010/main" val="3285473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24</a:t>
            </a:fld>
            <a:endParaRPr lang="en-US"/>
          </a:p>
        </p:txBody>
      </p:sp>
    </p:spTree>
    <p:extLst>
      <p:ext uri="{BB962C8B-B14F-4D97-AF65-F5344CB8AC3E}">
        <p14:creationId xmlns:p14="http://schemas.microsoft.com/office/powerpoint/2010/main" val="2623510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mn-lt"/>
                <a:cs typeface="Arial" panose="020B0604020202020204" pitchFamily="34" charset="0"/>
              </a:rPr>
              <a:t>Rule Change</a:t>
            </a:r>
            <a:r>
              <a:rPr lang="en-US" altLang="en-US" b="1" dirty="0">
                <a:solidFill>
                  <a:prstClr val="black"/>
                </a:solidFill>
                <a:latin typeface="+mn-lt"/>
                <a:cs typeface="Arial" panose="020B0604020202020204" pitchFamily="34" charset="0"/>
              </a:rPr>
              <a:t>:</a:t>
            </a:r>
          </a:p>
          <a:p>
            <a:pPr algn="l"/>
            <a:r>
              <a:rPr lang="en-US" b="1" dirty="0">
                <a:latin typeface="+mn-lt"/>
              </a:rPr>
              <a:t>SIX-PLAYER</a:t>
            </a:r>
          </a:p>
          <a:p>
            <a:pPr algn="l"/>
            <a:r>
              <a:rPr lang="en-US" b="1" dirty="0">
                <a:latin typeface="+mn-lt"/>
              </a:rPr>
              <a:t>GENERAL:  </a:t>
            </a:r>
            <a:r>
              <a:rPr lang="en-US" dirty="0">
                <a:latin typeface="+mn-lt"/>
              </a:rPr>
              <a:t>Eleven-player rules are used for six-player football with these listed modifications. …</a:t>
            </a:r>
            <a:endParaRPr lang="en-US" altLang="en-US" dirty="0">
              <a:solidFill>
                <a:prstClr val="black"/>
              </a:solidFill>
              <a:latin typeface="+mn-lt"/>
              <a:cs typeface="Calibri" panose="020F0502020204030204" pitchFamily="34" charset="0"/>
            </a:endParaRPr>
          </a:p>
          <a:p>
            <a:pPr defTabSz="914266">
              <a:defRPr/>
            </a:pPr>
            <a:r>
              <a:rPr lang="en-US" b="1" dirty="0">
                <a:latin typeface="+mn-lt"/>
              </a:rPr>
              <a:t>RULE 7: …</a:t>
            </a:r>
            <a:endParaRPr lang="en-US" altLang="en-US" dirty="0">
              <a:solidFill>
                <a:prstClr val="black"/>
              </a:solidFill>
              <a:latin typeface="+mn-lt"/>
              <a:cs typeface="Calibri" panose="020F0502020204030204" pitchFamily="34" charset="0"/>
            </a:endParaRPr>
          </a:p>
          <a:p>
            <a:pPr algn="l"/>
            <a:r>
              <a:rPr lang="en-US" u="sng" dirty="0">
                <a:solidFill>
                  <a:srgbClr val="FF0000"/>
                </a:solidFill>
                <a:latin typeface="+mn-lt"/>
              </a:rPr>
              <a:t>g.  A direct forward handoff may be made during a scrimmage down before a change of possession, provided both players are in or behind the neutral zone unless it is to the snapper.</a:t>
            </a:r>
            <a:r>
              <a:rPr lang="en-US" dirty="0">
                <a:solidFill>
                  <a:srgbClr val="FF0000"/>
                </a:solidFill>
                <a:latin typeface="+mn-lt"/>
              </a:rPr>
              <a:t> …</a:t>
            </a:r>
            <a:endParaRPr lang="en-US" u="sng" dirty="0">
              <a:solidFill>
                <a:srgbClr val="FF0000"/>
              </a:solidFill>
              <a:latin typeface="+mn-lt"/>
            </a:endParaRPr>
          </a:p>
          <a:p>
            <a:pPr defTabSz="914266">
              <a:defRPr/>
            </a:pPr>
            <a:endParaRPr lang="en-US" altLang="en-US" dirty="0">
              <a:solidFill>
                <a:prstClr val="black"/>
              </a:solidFill>
              <a:latin typeface="+mn-lt"/>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mn-lt"/>
                <a:cs typeface="Calibri" panose="020F0502020204030204" pitchFamily="34" charset="0"/>
              </a:rPr>
              <a:t>Rationale for Change:</a:t>
            </a:r>
          </a:p>
          <a:p>
            <a:pPr algn="l"/>
            <a:r>
              <a:rPr lang="en-US" dirty="0">
                <a:latin typeface="+mn-lt"/>
              </a:rPr>
              <a:t>The change allows the ball to be handed forward on a running play, including to the guards/ends, while prohibiting handing the ball to the snapper provided both players are behind the neutral zone. </a:t>
            </a:r>
            <a:endParaRPr lang="en-US" dirty="0">
              <a:solidFill>
                <a:prstClr val="black"/>
              </a:solidFill>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25</a:t>
            </a:fld>
            <a:endParaRPr lang="en-US"/>
          </a:p>
        </p:txBody>
      </p:sp>
    </p:spTree>
    <p:extLst>
      <p:ext uri="{BB962C8B-B14F-4D97-AF65-F5344CB8AC3E}">
        <p14:creationId xmlns:p14="http://schemas.microsoft.com/office/powerpoint/2010/main" val="1872362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26</a:t>
            </a:fld>
            <a:endParaRPr lang="en-US"/>
          </a:p>
        </p:txBody>
      </p:sp>
    </p:spTree>
    <p:extLst>
      <p:ext uri="{BB962C8B-B14F-4D97-AF65-F5344CB8AC3E}">
        <p14:creationId xmlns:p14="http://schemas.microsoft.com/office/powerpoint/2010/main" val="1305967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u="sng" dirty="0">
              <a:solidFill>
                <a:prstClr val="black"/>
              </a:solidFill>
            </a:endParaRPr>
          </a:p>
          <a:p>
            <a:pPr defTabSz="914266" eaLnBrk="1" hangingPunct="1">
              <a:defRPr/>
            </a:pPr>
            <a:r>
              <a:rPr lang="en-US" altLang="en-US" dirty="0">
                <a:solidFill>
                  <a:prstClr val="black"/>
                </a:solidFill>
              </a:rPr>
              <a:t>This slide lists the rules references and a brief description of the football editorial changes that were made to the 2023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27</a:t>
            </a:fld>
            <a:endParaRPr lang="en-US"/>
          </a:p>
        </p:txBody>
      </p:sp>
    </p:spTree>
    <p:extLst>
      <p:ext uri="{BB962C8B-B14F-4D97-AF65-F5344CB8AC3E}">
        <p14:creationId xmlns:p14="http://schemas.microsoft.com/office/powerpoint/2010/main" val="2814597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u="sng" dirty="0">
              <a:solidFill>
                <a:prstClr val="black"/>
              </a:solidFill>
            </a:endParaRPr>
          </a:p>
          <a:p>
            <a:pPr defTabSz="914266" eaLnBrk="1" hangingPunct="1">
              <a:defRPr/>
            </a:pPr>
            <a:r>
              <a:rPr lang="en-US" altLang="en-US" dirty="0">
                <a:solidFill>
                  <a:prstClr val="black"/>
                </a:solidFill>
              </a:rPr>
              <a:t>This slide lists the rules references and a brief description of the football editorial changes that were made to the 2023 NFHS Football Rules Book.</a:t>
            </a:r>
          </a:p>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28</a:t>
            </a:fld>
            <a:endParaRPr lang="en-US">
              <a:solidFill>
                <a:prstClr val="black"/>
              </a:solidFill>
            </a:endParaRPr>
          </a:p>
        </p:txBody>
      </p:sp>
    </p:spTree>
    <p:extLst>
      <p:ext uri="{BB962C8B-B14F-4D97-AF65-F5344CB8AC3E}">
        <p14:creationId xmlns:p14="http://schemas.microsoft.com/office/powerpoint/2010/main" val="346319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29</a:t>
            </a:fld>
            <a:endParaRPr lang="en-US"/>
          </a:p>
        </p:txBody>
      </p:sp>
    </p:spTree>
    <p:extLst>
      <p:ext uri="{BB962C8B-B14F-4D97-AF65-F5344CB8AC3E}">
        <p14:creationId xmlns:p14="http://schemas.microsoft.com/office/powerpoint/2010/main" val="1812422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p>
          <a:p>
            <a:pPr defTabSz="914266" eaLnBrk="1" hangingPunct="1">
              <a:defRPr/>
            </a:pPr>
            <a:endParaRPr lang="en-US" altLang="en-US" u="sng" dirty="0">
              <a:solidFill>
                <a:prstClr val="black"/>
              </a:solidFill>
              <a:latin typeface="Calibri"/>
            </a:endParaRPr>
          </a:p>
          <a:p>
            <a:pPr defTabSz="914266" eaLnBrk="1" hangingPunct="1">
              <a:defRPr/>
            </a:pPr>
            <a:r>
              <a:rPr lang="en-US" dirty="0">
                <a:solidFill>
                  <a:prstClr val="black"/>
                </a:solidFill>
                <a:latin typeface="Calibri"/>
              </a:rPr>
              <a:t>Overview of the NFHS.</a:t>
            </a:r>
            <a:endParaRPr lang="en-US" dirty="0"/>
          </a:p>
        </p:txBody>
      </p:sp>
      <p:sp>
        <p:nvSpPr>
          <p:cNvPr id="4" name="Slide Number Placeholder 3"/>
          <p:cNvSpPr>
            <a:spLocks noGrp="1"/>
          </p:cNvSpPr>
          <p:nvPr>
            <p:ph type="sldNum" sz="quarter" idx="5"/>
          </p:nvPr>
        </p:nvSpPr>
        <p:spPr/>
        <p:txBody>
          <a:bodyPr/>
          <a:lstStyle/>
          <a:p>
            <a:pPr defTabSz="914266">
              <a:defRPr/>
            </a:pPr>
            <a:fld id="{6666CE19-52FC-412B-A3FC-C4B1E62DF806}" type="slidenum">
              <a:rPr lang="en-US">
                <a:solidFill>
                  <a:prstClr val="black"/>
                </a:solidFill>
              </a:rPr>
              <a:pPr defTabSz="914266">
                <a:defRPr/>
              </a:pPr>
              <a:t>3</a:t>
            </a:fld>
            <a:endParaRPr lang="en-US">
              <a:solidFill>
                <a:prstClr val="black"/>
              </a:solidFill>
            </a:endParaRPr>
          </a:p>
        </p:txBody>
      </p:sp>
    </p:spTree>
    <p:extLst>
      <p:ext uri="{BB962C8B-B14F-4D97-AF65-F5344CB8AC3E}">
        <p14:creationId xmlns:p14="http://schemas.microsoft.com/office/powerpoint/2010/main" val="4108546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Rules Reminder</a:t>
            </a:r>
            <a:r>
              <a:rPr lang="en-US" altLang="en-US" b="1" dirty="0">
                <a:solidFill>
                  <a:prstClr val="black"/>
                </a:solidFill>
                <a:latin typeface="Calibri"/>
                <a:cs typeface="Arial" panose="020B0604020202020204" pitchFamily="34" charset="0"/>
              </a:rPr>
              <a:t>:</a:t>
            </a:r>
          </a:p>
          <a:p>
            <a:pPr defTabSz="914266">
              <a:spcBef>
                <a:spcPts val="0"/>
              </a:spcBef>
              <a:defRPr/>
            </a:pPr>
            <a:r>
              <a:rPr lang="en-US" altLang="en-US" b="1" dirty="0">
                <a:solidFill>
                  <a:prstClr val="black"/>
                </a:solidFill>
                <a:latin typeface="Calibri"/>
                <a:cs typeface="Calibri" panose="020F0502020204030204" pitchFamily="34" charset="0"/>
              </a:rPr>
              <a:t>RULE 1 – SECTION 2  THE FIELD AND MARKINGS …</a:t>
            </a:r>
            <a:endParaRPr lang="en-US" dirty="0">
              <a:solidFill>
                <a:prstClr val="black"/>
              </a:solidFill>
              <a:latin typeface="Calibri"/>
            </a:endParaRPr>
          </a:p>
          <a:p>
            <a:pPr defTabSz="914266">
              <a:defRPr/>
            </a:pPr>
            <a:r>
              <a:rPr lang="en-US" b="1" dirty="0">
                <a:solidFill>
                  <a:prstClr val="black"/>
                </a:solidFill>
                <a:latin typeface="Calibri"/>
              </a:rPr>
              <a:t>ART. 3 . . . </a:t>
            </a:r>
            <a:r>
              <a:rPr lang="en-US" dirty="0">
                <a:solidFill>
                  <a:prstClr val="black"/>
                </a:solidFill>
                <a:latin typeface="Calibri"/>
              </a:rPr>
              <a:t>Lines and other markings: …</a:t>
            </a:r>
          </a:p>
          <a:p>
            <a:pPr defTabSz="914266">
              <a:defRPr/>
            </a:pPr>
            <a:r>
              <a:rPr lang="en-US" dirty="0">
                <a:solidFill>
                  <a:prstClr val="black"/>
                </a:solidFill>
                <a:latin typeface="Calibri"/>
              </a:rPr>
              <a:t>g. Team boxes shall be marked on each side of the field outside the coaches’ area between the 25-yard lines for use of coaches, substitutes, athletic trainers, etc., affiliated with the team. The coaches' area is a minimum of a 2-yard belt between the front of the team box and the sideline, and becomes a restricted area when the ball is live.</a:t>
            </a:r>
          </a:p>
          <a:p>
            <a:pPr defTabSz="914266">
              <a:defRPr/>
            </a:pPr>
            <a:r>
              <a:rPr lang="en-US" b="1" dirty="0">
                <a:solidFill>
                  <a:prstClr val="black"/>
                </a:solidFill>
                <a:latin typeface="Calibri"/>
              </a:rPr>
              <a:t>NOTES:</a:t>
            </a:r>
          </a:p>
          <a:p>
            <a:pPr defTabSz="914266">
              <a:defRPr/>
            </a:pPr>
            <a:r>
              <a:rPr lang="en-US" dirty="0">
                <a:solidFill>
                  <a:prstClr val="black"/>
                </a:solidFill>
                <a:latin typeface="Calibri"/>
              </a:rPr>
              <a:t>1. It is permissible for both team boxes to be on the same side of the field, provided each team box is marked between respective 20- and 45-yard lines.</a:t>
            </a:r>
          </a:p>
          <a:p>
            <a:pPr defTabSz="914266">
              <a:defRPr/>
            </a:pPr>
            <a:r>
              <a:rPr lang="en-US" dirty="0">
                <a:solidFill>
                  <a:prstClr val="black"/>
                </a:solidFill>
                <a:latin typeface="Calibri"/>
              </a:rPr>
              <a:t>2. It is recommended goal lines and the team box boundaries be marked in a color which contrasts with other field markings and the area between the sidelines and the team box boundaries be solid white or marked with diagonal lines.</a:t>
            </a:r>
          </a:p>
          <a:p>
            <a:pPr defTabSz="914266">
              <a:defRPr/>
            </a:pPr>
            <a:r>
              <a:rPr lang="en-US" u="none" dirty="0">
                <a:solidFill>
                  <a:schemeClr val="bg2">
                    <a:lumMod val="10000"/>
                  </a:schemeClr>
                </a:solidFill>
                <a:latin typeface="Calibri"/>
              </a:rPr>
              <a:t>3. It is permissible for state associations to approve an extension of the team box and to determine the individuals who may be in the extended area, provided such extension is the same for both teams.</a:t>
            </a:r>
          </a:p>
          <a:p>
            <a:pPr defTabSz="914266">
              <a:defRPr/>
            </a:pPr>
            <a:endParaRPr lang="en-US" u="sng" dirty="0">
              <a:solidFill>
                <a:prstClr val="black"/>
              </a:solidFill>
              <a:latin typeface="Calibri"/>
            </a:endParaRPr>
          </a:p>
          <a:p>
            <a:pPr defTabSz="914266">
              <a:defRPr/>
            </a:pPr>
            <a:r>
              <a:rPr lang="en-US" b="1" dirty="0">
                <a:solidFill>
                  <a:prstClr val="black"/>
                </a:solidFill>
                <a:latin typeface="Calibri"/>
              </a:rPr>
              <a:t>RULE 1 – TABLE 1-7 – TABLE OF STATE ASSOCIATION ADOPTIONS …</a:t>
            </a:r>
          </a:p>
          <a:p>
            <a:pPr defTabSz="914266">
              <a:defRPr/>
            </a:pPr>
            <a:r>
              <a:rPr lang="en-US" b="0" u="none" dirty="0">
                <a:solidFill>
                  <a:schemeClr val="bg2">
                    <a:lumMod val="10000"/>
                  </a:schemeClr>
                </a:solidFill>
                <a:latin typeface="Calibri"/>
              </a:rPr>
              <a:t>3. </a:t>
            </a:r>
            <a:r>
              <a:rPr lang="en-US" u="none" dirty="0">
                <a:solidFill>
                  <a:schemeClr val="bg2">
                    <a:lumMod val="10000"/>
                  </a:schemeClr>
                </a:solidFill>
                <a:latin typeface="Calibri"/>
              </a:rPr>
              <a:t>Approve an extension of the team box if the same for both teams. (1-2-3g NOTE 3)</a:t>
            </a:r>
            <a:endParaRPr lang="en-US" b="1" u="none" dirty="0">
              <a:solidFill>
                <a:schemeClr val="bg2">
                  <a:lumMod val="10000"/>
                </a:schemeClr>
              </a:solidFill>
              <a:latin typeface="Calibri"/>
            </a:endParaRPr>
          </a:p>
          <a:p>
            <a:pPr defTabSz="914266">
              <a:defRPr/>
            </a:pPr>
            <a:endParaRPr lang="en-US" altLang="en-US" b="1"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Rationale for Change:</a:t>
            </a:r>
          </a:p>
          <a:p>
            <a:pPr defTabSz="914266">
              <a:defRPr/>
            </a:pPr>
            <a:r>
              <a:rPr lang="en-US" dirty="0">
                <a:solidFill>
                  <a:prstClr val="black"/>
                </a:solidFill>
                <a:latin typeface="Calibri"/>
              </a:rPr>
              <a:t>2022 Rule Change - By state association adoption, the team box may now be extended beyond the 25-yard line.</a:t>
            </a:r>
            <a:endParaRPr lang="en-US" altLang="en-US" b="1" u="sng" dirty="0">
              <a:solidFill>
                <a:prstClr val="black"/>
              </a:solidFill>
              <a:latin typeface="Calibri"/>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30</a:t>
            </a:fld>
            <a:endParaRPr lang="en-US"/>
          </a:p>
        </p:txBody>
      </p:sp>
    </p:spTree>
    <p:extLst>
      <p:ext uri="{BB962C8B-B14F-4D97-AF65-F5344CB8AC3E}">
        <p14:creationId xmlns:p14="http://schemas.microsoft.com/office/powerpoint/2010/main" val="3434903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 Change</a:t>
            </a:r>
            <a:r>
              <a:rPr lang="en-US" altLang="en-US" b="1" dirty="0">
                <a:solidFill>
                  <a:prstClr val="black"/>
                </a:solidFill>
                <a:latin typeface="Calibri"/>
                <a:cs typeface="Arial" panose="020B0604020202020204" pitchFamily="34" charset="0"/>
              </a:rPr>
              <a:t>:</a:t>
            </a:r>
          </a:p>
          <a:p>
            <a:pPr defTabSz="914266">
              <a:spcBef>
                <a:spcPts val="0"/>
              </a:spcBef>
              <a:defRPr/>
            </a:pPr>
            <a:r>
              <a:rPr lang="en-US" altLang="en-US" b="1" dirty="0">
                <a:solidFill>
                  <a:prstClr val="black"/>
                </a:solidFill>
                <a:latin typeface="Calibri"/>
                <a:cs typeface="Calibri" panose="020F0502020204030204" pitchFamily="34" charset="0"/>
              </a:rPr>
              <a:t>RULE 1 – SECTION 3  GAME EQUIPMENT …</a:t>
            </a:r>
            <a:endParaRPr lang="en-US" dirty="0">
              <a:solidFill>
                <a:prstClr val="black"/>
              </a:solidFill>
              <a:latin typeface="Calibri"/>
            </a:endParaRPr>
          </a:p>
          <a:p>
            <a:pPr defTabSz="914266">
              <a:defRPr/>
            </a:pPr>
            <a:r>
              <a:rPr lang="en-US" b="1" dirty="0">
                <a:solidFill>
                  <a:prstClr val="black"/>
                </a:solidFill>
                <a:latin typeface="Calibri"/>
              </a:rPr>
              <a:t>ART. 3 . . . </a:t>
            </a:r>
            <a:r>
              <a:rPr lang="en-US" dirty="0">
                <a:solidFill>
                  <a:prstClr val="black"/>
                </a:solidFill>
                <a:latin typeface="Calibri"/>
              </a:rPr>
              <a:t>The referee shall decide whether the ball meets specifications, </a:t>
            </a:r>
            <a:r>
              <a:rPr lang="en-US" u="none" dirty="0">
                <a:solidFill>
                  <a:schemeClr val="bg2">
                    <a:lumMod val="10000"/>
                  </a:schemeClr>
                </a:solidFill>
                <a:latin typeface="Calibri"/>
              </a:rPr>
              <a:t>and</a:t>
            </a:r>
            <a:r>
              <a:rPr lang="en-US" dirty="0">
                <a:solidFill>
                  <a:prstClr val="black"/>
                </a:solidFill>
                <a:latin typeface="Calibri"/>
              </a:rPr>
              <a:t> the referee </a:t>
            </a:r>
            <a:r>
              <a:rPr lang="en-US" u="none" dirty="0">
                <a:solidFill>
                  <a:schemeClr val="bg2">
                    <a:lumMod val="10000"/>
                  </a:schemeClr>
                </a:solidFill>
                <a:latin typeface="Calibri"/>
              </a:rPr>
              <a:t>or any other game official </a:t>
            </a:r>
            <a:r>
              <a:rPr lang="en-US" dirty="0">
                <a:solidFill>
                  <a:prstClr val="black"/>
                </a:solidFill>
                <a:latin typeface="Calibri"/>
              </a:rPr>
              <a:t>may order the ball changed between downs.</a:t>
            </a:r>
          </a:p>
          <a:p>
            <a:pPr defTabSz="914266">
              <a:defRPr/>
            </a:pPr>
            <a:endParaRPr lang="en-US" altLang="en-US"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Rationale for Change:</a:t>
            </a:r>
          </a:p>
          <a:p>
            <a:pPr defTabSz="914266">
              <a:defRPr/>
            </a:pPr>
            <a:r>
              <a:rPr lang="en-US" dirty="0">
                <a:solidFill>
                  <a:prstClr val="black"/>
                </a:solidFill>
                <a:latin typeface="Calibri"/>
              </a:rPr>
              <a:t>2022 Rule Change - Any game official may order the ball changed between downs.</a:t>
            </a:r>
            <a:endParaRPr lang="en-US" altLang="en-US" b="1" u="sng" dirty="0">
              <a:solidFill>
                <a:prstClr val="black"/>
              </a:solidFill>
              <a:latin typeface="Calibri"/>
              <a:cs typeface="Calibri" panose="020F0502020204030204" pitchFamily="34" charset="0"/>
            </a:endParaRPr>
          </a:p>
          <a:p>
            <a:pPr defTabSz="914266" eaLnBrk="1" hangingPunct="1">
              <a:spcBef>
                <a:spcPts val="0"/>
              </a:spcBef>
              <a:defRPr/>
            </a:pPr>
            <a:endParaRPr lang="en-US" altLang="en-US" b="1" u="sng"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Case Book:</a:t>
            </a:r>
            <a:r>
              <a:rPr lang="en-US" altLang="en-US" dirty="0">
                <a:solidFill>
                  <a:prstClr val="black"/>
                </a:solidFill>
                <a:latin typeface="Calibri"/>
                <a:cs typeface="Calibri" panose="020F0502020204030204" pitchFamily="34" charset="0"/>
              </a:rPr>
              <a:t>  See SITUATIONS 1.3.3A, 1.3.3B</a:t>
            </a:r>
            <a:endParaRPr lang="en-US"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31</a:t>
            </a:fld>
            <a:endParaRPr lang="en-US"/>
          </a:p>
        </p:txBody>
      </p:sp>
    </p:spTree>
    <p:extLst>
      <p:ext uri="{BB962C8B-B14F-4D97-AF65-F5344CB8AC3E}">
        <p14:creationId xmlns:p14="http://schemas.microsoft.com/office/powerpoint/2010/main" val="739562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914266" eaLnBrk="1" hangingPunct="1">
              <a:buFont typeface="Wingdings" panose="05000000000000000000" pitchFamily="2" charset="2"/>
              <a:buChar char="v"/>
              <a:defRPr/>
            </a:pPr>
            <a:r>
              <a:rPr lang="en-US" altLang="en-US" sz="1000" b="1" u="sng" dirty="0">
                <a:solidFill>
                  <a:prstClr val="black"/>
                </a:solidFill>
                <a:latin typeface="Calibri"/>
                <a:cs typeface="Arial" panose="020B0604020202020204" pitchFamily="34" charset="0"/>
              </a:rPr>
              <a:t>Rule Change</a:t>
            </a:r>
            <a:r>
              <a:rPr lang="en-US" altLang="en-US" sz="1000" b="1" dirty="0">
                <a:solidFill>
                  <a:prstClr val="black"/>
                </a:solidFill>
                <a:latin typeface="Calibri"/>
                <a:cs typeface="Arial" panose="020B0604020202020204" pitchFamily="34" charset="0"/>
              </a:rPr>
              <a:t>:</a:t>
            </a:r>
          </a:p>
          <a:p>
            <a:pPr defTabSz="914266">
              <a:spcBef>
                <a:spcPts val="0"/>
              </a:spcBef>
              <a:defRPr/>
            </a:pPr>
            <a:r>
              <a:rPr lang="en-US" altLang="en-US" sz="1000" b="1" dirty="0">
                <a:solidFill>
                  <a:prstClr val="black"/>
                </a:solidFill>
                <a:latin typeface="Calibri"/>
                <a:cs typeface="Calibri" panose="020F0502020204030204" pitchFamily="34" charset="0"/>
              </a:rPr>
              <a:t>RULE 1 – SECTION 4  PLAYER DESIGNATIONS …</a:t>
            </a:r>
            <a:endParaRPr lang="en-US" sz="1000" dirty="0">
              <a:solidFill>
                <a:prstClr val="black"/>
              </a:solidFill>
              <a:latin typeface="Calibri"/>
            </a:endParaRPr>
          </a:p>
          <a:p>
            <a:pPr defTabSz="914266">
              <a:defRPr/>
            </a:pPr>
            <a:r>
              <a:rPr lang="en-US" sz="1000" b="1" dirty="0">
                <a:solidFill>
                  <a:prstClr val="black"/>
                </a:solidFill>
                <a:latin typeface="Calibri"/>
              </a:rPr>
              <a:t>ART. 3 . . . </a:t>
            </a:r>
            <a:r>
              <a:rPr lang="en-US" sz="1000" dirty="0">
                <a:solidFill>
                  <a:prstClr val="black"/>
                </a:solidFill>
                <a:latin typeface="Calibri"/>
              </a:rPr>
              <a:t>Each player shall be numbered</a:t>
            </a:r>
            <a:r>
              <a:rPr lang="en-US" sz="1000" u="none" dirty="0">
                <a:solidFill>
                  <a:schemeClr val="bg2">
                    <a:lumMod val="10000"/>
                  </a:schemeClr>
                </a:solidFill>
                <a:latin typeface="Calibri"/>
              </a:rPr>
              <a:t> 0 </a:t>
            </a:r>
            <a:r>
              <a:rPr lang="en-US" sz="1000" dirty="0">
                <a:solidFill>
                  <a:prstClr val="black"/>
                </a:solidFill>
                <a:latin typeface="Calibri"/>
              </a:rPr>
              <a:t>through 99 inclusive. </a:t>
            </a:r>
            <a:r>
              <a:rPr lang="en-US" sz="1000" u="none" dirty="0">
                <a:solidFill>
                  <a:schemeClr val="bg2">
                    <a:lumMod val="10000"/>
                  </a:schemeClr>
                </a:solidFill>
                <a:latin typeface="Calibri"/>
              </a:rPr>
              <a:t>Any number preceded by the digit zero is illegal.  </a:t>
            </a:r>
            <a:r>
              <a:rPr lang="en-US" sz="1000" dirty="0">
                <a:solidFill>
                  <a:prstClr val="black"/>
                </a:solidFill>
                <a:latin typeface="Calibri"/>
              </a:rPr>
              <a:t>See 7-2-5.</a:t>
            </a:r>
          </a:p>
          <a:p>
            <a:pPr defTabSz="914266">
              <a:defRPr/>
            </a:pPr>
            <a:endParaRPr lang="en-US" altLang="en-US" sz="1000" dirty="0">
              <a:solidFill>
                <a:prstClr val="black"/>
              </a:solidFill>
              <a:latin typeface="Calibri"/>
              <a:cs typeface="Calibri" panose="020F0502020204030204" pitchFamily="34" charset="0"/>
            </a:endParaRPr>
          </a:p>
          <a:p>
            <a:pPr defTabSz="914266">
              <a:defRPr/>
            </a:pPr>
            <a:r>
              <a:rPr lang="en-US" altLang="en-US" sz="1000" b="1" dirty="0">
                <a:solidFill>
                  <a:prstClr val="black"/>
                </a:solidFill>
                <a:latin typeface="Calibri"/>
                <a:cs typeface="Calibri" panose="020F0502020204030204" pitchFamily="34" charset="0"/>
              </a:rPr>
              <a:t>RULE 1 – SECTION 5  PLAYER EQUIPMENT …</a:t>
            </a:r>
            <a:endParaRPr lang="en-US" sz="1000" dirty="0">
              <a:solidFill>
                <a:prstClr val="black"/>
              </a:solidFill>
              <a:latin typeface="Calibri"/>
            </a:endParaRPr>
          </a:p>
          <a:p>
            <a:pPr defTabSz="914266">
              <a:defRPr/>
            </a:pPr>
            <a:r>
              <a:rPr lang="en-US" sz="1000" b="1" dirty="0">
                <a:solidFill>
                  <a:prstClr val="black"/>
                </a:solidFill>
                <a:latin typeface="Calibri"/>
              </a:rPr>
              <a:t>ART. 1 . . . </a:t>
            </a:r>
            <a:r>
              <a:rPr lang="en-US" sz="1000" dirty="0">
                <a:solidFill>
                  <a:prstClr val="black"/>
                </a:solidFill>
                <a:latin typeface="Calibri"/>
              </a:rPr>
              <a:t>Mandatory equipment. Each player shall participate while wearing the following pieces of properly fitted equipment, which shall be professionally</a:t>
            </a:r>
          </a:p>
          <a:p>
            <a:pPr defTabSz="914266">
              <a:defRPr/>
            </a:pPr>
            <a:r>
              <a:rPr lang="en-US" sz="1000" dirty="0">
                <a:solidFill>
                  <a:prstClr val="black"/>
                </a:solidFill>
                <a:latin typeface="Calibri"/>
              </a:rPr>
              <a:t>manufactured and not altered to decrease protection: …</a:t>
            </a:r>
            <a:endParaRPr lang="en-US" altLang="en-US" sz="1000" b="1" dirty="0">
              <a:solidFill>
                <a:prstClr val="black"/>
              </a:solidFill>
              <a:latin typeface="Calibri"/>
              <a:cs typeface="Calibri" panose="020F0502020204030204" pitchFamily="34" charset="0"/>
            </a:endParaRPr>
          </a:p>
          <a:p>
            <a:pPr defTabSz="914266">
              <a:defRPr/>
            </a:pPr>
            <a:r>
              <a:rPr lang="en-US" sz="1000" dirty="0">
                <a:solidFill>
                  <a:prstClr val="black"/>
                </a:solidFill>
                <a:latin typeface="Calibri"/>
              </a:rPr>
              <a:t>c. Numbers</a:t>
            </a:r>
          </a:p>
          <a:p>
            <a:pPr marL="228567" indent="-228567" defTabSz="914266">
              <a:buFontTx/>
              <a:buAutoNum type="arabicPeriod"/>
              <a:defRPr/>
            </a:pPr>
            <a:r>
              <a:rPr lang="en-US" sz="1000" dirty="0">
                <a:solidFill>
                  <a:prstClr val="black"/>
                </a:solidFill>
                <a:latin typeface="Calibri"/>
              </a:rPr>
              <a:t>The numbers shall be clearly visible and legible using Arabic numbers</a:t>
            </a:r>
            <a:r>
              <a:rPr lang="en-US" sz="1000" dirty="0">
                <a:solidFill>
                  <a:schemeClr val="bg2">
                    <a:lumMod val="10000"/>
                  </a:schemeClr>
                </a:solidFill>
                <a:latin typeface="Calibri"/>
              </a:rPr>
              <a:t> </a:t>
            </a:r>
            <a:r>
              <a:rPr lang="en-US" sz="1000" u="none" dirty="0">
                <a:solidFill>
                  <a:schemeClr val="bg2">
                    <a:lumMod val="10000"/>
                  </a:schemeClr>
                </a:solidFill>
                <a:latin typeface="Calibri"/>
              </a:rPr>
              <a:t>0</a:t>
            </a:r>
            <a:r>
              <a:rPr lang="en-US" sz="1000" dirty="0">
                <a:solidFill>
                  <a:schemeClr val="bg2">
                    <a:lumMod val="10000"/>
                  </a:schemeClr>
                </a:solidFill>
                <a:latin typeface="Calibri"/>
              </a:rPr>
              <a:t>-99 </a:t>
            </a:r>
            <a:r>
              <a:rPr lang="en-US" sz="1000" dirty="0">
                <a:solidFill>
                  <a:prstClr val="black"/>
                </a:solidFill>
                <a:latin typeface="Calibri"/>
              </a:rPr>
              <a:t>inclusive and shall be on the front and back of the jersey.</a:t>
            </a:r>
          </a:p>
          <a:p>
            <a:pPr defTabSz="914266">
              <a:defRPr/>
            </a:pPr>
            <a:endParaRPr lang="en-US" sz="1000" dirty="0">
              <a:solidFill>
                <a:prstClr val="black"/>
              </a:solidFill>
              <a:latin typeface="Calibri"/>
            </a:endParaRPr>
          </a:p>
          <a:p>
            <a:pPr defTabSz="914266">
              <a:defRPr/>
            </a:pPr>
            <a:r>
              <a:rPr lang="en-US" sz="1000" b="1" dirty="0">
                <a:solidFill>
                  <a:prstClr val="black"/>
                </a:solidFill>
                <a:latin typeface="Calibri"/>
              </a:rPr>
              <a:t>RULE 7 – SECTION 2  FORMATION/POSITION, NUMBERSING AND ACTION AT THE SNAP …</a:t>
            </a:r>
          </a:p>
          <a:p>
            <a:pPr defTabSz="914266">
              <a:defRPr/>
            </a:pPr>
            <a:r>
              <a:rPr lang="en-US" sz="1000" b="1" dirty="0">
                <a:solidFill>
                  <a:prstClr val="black"/>
                </a:solidFill>
                <a:latin typeface="Calibri"/>
              </a:rPr>
              <a:t>ART. 5 . . . </a:t>
            </a:r>
            <a:r>
              <a:rPr lang="en-US" sz="1000" dirty="0">
                <a:solidFill>
                  <a:prstClr val="black"/>
                </a:solidFill>
                <a:latin typeface="Calibri"/>
              </a:rPr>
              <a:t>Player formation and numbering requirements include:</a:t>
            </a:r>
          </a:p>
          <a:p>
            <a:pPr defTabSz="914266">
              <a:defRPr/>
            </a:pPr>
            <a:r>
              <a:rPr lang="en-US" sz="1000" dirty="0">
                <a:solidFill>
                  <a:prstClr val="black"/>
                </a:solidFill>
                <a:latin typeface="Calibri"/>
              </a:rPr>
              <a:t>a. No more than four A players may be backs and only one A player</a:t>
            </a:r>
          </a:p>
          <a:p>
            <a:pPr defTabSz="914266">
              <a:defRPr/>
            </a:pPr>
            <a:r>
              <a:rPr lang="en-US" sz="1000" dirty="0">
                <a:solidFill>
                  <a:prstClr val="black"/>
                </a:solidFill>
                <a:latin typeface="Calibri"/>
              </a:rPr>
              <a:t>b. At the snap, at least five A players on their line of scrimmage must be numbered 50-79.</a:t>
            </a:r>
          </a:p>
          <a:p>
            <a:pPr defTabSz="914266">
              <a:defRPr/>
            </a:pPr>
            <a:r>
              <a:rPr lang="en-US" sz="1000" b="1" dirty="0">
                <a:solidFill>
                  <a:prstClr val="black"/>
                </a:solidFill>
                <a:latin typeface="Calibri"/>
              </a:rPr>
              <a:t>EXCEPTIONS:</a:t>
            </a:r>
          </a:p>
          <a:p>
            <a:pPr defTabSz="914266">
              <a:defRPr/>
            </a:pPr>
            <a:r>
              <a:rPr lang="en-US" sz="1000" dirty="0">
                <a:solidFill>
                  <a:prstClr val="black"/>
                </a:solidFill>
                <a:latin typeface="Calibri"/>
              </a:rPr>
              <a:t>1. On first, second or third down, when A sets or shifts into a scrimmage-kick formation as in 2-14-2a, the snapper may be a player numbered </a:t>
            </a:r>
            <a:r>
              <a:rPr lang="en-US" sz="1000" u="none" dirty="0">
                <a:solidFill>
                  <a:schemeClr val="bg2">
                    <a:lumMod val="10000"/>
                  </a:schemeClr>
                </a:solidFill>
                <a:latin typeface="Calibri"/>
              </a:rPr>
              <a:t>0 </a:t>
            </a:r>
            <a:r>
              <a:rPr lang="en-US" sz="1000" dirty="0">
                <a:solidFill>
                  <a:prstClr val="black"/>
                </a:solidFill>
                <a:latin typeface="Calibri"/>
              </a:rPr>
              <a:t>to 49 or 80 to 99. If Team A has the snapper in the game under this exception, Team A shall have four players wearing numbers 50-79 on its line of scrimmage. The snapper in the game under this exception must be between the ends and is an ineligible forward-pass receiver during that down unless the pass is touched by B (7-5-6b).</a:t>
            </a:r>
          </a:p>
          <a:p>
            <a:pPr defTabSz="914266">
              <a:defRPr/>
            </a:pPr>
            <a:r>
              <a:rPr lang="en-US" sz="1000" dirty="0">
                <a:solidFill>
                  <a:prstClr val="black"/>
                </a:solidFill>
                <a:latin typeface="Calibri"/>
              </a:rPr>
              <a:t>2. On fourth down or during a kick try, when A sets or shifts into a scrimmage-kick formation, any A player numbered </a:t>
            </a:r>
            <a:r>
              <a:rPr lang="en-US" sz="1000" u="sng" dirty="0">
                <a:solidFill>
                  <a:srgbClr val="FF0000"/>
                </a:solidFill>
                <a:latin typeface="Calibri"/>
              </a:rPr>
              <a:t>0</a:t>
            </a:r>
            <a:r>
              <a:rPr lang="en-US" sz="1000" dirty="0">
                <a:solidFill>
                  <a:srgbClr val="FF0000"/>
                </a:solidFill>
                <a:latin typeface="Calibri"/>
              </a:rPr>
              <a:t> </a:t>
            </a:r>
            <a:r>
              <a:rPr lang="en-US" sz="1000" dirty="0">
                <a:solidFill>
                  <a:prstClr val="black"/>
                </a:solidFill>
                <a:latin typeface="Calibri"/>
              </a:rPr>
              <a:t>to 49 or 80 to 99 may take the position of any A player numbered 50 to 79. A player in the game under this exception must assume an initial position on his line of scrimmage between the ends and he remains an ineligible forward-pass receiver during that down unless the pass is touched by B (7-5-6b).</a:t>
            </a:r>
          </a:p>
          <a:p>
            <a:pPr defTabSz="914266">
              <a:defRPr/>
            </a:pPr>
            <a:endParaRPr lang="en-US" sz="1000" dirty="0">
              <a:solidFill>
                <a:prstClr val="black"/>
              </a:solidFill>
              <a:latin typeface="Calibri"/>
            </a:endParaRPr>
          </a:p>
          <a:p>
            <a:pPr defTabSz="914266">
              <a:defRPr/>
            </a:pPr>
            <a:r>
              <a:rPr lang="en-US" sz="1000" b="1" dirty="0">
                <a:solidFill>
                  <a:prstClr val="black"/>
                </a:solidFill>
                <a:latin typeface="Calibri"/>
              </a:rPr>
              <a:t>RULE 7 – SECTION 5  FORWARD-PASS CLASSIFICATION …</a:t>
            </a:r>
          </a:p>
          <a:p>
            <a:pPr defTabSz="914266">
              <a:defRPr/>
            </a:pPr>
            <a:r>
              <a:rPr lang="en-US" sz="1000" b="1" dirty="0">
                <a:solidFill>
                  <a:prstClr val="black"/>
                </a:solidFill>
                <a:latin typeface="Calibri"/>
              </a:rPr>
              <a:t>ART. 6 . . . </a:t>
            </a:r>
            <a:r>
              <a:rPr lang="en-US" sz="1000" dirty="0">
                <a:solidFill>
                  <a:prstClr val="black"/>
                </a:solidFill>
                <a:latin typeface="Calibri"/>
              </a:rPr>
              <a:t>Pass eligibility rules apply only to a legal forward pass. The following players are eligible pass receivers:</a:t>
            </a:r>
          </a:p>
          <a:p>
            <a:pPr marL="228567" indent="-228567" defTabSz="914266">
              <a:buFontTx/>
              <a:buAutoNum type="alphaLcPeriod"/>
              <a:defRPr/>
            </a:pPr>
            <a:r>
              <a:rPr lang="en-US" sz="1000" dirty="0">
                <a:solidFill>
                  <a:prstClr val="black"/>
                </a:solidFill>
                <a:latin typeface="Calibri"/>
              </a:rPr>
              <a:t>All A players eligible by position and number including those who, at the time of the snap, are on the ends of their scrimmage line or legally behind the line (possible total of six) and are numbered </a:t>
            </a:r>
            <a:r>
              <a:rPr lang="en-US" sz="1000" u="none" dirty="0">
                <a:solidFill>
                  <a:schemeClr val="bg2">
                    <a:lumMod val="10000"/>
                  </a:schemeClr>
                </a:solidFill>
                <a:latin typeface="Calibri"/>
              </a:rPr>
              <a:t>0</a:t>
            </a:r>
            <a:r>
              <a:rPr lang="en-US" sz="1000" dirty="0">
                <a:solidFill>
                  <a:prstClr val="black"/>
                </a:solidFill>
                <a:latin typeface="Calibri"/>
              </a:rPr>
              <a:t>-49 or 80-99. (7-2-5b EXCEPTION 2)</a:t>
            </a:r>
          </a:p>
          <a:p>
            <a:pPr defTabSz="914266">
              <a:defRPr/>
            </a:pPr>
            <a:endParaRPr lang="en-US" altLang="en-US" sz="1000" b="1"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000" b="1" u="sng" dirty="0">
                <a:solidFill>
                  <a:prstClr val="black"/>
                </a:solidFill>
                <a:latin typeface="Calibri"/>
                <a:cs typeface="Calibri" panose="020F0502020204030204" pitchFamily="34" charset="0"/>
              </a:rPr>
              <a:t>Rationale for Change:</a:t>
            </a:r>
          </a:p>
          <a:p>
            <a:pPr defTabSz="914266">
              <a:defRPr/>
            </a:pPr>
            <a:r>
              <a:rPr lang="en-US" sz="1000" dirty="0">
                <a:solidFill>
                  <a:prstClr val="black"/>
                </a:solidFill>
                <a:latin typeface="Calibri"/>
              </a:rPr>
              <a:t>2022 Rule Change - The single digit number "0" is now a legal number.</a:t>
            </a:r>
            <a:endParaRPr lang="en-US" altLang="en-US" sz="1000" b="1" u="sng" dirty="0">
              <a:solidFill>
                <a:prstClr val="black"/>
              </a:solidFill>
              <a:latin typeface="Calibri"/>
              <a:cs typeface="Calibri" panose="020F0502020204030204" pitchFamily="34" charset="0"/>
            </a:endParaRPr>
          </a:p>
          <a:p>
            <a:pPr defTabSz="914266" eaLnBrk="1" hangingPunct="1">
              <a:spcBef>
                <a:spcPts val="0"/>
              </a:spcBef>
              <a:defRPr/>
            </a:pPr>
            <a:endParaRPr lang="en-US" altLang="en-US" sz="1000" b="1" u="sng"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000" b="1" u="sng" dirty="0">
                <a:solidFill>
                  <a:prstClr val="black"/>
                </a:solidFill>
                <a:latin typeface="Calibri"/>
                <a:cs typeface="Calibri" panose="020F0502020204030204" pitchFamily="34" charset="0"/>
              </a:rPr>
              <a:t>Case Book:</a:t>
            </a:r>
            <a:r>
              <a:rPr lang="en-US" altLang="en-US" sz="1000" dirty="0">
                <a:solidFill>
                  <a:prstClr val="black"/>
                </a:solidFill>
                <a:latin typeface="Calibri"/>
                <a:cs typeface="Calibri" panose="020F0502020204030204" pitchFamily="34" charset="0"/>
              </a:rPr>
              <a:t>  See SITUATION 1.4.3</a:t>
            </a:r>
            <a:endParaRPr lang="en-US" sz="1000"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32</a:t>
            </a:fld>
            <a:endParaRPr lang="en-US"/>
          </a:p>
        </p:txBody>
      </p:sp>
    </p:spTree>
    <p:extLst>
      <p:ext uri="{BB962C8B-B14F-4D97-AF65-F5344CB8AC3E}">
        <p14:creationId xmlns:p14="http://schemas.microsoft.com/office/powerpoint/2010/main" val="2831844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 Change</a:t>
            </a:r>
            <a:r>
              <a:rPr lang="en-US" altLang="en-US" b="1" dirty="0">
                <a:solidFill>
                  <a:prstClr val="black"/>
                </a:solidFill>
                <a:latin typeface="Calibri"/>
                <a:cs typeface="Arial" panose="020B0604020202020204" pitchFamily="34" charset="0"/>
              </a:rPr>
              <a:t>:</a:t>
            </a:r>
          </a:p>
          <a:p>
            <a:pPr defTabSz="914266">
              <a:spcBef>
                <a:spcPts val="0"/>
              </a:spcBef>
              <a:defRPr/>
            </a:pPr>
            <a:r>
              <a:rPr lang="en-US" altLang="en-US" b="1" dirty="0">
                <a:solidFill>
                  <a:prstClr val="black"/>
                </a:solidFill>
                <a:latin typeface="Calibri"/>
                <a:cs typeface="Calibri" panose="020F0502020204030204" pitchFamily="34" charset="0"/>
              </a:rPr>
              <a:t>RULE 2 – SECTION 3  BLOCKING … </a:t>
            </a:r>
          </a:p>
          <a:p>
            <a:pPr defTabSz="914266">
              <a:defRPr/>
            </a:pPr>
            <a:r>
              <a:rPr lang="en-US" b="1" dirty="0">
                <a:solidFill>
                  <a:prstClr val="black"/>
                </a:solidFill>
                <a:latin typeface="Calibri"/>
              </a:rPr>
              <a:t>ART. 8 . . . </a:t>
            </a:r>
            <a:r>
              <a:rPr lang="en-US" dirty="0">
                <a:solidFill>
                  <a:prstClr val="black"/>
                </a:solidFill>
                <a:latin typeface="Calibri"/>
              </a:rPr>
              <a:t>Chop block is a combination block by two or more teammates against an opponent other than the runner, with or without delay, where one of the blocks is </a:t>
            </a:r>
            <a:r>
              <a:rPr lang="en-US" u="none" dirty="0">
                <a:solidFill>
                  <a:schemeClr val="bg2">
                    <a:lumMod val="10000"/>
                  </a:schemeClr>
                </a:solidFill>
                <a:latin typeface="Calibri"/>
              </a:rPr>
              <a:t>below the waist </a:t>
            </a:r>
            <a:r>
              <a:rPr lang="en-US" dirty="0">
                <a:solidFill>
                  <a:prstClr val="black"/>
                </a:solidFill>
                <a:latin typeface="Calibri"/>
              </a:rPr>
              <a:t>and one of the blocks is </a:t>
            </a:r>
            <a:r>
              <a:rPr lang="en-US" u="none" dirty="0">
                <a:solidFill>
                  <a:schemeClr val="bg2">
                    <a:lumMod val="10000"/>
                  </a:schemeClr>
                </a:solidFill>
                <a:latin typeface="Calibri"/>
              </a:rPr>
              <a:t>above the waist.</a:t>
            </a:r>
            <a:endParaRPr lang="en-US" altLang="en-US" u="none" dirty="0">
              <a:solidFill>
                <a:schemeClr val="bg2">
                  <a:lumMod val="10000"/>
                </a:schemeClr>
              </a:solidFill>
              <a:latin typeface="Calibri"/>
              <a:cs typeface="Calibri" panose="020F0502020204030204" pitchFamily="34" charset="0"/>
            </a:endParaRPr>
          </a:p>
          <a:p>
            <a:pPr defTabSz="914266">
              <a:spcBef>
                <a:spcPts val="0"/>
              </a:spcBef>
              <a:defRPr/>
            </a:pPr>
            <a:endParaRPr lang="en-US" altLang="en-US" sz="1000"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Rationale for Change:</a:t>
            </a:r>
          </a:p>
          <a:p>
            <a:pPr defTabSz="914266">
              <a:defRPr/>
            </a:pPr>
            <a:r>
              <a:rPr lang="en-US" dirty="0">
                <a:solidFill>
                  <a:prstClr val="black"/>
                </a:solidFill>
                <a:latin typeface="Calibri"/>
              </a:rPr>
              <a:t>2022 Rule Change - A chop block has been redefined as an illegal combination block where contact is made above and below the waist.</a:t>
            </a:r>
            <a:endParaRPr lang="en-US" altLang="en-US" b="1" u="sng" dirty="0">
              <a:solidFill>
                <a:prstClr val="black"/>
              </a:solidFill>
              <a:latin typeface="Calibri"/>
              <a:cs typeface="Calibri" panose="020F0502020204030204" pitchFamily="34" charset="0"/>
            </a:endParaRPr>
          </a:p>
          <a:p>
            <a:pPr defTabSz="914266" eaLnBrk="1" hangingPunct="1">
              <a:spcBef>
                <a:spcPts val="0"/>
              </a:spcBef>
              <a:defRPr/>
            </a:pPr>
            <a:endParaRPr lang="en-US" altLang="en-US" sz="1000" b="1" u="sng"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Case Book:</a:t>
            </a:r>
            <a:r>
              <a:rPr lang="en-US" altLang="en-US" dirty="0">
                <a:solidFill>
                  <a:prstClr val="black"/>
                </a:solidFill>
                <a:latin typeface="Calibri"/>
                <a:cs typeface="Calibri" panose="020F0502020204030204" pitchFamily="34" charset="0"/>
              </a:rPr>
              <a:t>  See SITUATION </a:t>
            </a:r>
            <a:r>
              <a:rPr lang="en-US" altLang="en-US" dirty="0">
                <a:solidFill>
                  <a:prstClr val="black"/>
                </a:solidFill>
                <a:cs typeface="Calibri" panose="020F0502020204030204" pitchFamily="34" charset="0"/>
              </a:rPr>
              <a:t>9.3.2F</a:t>
            </a:r>
            <a:endParaRPr lang="en-US" dirty="0">
              <a:solidFill>
                <a:prstClr val="black"/>
              </a:solidFill>
              <a:cs typeface="Calibri" panose="020F0502020204030204" pitchFamily="34" charset="0"/>
            </a:endParaRPr>
          </a:p>
          <a:p>
            <a:pPr defTabSz="914266" eaLnBrk="1" hangingPunct="1">
              <a:spcBef>
                <a:spcPts val="0"/>
              </a:spcBef>
              <a:defRPr/>
            </a:pPr>
            <a:endParaRPr lang="en-US"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33</a:t>
            </a:fld>
            <a:endParaRPr lang="en-US"/>
          </a:p>
        </p:txBody>
      </p:sp>
    </p:spTree>
    <p:extLst>
      <p:ext uri="{BB962C8B-B14F-4D97-AF65-F5344CB8AC3E}">
        <p14:creationId xmlns:p14="http://schemas.microsoft.com/office/powerpoint/2010/main" val="34504683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 Change</a:t>
            </a:r>
            <a:r>
              <a:rPr lang="en-US" altLang="en-US" b="1" dirty="0">
                <a:solidFill>
                  <a:prstClr val="black"/>
                </a:solidFill>
                <a:latin typeface="Calibri"/>
                <a:cs typeface="Arial" panose="020B0604020202020204" pitchFamily="34" charset="0"/>
              </a:rPr>
              <a:t>:</a:t>
            </a:r>
          </a:p>
          <a:p>
            <a:pPr defTabSz="914266">
              <a:spcBef>
                <a:spcPts val="0"/>
              </a:spcBef>
              <a:defRPr/>
            </a:pPr>
            <a:r>
              <a:rPr lang="en-US" altLang="en-US" b="1" dirty="0">
                <a:solidFill>
                  <a:prstClr val="black"/>
                </a:solidFill>
                <a:latin typeface="Calibri"/>
                <a:cs typeface="Calibri" panose="020F0502020204030204" pitchFamily="34" charset="0"/>
              </a:rPr>
              <a:t>RULE 3 – SECTION 4  STARTING AND STOPPING THE GAME CLOCK …</a:t>
            </a:r>
            <a:endParaRPr lang="en-US" dirty="0">
              <a:solidFill>
                <a:prstClr val="black"/>
              </a:solidFill>
              <a:latin typeface="Calibri"/>
            </a:endParaRPr>
          </a:p>
          <a:p>
            <a:pPr defTabSz="914266">
              <a:defRPr/>
            </a:pPr>
            <a:r>
              <a:rPr lang="en-US" b="1" dirty="0">
                <a:solidFill>
                  <a:prstClr val="black"/>
                </a:solidFill>
                <a:latin typeface="Calibri"/>
              </a:rPr>
              <a:t>ART. 7 . . . </a:t>
            </a:r>
            <a:r>
              <a:rPr lang="en-US" dirty="0">
                <a:solidFill>
                  <a:prstClr val="black"/>
                </a:solidFill>
                <a:latin typeface="Calibri"/>
              </a:rPr>
              <a:t>When a </a:t>
            </a:r>
            <a:r>
              <a:rPr lang="en-US" u="none" dirty="0">
                <a:solidFill>
                  <a:schemeClr val="bg2">
                    <a:lumMod val="10000"/>
                  </a:schemeClr>
                </a:solidFill>
                <a:latin typeface="Calibri"/>
              </a:rPr>
              <a:t>foul is committed </a:t>
            </a:r>
            <a:r>
              <a:rPr lang="en-US" dirty="0">
                <a:solidFill>
                  <a:prstClr val="black"/>
                </a:solidFill>
                <a:latin typeface="Calibri"/>
              </a:rPr>
              <a:t>with less than two minutes remaining in either half, the offended team will have the option to start the game clock on the snap.</a:t>
            </a:r>
          </a:p>
          <a:p>
            <a:pPr defTabSz="914266">
              <a:defRPr/>
            </a:pPr>
            <a:endParaRPr lang="en-US" altLang="en-US"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Rationale for Change:</a:t>
            </a:r>
          </a:p>
          <a:p>
            <a:pPr defTabSz="914266">
              <a:defRPr/>
            </a:pPr>
            <a:r>
              <a:rPr lang="en-US" dirty="0">
                <a:solidFill>
                  <a:prstClr val="black"/>
                </a:solidFill>
                <a:latin typeface="Calibri"/>
              </a:rPr>
              <a:t>2022 Rule Change - Changed the offended team's game clock options following a foul committed with less than two minutes remaining in either half.</a:t>
            </a:r>
            <a:endParaRPr lang="en-US" altLang="en-US" b="1" u="sng" dirty="0">
              <a:solidFill>
                <a:prstClr val="black"/>
              </a:solidFill>
              <a:latin typeface="Calibri"/>
              <a:cs typeface="Calibri" panose="020F0502020204030204" pitchFamily="34" charset="0"/>
            </a:endParaRPr>
          </a:p>
          <a:p>
            <a:pPr defTabSz="914266" eaLnBrk="1" hangingPunct="1">
              <a:spcBef>
                <a:spcPts val="0"/>
              </a:spcBef>
              <a:defRPr/>
            </a:pPr>
            <a:endParaRPr lang="en-US" altLang="en-US" b="1" u="sng"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Case Book:</a:t>
            </a:r>
            <a:r>
              <a:rPr lang="en-US" altLang="en-US" dirty="0">
                <a:solidFill>
                  <a:prstClr val="black"/>
                </a:solidFill>
                <a:latin typeface="Calibri"/>
                <a:cs typeface="Calibri" panose="020F0502020204030204" pitchFamily="34" charset="0"/>
              </a:rPr>
              <a:t>  See SITUATIONS 3.4.7A, 3.4.7C, 3.4.7D</a:t>
            </a:r>
            <a:endParaRPr lang="en-US"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34</a:t>
            </a:fld>
            <a:endParaRPr lang="en-US"/>
          </a:p>
        </p:txBody>
      </p:sp>
    </p:spTree>
    <p:extLst>
      <p:ext uri="{BB962C8B-B14F-4D97-AF65-F5344CB8AC3E}">
        <p14:creationId xmlns:p14="http://schemas.microsoft.com/office/powerpoint/2010/main" val="24358171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 Change</a:t>
            </a:r>
            <a:r>
              <a:rPr lang="en-US" altLang="en-US" b="1" dirty="0">
                <a:solidFill>
                  <a:prstClr val="black"/>
                </a:solidFill>
                <a:latin typeface="Calibri"/>
                <a:cs typeface="Arial" panose="020B0604020202020204" pitchFamily="34" charset="0"/>
              </a:rPr>
              <a:t>:</a:t>
            </a:r>
          </a:p>
          <a:p>
            <a:pPr defTabSz="914266">
              <a:spcBef>
                <a:spcPts val="0"/>
              </a:spcBef>
              <a:defRPr/>
            </a:pPr>
            <a:r>
              <a:rPr lang="en-US" altLang="en-US" b="1" dirty="0">
                <a:solidFill>
                  <a:prstClr val="black"/>
                </a:solidFill>
                <a:latin typeface="Calibri"/>
                <a:cs typeface="Calibri" panose="020F0502020204030204" pitchFamily="34" charset="0"/>
              </a:rPr>
              <a:t>RULE 3 – SECTION 6  PLAY CLOCK, BALL READY FOR PLAY AND DELAY …</a:t>
            </a:r>
          </a:p>
          <a:p>
            <a:pPr defTabSz="914266">
              <a:defRPr/>
            </a:pPr>
            <a:r>
              <a:rPr lang="en-US" b="1" dirty="0">
                <a:solidFill>
                  <a:prstClr val="black"/>
                </a:solidFill>
                <a:latin typeface="Calibri"/>
              </a:rPr>
              <a:t>ART. 1 . . . </a:t>
            </a:r>
            <a:r>
              <a:rPr lang="en-US" dirty="0">
                <a:solidFill>
                  <a:prstClr val="black"/>
                </a:solidFill>
                <a:latin typeface="Calibri"/>
              </a:rPr>
              <a:t>Play clock and ready-for-play:</a:t>
            </a:r>
          </a:p>
          <a:p>
            <a:pPr defTabSz="914266">
              <a:defRPr/>
            </a:pPr>
            <a:r>
              <a:rPr lang="en-US" dirty="0">
                <a:solidFill>
                  <a:prstClr val="black"/>
                </a:solidFill>
                <a:latin typeface="Calibri"/>
              </a:rPr>
              <a:t>a. Play clock:</a:t>
            </a:r>
          </a:p>
          <a:p>
            <a:pPr defTabSz="914266">
              <a:defRPr/>
            </a:pPr>
            <a:r>
              <a:rPr lang="en-US" dirty="0">
                <a:solidFill>
                  <a:prstClr val="black"/>
                </a:solidFill>
                <a:latin typeface="Calibri"/>
              </a:rPr>
              <a:t>1. 25 seconds will be on the play clock and start on the ready-for-play signal:</a:t>
            </a:r>
          </a:p>
          <a:p>
            <a:pPr defTabSz="914266">
              <a:defRPr/>
            </a:pPr>
            <a:r>
              <a:rPr lang="en-US" dirty="0">
                <a:solidFill>
                  <a:prstClr val="black"/>
                </a:solidFill>
                <a:latin typeface="Calibri"/>
              </a:rPr>
              <a:t>(a) Prior to a try following a score;</a:t>
            </a:r>
          </a:p>
          <a:p>
            <a:pPr defTabSz="914266">
              <a:defRPr/>
            </a:pPr>
            <a:r>
              <a:rPr lang="en-US" dirty="0">
                <a:solidFill>
                  <a:prstClr val="black"/>
                </a:solidFill>
                <a:latin typeface="Calibri"/>
              </a:rPr>
              <a:t>(b) To start a period or overtime series;</a:t>
            </a:r>
          </a:p>
          <a:p>
            <a:pPr defTabSz="914266">
              <a:defRPr/>
            </a:pPr>
            <a:r>
              <a:rPr lang="en-US" dirty="0">
                <a:solidFill>
                  <a:prstClr val="black"/>
                </a:solidFill>
                <a:latin typeface="Calibri"/>
              </a:rPr>
              <a:t>(c) Following administration of an inadvertent whistle;</a:t>
            </a:r>
          </a:p>
          <a:p>
            <a:pPr defTabSz="914266">
              <a:defRPr/>
            </a:pPr>
            <a:r>
              <a:rPr lang="en-US" dirty="0">
                <a:solidFill>
                  <a:prstClr val="black"/>
                </a:solidFill>
                <a:latin typeface="Calibri"/>
              </a:rPr>
              <a:t>(d) Following a charged time-out;</a:t>
            </a:r>
          </a:p>
          <a:p>
            <a:pPr defTabSz="914266">
              <a:defRPr/>
            </a:pPr>
            <a:r>
              <a:rPr lang="en-US" dirty="0">
                <a:solidFill>
                  <a:prstClr val="black"/>
                </a:solidFill>
                <a:latin typeface="Calibri"/>
              </a:rPr>
              <a:t>(e) Following an official's time-out as in 3-5-7 or 3-5-10.</a:t>
            </a:r>
          </a:p>
          <a:p>
            <a:pPr defTabSz="914266">
              <a:defRPr/>
            </a:pPr>
            <a:r>
              <a:rPr lang="en-US" b="1" dirty="0">
                <a:solidFill>
                  <a:prstClr val="black"/>
                </a:solidFill>
                <a:latin typeface="Calibri"/>
              </a:rPr>
              <a:t>EXCEPTIONS:</a:t>
            </a:r>
          </a:p>
          <a:p>
            <a:pPr defTabSz="914266">
              <a:defRPr/>
            </a:pPr>
            <a:r>
              <a:rPr lang="en-US" dirty="0">
                <a:solidFill>
                  <a:prstClr val="black"/>
                </a:solidFill>
                <a:latin typeface="Calibri"/>
              </a:rPr>
              <a:t>1. 3-5-7b;</a:t>
            </a:r>
          </a:p>
          <a:p>
            <a:pPr defTabSz="914266">
              <a:defRPr/>
            </a:pPr>
            <a:r>
              <a:rPr lang="en-US" u="none" dirty="0">
                <a:solidFill>
                  <a:schemeClr val="bg2">
                    <a:lumMod val="10000"/>
                  </a:schemeClr>
                </a:solidFill>
                <a:latin typeface="Calibri"/>
              </a:rPr>
              <a:t>2. 3-5-7e, 3-5-7i or 3-5-10 if related to a defensive player.</a:t>
            </a:r>
            <a:endParaRPr lang="en-US" altLang="en-US" b="1" u="none" dirty="0">
              <a:solidFill>
                <a:schemeClr val="bg2">
                  <a:lumMod val="10000"/>
                </a:schemeClr>
              </a:solidFill>
              <a:latin typeface="Calibri"/>
              <a:cs typeface="Calibri" panose="020F0502020204030204" pitchFamily="34" charset="0"/>
            </a:endParaRPr>
          </a:p>
          <a:p>
            <a:pPr defTabSz="914266">
              <a:spcBef>
                <a:spcPts val="0"/>
              </a:spcBef>
              <a:defRPr/>
            </a:pPr>
            <a:endParaRPr lang="en-US" altLang="en-US"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Rationale for Change:</a:t>
            </a:r>
          </a:p>
          <a:p>
            <a:pPr defTabSz="914266">
              <a:defRPr/>
            </a:pPr>
            <a:r>
              <a:rPr lang="en-US" dirty="0">
                <a:solidFill>
                  <a:prstClr val="black"/>
                </a:solidFill>
                <a:latin typeface="Calibri"/>
              </a:rPr>
              <a:t>2022 Rule Change - Added a new exception to the play clock administration following a foul committed only by the defensive team.</a:t>
            </a:r>
            <a:endParaRPr lang="en-US" altLang="en-US"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35</a:t>
            </a:fld>
            <a:endParaRPr lang="en-US"/>
          </a:p>
        </p:txBody>
      </p:sp>
    </p:spTree>
    <p:extLst>
      <p:ext uri="{BB962C8B-B14F-4D97-AF65-F5344CB8AC3E}">
        <p14:creationId xmlns:p14="http://schemas.microsoft.com/office/powerpoint/2010/main" val="1272128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Rules Reminder</a:t>
            </a:r>
            <a:r>
              <a:rPr lang="en-US" altLang="en-US" sz="1000" b="1" dirty="0">
                <a:solidFill>
                  <a:prstClr val="black"/>
                </a:solidFill>
                <a:latin typeface="+mn-lt"/>
                <a:cs typeface="Arial" panose="020B0604020202020204" pitchFamily="34" charset="0"/>
              </a:rPr>
              <a:t>:</a:t>
            </a:r>
          </a:p>
          <a:p>
            <a:pPr defTabSz="914266" eaLnBrk="1" hangingPunct="1">
              <a:defRPr/>
            </a:pPr>
            <a:r>
              <a:rPr lang="en-US" altLang="en-US" sz="1000" b="1" dirty="0">
                <a:solidFill>
                  <a:prstClr val="black"/>
                </a:solidFill>
                <a:latin typeface="+mn-lt"/>
                <a:cs typeface="Arial" panose="020B0604020202020204" pitchFamily="34" charset="0"/>
              </a:rPr>
              <a:t>RULE 1 – SECTION 5 – PLAYER EQUIPMENT</a:t>
            </a:r>
          </a:p>
          <a:p>
            <a:pPr defTabSz="914266">
              <a:defRPr/>
            </a:pPr>
            <a:r>
              <a:rPr lang="en-US" sz="1000" b="1" dirty="0">
                <a:solidFill>
                  <a:prstClr val="black"/>
                </a:solidFill>
                <a:latin typeface="+mn-lt"/>
              </a:rPr>
              <a:t>ART. 1 . . . </a:t>
            </a:r>
            <a:r>
              <a:rPr lang="en-US" sz="1000" dirty="0">
                <a:solidFill>
                  <a:prstClr val="black"/>
                </a:solidFill>
                <a:latin typeface="+mn-lt"/>
              </a:rPr>
              <a:t>Mandatory equipment. Each player shall participate while wearing the following pieces of properly fitted equipment, which shall be professionally manufactured and not altered to decrease protection: …</a:t>
            </a:r>
          </a:p>
          <a:p>
            <a:pPr defTabSz="914266">
              <a:defRPr/>
            </a:pPr>
            <a:r>
              <a:rPr lang="en-US" sz="1000" dirty="0">
                <a:solidFill>
                  <a:prstClr val="black"/>
                </a:solidFill>
                <a:latin typeface="+mn-lt"/>
              </a:rPr>
              <a:t>c.  Numbers</a:t>
            </a:r>
          </a:p>
          <a:p>
            <a:pPr defTabSz="914266">
              <a:defRPr/>
            </a:pPr>
            <a:r>
              <a:rPr lang="en-US" sz="1000" dirty="0">
                <a:solidFill>
                  <a:prstClr val="black"/>
                </a:solidFill>
                <a:latin typeface="+mn-lt"/>
              </a:rPr>
              <a:t>1.  The numbers shall be clearly visible and legible using Arabic numbers 0-99 inclusive and shall be on the front and back of the jersey.</a:t>
            </a:r>
          </a:p>
          <a:p>
            <a:pPr defTabSz="914266">
              <a:defRPr/>
            </a:pPr>
            <a:r>
              <a:rPr lang="en-US" sz="1000" dirty="0">
                <a:solidFill>
                  <a:prstClr val="black"/>
                </a:solidFill>
                <a:latin typeface="+mn-lt"/>
              </a:rPr>
              <a:t>2.  The numbers, inclusive of any border(s), shall be centered horizontally at least 8 inches and 10 inches high on front and back, respectively.</a:t>
            </a:r>
          </a:p>
          <a:p>
            <a:pPr defTabSz="914266">
              <a:defRPr/>
            </a:pPr>
            <a:r>
              <a:rPr lang="en-US" sz="1000" dirty="0">
                <a:solidFill>
                  <a:prstClr val="black"/>
                </a:solidFill>
                <a:latin typeface="+mn-lt"/>
              </a:rPr>
              <a:t>3.  The entire body of the number (the continuous horizontal bars and vertical strokes) exclusive of any border(s) shall be approximately 1½-inches wide.</a:t>
            </a:r>
          </a:p>
          <a:p>
            <a:pPr defTabSz="914266">
              <a:defRPr/>
            </a:pPr>
            <a:r>
              <a:rPr lang="en-US" sz="1000" dirty="0">
                <a:solidFill>
                  <a:prstClr val="black"/>
                </a:solidFill>
                <a:latin typeface="+mn-lt"/>
              </a:rPr>
              <a:t>4.  The color and style of the number shall be the same on the front and back.</a:t>
            </a:r>
          </a:p>
          <a:p>
            <a:pPr defTabSz="914266">
              <a:defRPr/>
            </a:pPr>
            <a:r>
              <a:rPr lang="en-US" sz="1000" dirty="0">
                <a:solidFill>
                  <a:prstClr val="black"/>
                </a:solidFill>
                <a:latin typeface="+mn-lt"/>
              </a:rPr>
              <a:t>5.  </a:t>
            </a:r>
            <a:r>
              <a:rPr lang="en-US" sz="1000" b="1" dirty="0">
                <a:solidFill>
                  <a:srgbClr val="FF0000"/>
                </a:solidFill>
                <a:latin typeface="+mn-lt"/>
              </a:rPr>
              <a:t>Through the 2023 season, </a:t>
            </a:r>
            <a:r>
              <a:rPr lang="en-US" sz="1000" dirty="0">
                <a:solidFill>
                  <a:prstClr val="black"/>
                </a:solidFill>
                <a:latin typeface="+mn-lt"/>
              </a:rPr>
              <a:t>the body of the number (the continuous horizontal bars and vertical strokes) shall be either:</a:t>
            </a:r>
          </a:p>
          <a:p>
            <a:pPr defTabSz="914266">
              <a:defRPr/>
            </a:pPr>
            <a:r>
              <a:rPr lang="en-US" sz="1000" dirty="0">
                <a:solidFill>
                  <a:prstClr val="black"/>
                </a:solidFill>
                <a:latin typeface="+mn-lt"/>
              </a:rPr>
              <a:t>     (a)  a continuous color(s) contrasting with the jersey color; or</a:t>
            </a:r>
          </a:p>
          <a:p>
            <a:pPr defTabSz="914266">
              <a:defRPr/>
            </a:pPr>
            <a:r>
              <a:rPr lang="en-US" sz="1000" dirty="0">
                <a:solidFill>
                  <a:prstClr val="black"/>
                </a:solidFill>
                <a:latin typeface="+mn-lt"/>
              </a:rPr>
              <a:t>     (b)  the same solid color(s) as the jersey with a minimum of one border that is at least ¼-inch in width of a single solid contrasting color.</a:t>
            </a:r>
          </a:p>
          <a:p>
            <a:pPr defTabSz="914266">
              <a:defRPr/>
            </a:pPr>
            <a:r>
              <a:rPr lang="en-US" sz="1000" dirty="0">
                <a:solidFill>
                  <a:prstClr val="black"/>
                </a:solidFill>
                <a:latin typeface="+mn-lt"/>
              </a:rPr>
              <a:t>6.  </a:t>
            </a:r>
            <a:r>
              <a:rPr lang="en-US" sz="1000" b="1" dirty="0">
                <a:solidFill>
                  <a:srgbClr val="FF0000"/>
                </a:solidFill>
                <a:latin typeface="+mn-lt"/>
              </a:rPr>
              <a:t>Effective with the 2024 season, </a:t>
            </a:r>
            <a:r>
              <a:rPr lang="en-US" sz="1000" dirty="0">
                <a:solidFill>
                  <a:prstClr val="black"/>
                </a:solidFill>
                <a:latin typeface="+mn-lt"/>
              </a:rPr>
              <a:t>the entire body of the number (the continuous horizontal bars and vertical strokes) shall be a single solid color that clearly contrasts with the body color of the jersey.</a:t>
            </a:r>
            <a:endParaRPr lang="en-US" sz="1000" b="1" dirty="0">
              <a:solidFill>
                <a:prstClr val="black"/>
              </a:solidFill>
              <a:latin typeface="+mn-lt"/>
              <a:cs typeface="Arial" panose="020B0604020202020204" pitchFamily="34" charset="0"/>
            </a:endParaRPr>
          </a:p>
          <a:p>
            <a:pPr defTabSz="914266">
              <a:defRPr/>
            </a:pPr>
            <a:endParaRPr lang="en-US" altLang="en-US" sz="1000" dirty="0">
              <a:solidFill>
                <a:prstClr val="black"/>
              </a:solidFill>
              <a:latin typeface="+mn-lt"/>
              <a:cs typeface="Arial" panose="020B0604020202020204" pitchFamily="34" charset="0"/>
            </a:endParaRPr>
          </a:p>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Comment on Slide:</a:t>
            </a:r>
          </a:p>
          <a:p>
            <a:pPr defTabSz="914266">
              <a:defRPr/>
            </a:pPr>
            <a:r>
              <a:rPr lang="en-US" sz="1000" dirty="0">
                <a:solidFill>
                  <a:prstClr val="black"/>
                </a:solidFill>
                <a:latin typeface="+mn-lt"/>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36</a:t>
            </a:fld>
            <a:endParaRPr lang="en-US"/>
          </a:p>
        </p:txBody>
      </p:sp>
    </p:spTree>
    <p:extLst>
      <p:ext uri="{BB962C8B-B14F-4D97-AF65-F5344CB8AC3E}">
        <p14:creationId xmlns:p14="http://schemas.microsoft.com/office/powerpoint/2010/main" val="34803572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Rules Reminder</a:t>
            </a:r>
            <a:r>
              <a:rPr lang="en-US" altLang="en-US" b="1" dirty="0">
                <a:solidFill>
                  <a:prstClr val="black"/>
                </a:solidFill>
                <a:latin typeface="Calibri"/>
                <a:cs typeface="Arial" panose="020B0604020202020204" pitchFamily="34" charset="0"/>
              </a:rPr>
              <a:t>:</a:t>
            </a:r>
          </a:p>
          <a:p>
            <a:pPr defTabSz="914266" eaLnBrk="1" hangingPunct="1">
              <a:defRPr/>
            </a:pPr>
            <a:endParaRPr lang="en-US" altLang="en-US" b="1" u="sng" dirty="0">
              <a:solidFill>
                <a:prstClr val="black"/>
              </a:solidFill>
              <a:latin typeface="Calibri"/>
            </a:endParaRPr>
          </a:p>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b="1"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37</a:t>
            </a:fld>
            <a:endParaRPr lang="en-US"/>
          </a:p>
        </p:txBody>
      </p:sp>
    </p:spTree>
    <p:extLst>
      <p:ext uri="{BB962C8B-B14F-4D97-AF65-F5344CB8AC3E}">
        <p14:creationId xmlns:p14="http://schemas.microsoft.com/office/powerpoint/2010/main" val="769917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Rules Reminder</a:t>
            </a:r>
            <a:r>
              <a:rPr lang="en-US" altLang="en-US" sz="1000" b="1" dirty="0">
                <a:solidFill>
                  <a:prstClr val="black"/>
                </a:solidFill>
                <a:latin typeface="+mn-lt"/>
                <a:cs typeface="Arial" panose="020B0604020202020204" pitchFamily="34" charset="0"/>
              </a:rPr>
              <a:t>:</a:t>
            </a:r>
          </a:p>
          <a:p>
            <a:pPr defTabSz="914266" eaLnBrk="1" hangingPunct="1">
              <a:defRPr/>
            </a:pPr>
            <a:r>
              <a:rPr lang="en-US" altLang="en-US" sz="1000" b="1" dirty="0">
                <a:solidFill>
                  <a:prstClr val="black"/>
                </a:solidFill>
                <a:latin typeface="+mn-lt"/>
                <a:cs typeface="Arial" panose="020B0604020202020204" pitchFamily="34" charset="0"/>
              </a:rPr>
              <a:t>RULE 1 – SECTION 5 – PLAYER EQUIPMENT</a:t>
            </a:r>
          </a:p>
          <a:p>
            <a:pPr defTabSz="914266">
              <a:defRPr/>
            </a:pPr>
            <a:r>
              <a:rPr lang="en-US" sz="1000" b="1" dirty="0">
                <a:solidFill>
                  <a:prstClr val="black"/>
                </a:solidFill>
                <a:latin typeface="+mn-lt"/>
              </a:rPr>
              <a:t>ART. 1 . . . </a:t>
            </a:r>
            <a:r>
              <a:rPr lang="en-US" sz="1000" dirty="0">
                <a:solidFill>
                  <a:prstClr val="black"/>
                </a:solidFill>
                <a:latin typeface="+mn-lt"/>
              </a:rPr>
              <a:t>Mandatory equipment. Each player shall participate while wearing the following pieces of properly fitted equipment, which shall be professionally manufactured and not altered to decrease protection: …</a:t>
            </a:r>
          </a:p>
          <a:p>
            <a:pPr defTabSz="914266">
              <a:defRPr/>
            </a:pPr>
            <a:r>
              <a:rPr lang="en-US" sz="1000" dirty="0">
                <a:solidFill>
                  <a:prstClr val="black"/>
                </a:solidFill>
                <a:latin typeface="+mn-lt"/>
              </a:rPr>
              <a:t>c.  Numbers</a:t>
            </a:r>
          </a:p>
          <a:p>
            <a:pPr defTabSz="914266">
              <a:defRPr/>
            </a:pPr>
            <a:r>
              <a:rPr lang="en-US" sz="1000" dirty="0">
                <a:solidFill>
                  <a:prstClr val="black"/>
                </a:solidFill>
                <a:latin typeface="+mn-lt"/>
              </a:rPr>
              <a:t>1.  The numbers shall be clearly visible and legible using Arabic numbers 0-99 inclusive and shall be on the front and back of the jersey.</a:t>
            </a:r>
          </a:p>
          <a:p>
            <a:pPr defTabSz="914266">
              <a:defRPr/>
            </a:pPr>
            <a:r>
              <a:rPr lang="en-US" sz="1000" dirty="0">
                <a:solidFill>
                  <a:prstClr val="black"/>
                </a:solidFill>
                <a:latin typeface="+mn-lt"/>
              </a:rPr>
              <a:t>2.  The numbers, inclusive of any border(s), shall be centered horizontally at least 8 inches and 10 inches high on front and back, respectively.</a:t>
            </a:r>
          </a:p>
          <a:p>
            <a:pPr defTabSz="914266">
              <a:defRPr/>
            </a:pPr>
            <a:r>
              <a:rPr lang="en-US" sz="1000" dirty="0">
                <a:solidFill>
                  <a:prstClr val="black"/>
                </a:solidFill>
                <a:latin typeface="+mn-lt"/>
              </a:rPr>
              <a:t>3.  The entire body of the number (the continuous horizontal bars and vertical strokes) exclusive of any border(s) shall be approximately 1½-inches wide.</a:t>
            </a:r>
          </a:p>
          <a:p>
            <a:pPr defTabSz="914266">
              <a:defRPr/>
            </a:pPr>
            <a:r>
              <a:rPr lang="en-US" sz="1000" dirty="0">
                <a:solidFill>
                  <a:prstClr val="black"/>
                </a:solidFill>
                <a:latin typeface="+mn-lt"/>
              </a:rPr>
              <a:t>4.  The color and style of the number shall be the same on the front and back.</a:t>
            </a:r>
          </a:p>
          <a:p>
            <a:pPr defTabSz="914266">
              <a:defRPr/>
            </a:pPr>
            <a:r>
              <a:rPr lang="en-US" sz="1000" dirty="0">
                <a:solidFill>
                  <a:prstClr val="black"/>
                </a:solidFill>
                <a:latin typeface="+mn-lt"/>
              </a:rPr>
              <a:t>5.  </a:t>
            </a:r>
            <a:r>
              <a:rPr lang="en-US" sz="1000" b="1" dirty="0">
                <a:solidFill>
                  <a:srgbClr val="FF0000"/>
                </a:solidFill>
                <a:latin typeface="+mn-lt"/>
              </a:rPr>
              <a:t>Through the 2023 season, </a:t>
            </a:r>
            <a:r>
              <a:rPr lang="en-US" sz="1000" dirty="0">
                <a:solidFill>
                  <a:prstClr val="black"/>
                </a:solidFill>
                <a:latin typeface="+mn-lt"/>
              </a:rPr>
              <a:t>the body of the number (the continuous horizontal bars and vertical strokes) shall be either:</a:t>
            </a:r>
          </a:p>
          <a:p>
            <a:pPr defTabSz="914266">
              <a:defRPr/>
            </a:pPr>
            <a:r>
              <a:rPr lang="en-US" sz="1000" dirty="0">
                <a:solidFill>
                  <a:prstClr val="black"/>
                </a:solidFill>
                <a:latin typeface="+mn-lt"/>
              </a:rPr>
              <a:t>     (a)  a continuous color(s) contrasting with the jersey color; or</a:t>
            </a:r>
          </a:p>
          <a:p>
            <a:pPr defTabSz="914266">
              <a:defRPr/>
            </a:pPr>
            <a:r>
              <a:rPr lang="en-US" sz="1000" dirty="0">
                <a:solidFill>
                  <a:prstClr val="black"/>
                </a:solidFill>
                <a:latin typeface="+mn-lt"/>
              </a:rPr>
              <a:t>     (b)  the same solid color(s) as the jersey with a minimum of one border that is at least ¼-inch in width of a single solid contrasting color.</a:t>
            </a:r>
          </a:p>
          <a:p>
            <a:pPr defTabSz="914266">
              <a:defRPr/>
            </a:pPr>
            <a:r>
              <a:rPr lang="en-US" sz="1000" dirty="0">
                <a:solidFill>
                  <a:prstClr val="black"/>
                </a:solidFill>
                <a:latin typeface="+mn-lt"/>
              </a:rPr>
              <a:t>6.  </a:t>
            </a:r>
            <a:r>
              <a:rPr lang="en-US" sz="1000" b="1" dirty="0">
                <a:solidFill>
                  <a:srgbClr val="FF0000"/>
                </a:solidFill>
                <a:latin typeface="+mn-lt"/>
              </a:rPr>
              <a:t>Effective with the 2024 season, </a:t>
            </a:r>
            <a:r>
              <a:rPr lang="en-US" sz="1000" dirty="0">
                <a:solidFill>
                  <a:prstClr val="black"/>
                </a:solidFill>
                <a:latin typeface="+mn-lt"/>
              </a:rPr>
              <a:t>the entire body of the number (the continuous horizontal bars and vertical strokes) shall be a single solid color that clearly contrasts with the body color of the jersey.</a:t>
            </a:r>
            <a:endParaRPr lang="en-US" sz="1000" b="1" dirty="0">
              <a:solidFill>
                <a:prstClr val="black"/>
              </a:solidFill>
              <a:latin typeface="+mn-lt"/>
              <a:cs typeface="Arial" panose="020B0604020202020204" pitchFamily="34" charset="0"/>
            </a:endParaRPr>
          </a:p>
          <a:p>
            <a:pPr defTabSz="914266">
              <a:defRPr/>
            </a:pPr>
            <a:endParaRPr lang="en-US" altLang="en-US" sz="1000" dirty="0">
              <a:solidFill>
                <a:prstClr val="black"/>
              </a:solidFill>
              <a:latin typeface="+mn-lt"/>
              <a:cs typeface="Arial" panose="020B0604020202020204" pitchFamily="34" charset="0"/>
            </a:endParaRPr>
          </a:p>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Comment on Slide:</a:t>
            </a:r>
          </a:p>
          <a:p>
            <a:pPr defTabSz="914266">
              <a:defRPr/>
            </a:pPr>
            <a:r>
              <a:rPr lang="en-US" sz="1000" dirty="0">
                <a:solidFill>
                  <a:prstClr val="black"/>
                </a:solidFill>
                <a:latin typeface="+mn-lt"/>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38</a:t>
            </a:fld>
            <a:endParaRPr lang="en-US"/>
          </a:p>
        </p:txBody>
      </p:sp>
    </p:spTree>
    <p:extLst>
      <p:ext uri="{BB962C8B-B14F-4D97-AF65-F5344CB8AC3E}">
        <p14:creationId xmlns:p14="http://schemas.microsoft.com/office/powerpoint/2010/main" val="6899598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Rules Reminders</a:t>
            </a:r>
            <a:r>
              <a:rPr lang="en-US" altLang="en-US" sz="1000" b="1" dirty="0">
                <a:solidFill>
                  <a:prstClr val="black"/>
                </a:solidFill>
                <a:latin typeface="+mn-lt"/>
                <a:cs typeface="Arial" panose="020B0604020202020204" pitchFamily="34" charset="0"/>
              </a:rPr>
              <a:t>:</a:t>
            </a:r>
          </a:p>
          <a:p>
            <a:pPr defTabSz="914266" eaLnBrk="1" hangingPunct="1">
              <a:defRPr/>
            </a:pPr>
            <a:r>
              <a:rPr lang="en-US" altLang="en-US" sz="1000" b="1" dirty="0">
                <a:solidFill>
                  <a:prstClr val="black"/>
                </a:solidFill>
                <a:latin typeface="+mn-lt"/>
                <a:cs typeface="Arial" panose="020B0604020202020204" pitchFamily="34" charset="0"/>
              </a:rPr>
              <a:t>RULE 1 – SECTION 5 – PLAYER EQUIPMENT</a:t>
            </a:r>
          </a:p>
          <a:p>
            <a:pPr defTabSz="914266">
              <a:defRPr/>
            </a:pPr>
            <a:r>
              <a:rPr lang="en-US" sz="1000" b="1" dirty="0">
                <a:solidFill>
                  <a:prstClr val="black"/>
                </a:solidFill>
                <a:latin typeface="+mn-lt"/>
              </a:rPr>
              <a:t>ART. 1 . . . </a:t>
            </a:r>
            <a:r>
              <a:rPr lang="en-US" sz="1000" dirty="0">
                <a:solidFill>
                  <a:prstClr val="black"/>
                </a:solidFill>
                <a:latin typeface="+mn-lt"/>
              </a:rPr>
              <a:t>Mandatory equipment. Each player shall participate while wearing the following pieces of properly fitted equipment, which shall be professionally manufactured and not altered to decrease protection: …</a:t>
            </a:r>
          </a:p>
          <a:p>
            <a:pPr defTabSz="914266">
              <a:defRPr/>
            </a:pPr>
            <a:r>
              <a:rPr lang="en-US" sz="1000" dirty="0">
                <a:solidFill>
                  <a:prstClr val="black"/>
                </a:solidFill>
                <a:latin typeface="+mn-lt"/>
              </a:rPr>
              <a:t>c.  Numbers</a:t>
            </a:r>
          </a:p>
          <a:p>
            <a:pPr defTabSz="914266">
              <a:defRPr/>
            </a:pPr>
            <a:r>
              <a:rPr lang="en-US" sz="1000" dirty="0">
                <a:solidFill>
                  <a:prstClr val="black"/>
                </a:solidFill>
                <a:latin typeface="+mn-lt"/>
              </a:rPr>
              <a:t>1.  The numbers shall be clearly visible and legible using Arabic numbers 0-99 inclusive and shall be on the front and back of the jersey.</a:t>
            </a:r>
          </a:p>
          <a:p>
            <a:pPr defTabSz="914266">
              <a:defRPr/>
            </a:pPr>
            <a:r>
              <a:rPr lang="en-US" sz="1000" dirty="0">
                <a:solidFill>
                  <a:prstClr val="black"/>
                </a:solidFill>
                <a:latin typeface="+mn-lt"/>
              </a:rPr>
              <a:t>2.  The numbers, inclusive of any border(s), shall be centered horizontally at least 8 inches and 10 inches high on front and back, respectively.</a:t>
            </a:r>
          </a:p>
          <a:p>
            <a:pPr defTabSz="914266">
              <a:defRPr/>
            </a:pPr>
            <a:r>
              <a:rPr lang="en-US" sz="1000" dirty="0">
                <a:solidFill>
                  <a:prstClr val="black"/>
                </a:solidFill>
                <a:latin typeface="+mn-lt"/>
              </a:rPr>
              <a:t>3.  The entire body of the number (the continuous horizontal bars and vertical strokes) exclusive of any border(s) shall be approximately 1½-inches wide.</a:t>
            </a:r>
          </a:p>
          <a:p>
            <a:pPr defTabSz="914266">
              <a:defRPr/>
            </a:pPr>
            <a:r>
              <a:rPr lang="en-US" sz="1000" dirty="0">
                <a:solidFill>
                  <a:prstClr val="black"/>
                </a:solidFill>
                <a:latin typeface="+mn-lt"/>
              </a:rPr>
              <a:t>4.  The color and style of the number shall be the same on the front and back.</a:t>
            </a:r>
          </a:p>
          <a:p>
            <a:pPr defTabSz="914266">
              <a:defRPr/>
            </a:pPr>
            <a:r>
              <a:rPr lang="en-US" sz="1000" dirty="0">
                <a:solidFill>
                  <a:prstClr val="black"/>
                </a:solidFill>
                <a:latin typeface="+mn-lt"/>
              </a:rPr>
              <a:t>5.  </a:t>
            </a:r>
            <a:r>
              <a:rPr lang="en-US" sz="1000" b="1" dirty="0">
                <a:solidFill>
                  <a:srgbClr val="FF0000"/>
                </a:solidFill>
                <a:latin typeface="+mn-lt"/>
              </a:rPr>
              <a:t>Through the 2023 season, </a:t>
            </a:r>
            <a:r>
              <a:rPr lang="en-US" sz="1000" dirty="0">
                <a:solidFill>
                  <a:prstClr val="black"/>
                </a:solidFill>
                <a:latin typeface="+mn-lt"/>
              </a:rPr>
              <a:t>the body of the number (the continuous horizontal bars and vertical strokes) shall be either:</a:t>
            </a:r>
          </a:p>
          <a:p>
            <a:pPr defTabSz="914266">
              <a:defRPr/>
            </a:pPr>
            <a:r>
              <a:rPr lang="en-US" sz="1000" dirty="0">
                <a:solidFill>
                  <a:prstClr val="black"/>
                </a:solidFill>
                <a:latin typeface="+mn-lt"/>
              </a:rPr>
              <a:t>     (a)  a continuous color(s) contrasting with the jersey color; or</a:t>
            </a:r>
          </a:p>
          <a:p>
            <a:pPr defTabSz="914266">
              <a:defRPr/>
            </a:pPr>
            <a:r>
              <a:rPr lang="en-US" sz="1000" dirty="0">
                <a:solidFill>
                  <a:prstClr val="black"/>
                </a:solidFill>
                <a:latin typeface="+mn-lt"/>
              </a:rPr>
              <a:t>     (b)  the same solid color(s) as the jersey with a minimum of one border that is at least ¼-inch in width of a single solid contrasting color.</a:t>
            </a:r>
          </a:p>
          <a:p>
            <a:pPr defTabSz="914266">
              <a:defRPr/>
            </a:pPr>
            <a:r>
              <a:rPr lang="en-US" sz="1000" dirty="0">
                <a:solidFill>
                  <a:prstClr val="black"/>
                </a:solidFill>
                <a:latin typeface="+mn-lt"/>
              </a:rPr>
              <a:t>6.  </a:t>
            </a:r>
            <a:r>
              <a:rPr lang="en-US" sz="1000" b="1" dirty="0">
                <a:solidFill>
                  <a:srgbClr val="FF0000"/>
                </a:solidFill>
                <a:latin typeface="+mn-lt"/>
              </a:rPr>
              <a:t>Effective with the 2024 season, </a:t>
            </a:r>
            <a:r>
              <a:rPr lang="en-US" sz="1000" dirty="0">
                <a:solidFill>
                  <a:prstClr val="black"/>
                </a:solidFill>
                <a:latin typeface="+mn-lt"/>
              </a:rPr>
              <a:t>the entire body of the number (the continuous horizontal bars and vertical strokes) shall be a single solid color that clearly contrasts with the body color of the jersey.</a:t>
            </a:r>
            <a:endParaRPr lang="en-US" sz="1000" b="1" dirty="0">
              <a:solidFill>
                <a:prstClr val="black"/>
              </a:solidFill>
              <a:latin typeface="+mn-lt"/>
              <a:cs typeface="Arial" panose="020B0604020202020204" pitchFamily="34" charset="0"/>
            </a:endParaRPr>
          </a:p>
          <a:p>
            <a:pPr defTabSz="914266">
              <a:defRPr/>
            </a:pPr>
            <a:endParaRPr lang="en-US" altLang="en-US" sz="1000" dirty="0">
              <a:solidFill>
                <a:prstClr val="black"/>
              </a:solidFill>
              <a:latin typeface="+mn-lt"/>
              <a:cs typeface="Arial" panose="020B0604020202020204" pitchFamily="34" charset="0"/>
            </a:endParaRPr>
          </a:p>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Comment on Slide:</a:t>
            </a:r>
          </a:p>
          <a:p>
            <a:pPr defTabSz="914266">
              <a:defRPr/>
            </a:pPr>
            <a:r>
              <a:rPr lang="en-US" sz="1000" dirty="0">
                <a:solidFill>
                  <a:prstClr val="black"/>
                </a:solidFill>
                <a:latin typeface="+mn-lt"/>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39</a:t>
            </a:fld>
            <a:endParaRPr lang="en-US"/>
          </a:p>
        </p:txBody>
      </p:sp>
    </p:spTree>
    <p:extLst>
      <p:ext uri="{BB962C8B-B14F-4D97-AF65-F5344CB8AC3E}">
        <p14:creationId xmlns:p14="http://schemas.microsoft.com/office/powerpoint/2010/main" val="2482167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u="sng" dirty="0">
              <a:solidFill>
                <a:prstClr val="black"/>
              </a:solidFill>
            </a:endParaRPr>
          </a:p>
          <a:p>
            <a:pPr defTabSz="914266" eaLnBrk="1" hangingPunct="1">
              <a:defRPr/>
            </a:pPr>
            <a:r>
              <a:rPr lang="en-US" dirty="0">
                <a:solidFill>
                  <a:prstClr val="black"/>
                </a:solidFill>
              </a:rPr>
              <a:t>Overview of NFHS Rules Review Committee.</a:t>
            </a:r>
            <a:endParaRPr lang="en-US" dirty="0"/>
          </a:p>
        </p:txBody>
      </p:sp>
      <p:sp>
        <p:nvSpPr>
          <p:cNvPr id="4" name="Slide Number Placeholder 3"/>
          <p:cNvSpPr>
            <a:spLocks noGrp="1"/>
          </p:cNvSpPr>
          <p:nvPr>
            <p:ph type="sldNum" sz="quarter" idx="5"/>
          </p:nvPr>
        </p:nvSpPr>
        <p:spPr/>
        <p:txBody>
          <a:bodyPr/>
          <a:lstStyle/>
          <a:p>
            <a:pPr defTabSz="914266">
              <a:defRPr/>
            </a:pPr>
            <a:fld id="{6666CE19-52FC-412B-A3FC-C4B1E62DF806}" type="slidenum">
              <a:rPr lang="en-US">
                <a:solidFill>
                  <a:prstClr val="black"/>
                </a:solidFill>
              </a:rPr>
              <a:pPr defTabSz="914266">
                <a:defRPr/>
              </a:pPr>
              <a:t>4</a:t>
            </a:fld>
            <a:endParaRPr lang="en-US">
              <a:solidFill>
                <a:prstClr val="black"/>
              </a:solidFill>
            </a:endParaRPr>
          </a:p>
        </p:txBody>
      </p:sp>
    </p:spTree>
    <p:extLst>
      <p:ext uri="{BB962C8B-B14F-4D97-AF65-F5344CB8AC3E}">
        <p14:creationId xmlns:p14="http://schemas.microsoft.com/office/powerpoint/2010/main" val="1464683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Rules Reminders</a:t>
            </a:r>
            <a:r>
              <a:rPr lang="en-US" altLang="en-US" sz="1000" b="1" dirty="0">
                <a:solidFill>
                  <a:prstClr val="black"/>
                </a:solidFill>
                <a:latin typeface="+mn-lt"/>
                <a:cs typeface="Arial" panose="020B0604020202020204" pitchFamily="34" charset="0"/>
              </a:rPr>
              <a:t>:</a:t>
            </a:r>
          </a:p>
          <a:p>
            <a:pPr defTabSz="914266" eaLnBrk="1" hangingPunct="1">
              <a:defRPr/>
            </a:pPr>
            <a:r>
              <a:rPr lang="en-US" altLang="en-US" sz="1000" b="1" dirty="0">
                <a:solidFill>
                  <a:prstClr val="black"/>
                </a:solidFill>
                <a:latin typeface="+mn-lt"/>
                <a:cs typeface="Arial" panose="020B0604020202020204" pitchFamily="34" charset="0"/>
              </a:rPr>
              <a:t>RULE 1 – SECTION 5 – PLAYER EQUIPMENT</a:t>
            </a:r>
          </a:p>
          <a:p>
            <a:pPr defTabSz="914266">
              <a:defRPr/>
            </a:pPr>
            <a:r>
              <a:rPr lang="en-US" sz="1000" b="1" dirty="0">
                <a:solidFill>
                  <a:prstClr val="black"/>
                </a:solidFill>
                <a:latin typeface="+mn-lt"/>
              </a:rPr>
              <a:t>ART. 1 . . . </a:t>
            </a:r>
            <a:r>
              <a:rPr lang="en-US" sz="1000" dirty="0">
                <a:solidFill>
                  <a:prstClr val="black"/>
                </a:solidFill>
                <a:latin typeface="+mn-lt"/>
              </a:rPr>
              <a:t>Mandatory equipment. Each player shall participate while wearing the following pieces of properly fitted equipment, which shall be professionally manufactured and not altered to decrease protection: …</a:t>
            </a:r>
          </a:p>
          <a:p>
            <a:pPr defTabSz="914266">
              <a:defRPr/>
            </a:pPr>
            <a:r>
              <a:rPr lang="en-US" sz="1000" dirty="0">
                <a:solidFill>
                  <a:prstClr val="black"/>
                </a:solidFill>
                <a:latin typeface="+mn-lt"/>
              </a:rPr>
              <a:t>c.  Numbers</a:t>
            </a:r>
          </a:p>
          <a:p>
            <a:pPr defTabSz="914266">
              <a:defRPr/>
            </a:pPr>
            <a:r>
              <a:rPr lang="en-US" sz="1000" dirty="0">
                <a:solidFill>
                  <a:prstClr val="black"/>
                </a:solidFill>
                <a:latin typeface="+mn-lt"/>
              </a:rPr>
              <a:t>1.  The numbers shall be clearly visible and legible using Arabic numbers 1-99 inclusive and shall be on the front and back of the jersey.</a:t>
            </a:r>
          </a:p>
          <a:p>
            <a:pPr defTabSz="914266">
              <a:defRPr/>
            </a:pPr>
            <a:r>
              <a:rPr lang="en-US" sz="1000" dirty="0">
                <a:solidFill>
                  <a:prstClr val="black"/>
                </a:solidFill>
                <a:latin typeface="+mn-lt"/>
              </a:rPr>
              <a:t>2.  The numbers, inclusive of any border(s), shall be centered horizontally at least 8 inches and 10 inches high on front and back, respectively.</a:t>
            </a:r>
          </a:p>
          <a:p>
            <a:pPr defTabSz="914266">
              <a:defRPr/>
            </a:pPr>
            <a:r>
              <a:rPr lang="en-US" sz="1000" dirty="0">
                <a:solidFill>
                  <a:prstClr val="black"/>
                </a:solidFill>
                <a:latin typeface="+mn-lt"/>
              </a:rPr>
              <a:t>3.  The entire body of the number (the continuous horizontal bars and vertical strokes) exclusive of any border(s) shall be approximately 1½-inches wide.</a:t>
            </a:r>
          </a:p>
          <a:p>
            <a:pPr defTabSz="914266">
              <a:defRPr/>
            </a:pPr>
            <a:r>
              <a:rPr lang="en-US" sz="1000" dirty="0">
                <a:solidFill>
                  <a:prstClr val="black"/>
                </a:solidFill>
                <a:latin typeface="+mn-lt"/>
              </a:rPr>
              <a:t>4.  The color and style of the number shall be the same on the front and back.</a:t>
            </a:r>
          </a:p>
          <a:p>
            <a:pPr defTabSz="914266">
              <a:defRPr/>
            </a:pPr>
            <a:r>
              <a:rPr lang="en-US" sz="1000" dirty="0">
                <a:solidFill>
                  <a:prstClr val="black"/>
                </a:solidFill>
                <a:latin typeface="+mn-lt"/>
              </a:rPr>
              <a:t>5.  </a:t>
            </a:r>
            <a:r>
              <a:rPr lang="en-US" sz="1000" b="1" dirty="0">
                <a:solidFill>
                  <a:srgbClr val="FF0000"/>
                </a:solidFill>
                <a:latin typeface="+mn-lt"/>
              </a:rPr>
              <a:t>Through the 2023 season, </a:t>
            </a:r>
            <a:r>
              <a:rPr lang="en-US" sz="1000" dirty="0">
                <a:solidFill>
                  <a:prstClr val="black"/>
                </a:solidFill>
                <a:latin typeface="+mn-lt"/>
              </a:rPr>
              <a:t>the body of the number (the continuous horizontal bars and vertical strokes) shall be either:</a:t>
            </a:r>
          </a:p>
          <a:p>
            <a:pPr defTabSz="914266">
              <a:defRPr/>
            </a:pPr>
            <a:r>
              <a:rPr lang="en-US" sz="1000" dirty="0">
                <a:solidFill>
                  <a:prstClr val="black"/>
                </a:solidFill>
                <a:latin typeface="+mn-lt"/>
              </a:rPr>
              <a:t>     (a)  a continuous color(s) contrasting with the jersey color; or</a:t>
            </a:r>
          </a:p>
          <a:p>
            <a:pPr defTabSz="914266">
              <a:defRPr/>
            </a:pPr>
            <a:r>
              <a:rPr lang="en-US" sz="1000" dirty="0">
                <a:solidFill>
                  <a:prstClr val="black"/>
                </a:solidFill>
                <a:latin typeface="+mn-lt"/>
              </a:rPr>
              <a:t>     (b)  the same solid color(s) as the jersey with a minimum of one border that is at least ¼-inch in width of a single solid contrasting color.</a:t>
            </a:r>
          </a:p>
          <a:p>
            <a:pPr defTabSz="914266">
              <a:defRPr/>
            </a:pPr>
            <a:r>
              <a:rPr lang="en-US" sz="1000" dirty="0">
                <a:solidFill>
                  <a:prstClr val="black"/>
                </a:solidFill>
                <a:latin typeface="+mn-lt"/>
              </a:rPr>
              <a:t>6.  </a:t>
            </a:r>
            <a:r>
              <a:rPr lang="en-US" sz="1000" b="1" dirty="0">
                <a:solidFill>
                  <a:srgbClr val="FF0000"/>
                </a:solidFill>
                <a:latin typeface="+mn-lt"/>
              </a:rPr>
              <a:t>Effective with the 2024 season, </a:t>
            </a:r>
            <a:r>
              <a:rPr lang="en-US" sz="1000" dirty="0">
                <a:solidFill>
                  <a:prstClr val="black"/>
                </a:solidFill>
                <a:latin typeface="+mn-lt"/>
              </a:rPr>
              <a:t>the entire body of the number (the continuous horizontal bars and vertical strokes) shall be a single solid color that clearly contrasts with the body color of the jersey.</a:t>
            </a:r>
            <a:endParaRPr lang="en-US" sz="1000" b="1" dirty="0">
              <a:solidFill>
                <a:prstClr val="black"/>
              </a:solidFill>
              <a:latin typeface="+mn-lt"/>
              <a:cs typeface="Arial" panose="020B0604020202020204" pitchFamily="34" charset="0"/>
            </a:endParaRPr>
          </a:p>
          <a:p>
            <a:pPr defTabSz="914266">
              <a:defRPr/>
            </a:pPr>
            <a:endParaRPr lang="en-US" altLang="en-US" sz="1000" dirty="0">
              <a:solidFill>
                <a:prstClr val="black"/>
              </a:solidFill>
              <a:latin typeface="+mn-lt"/>
              <a:cs typeface="Arial" panose="020B0604020202020204" pitchFamily="34" charset="0"/>
            </a:endParaRPr>
          </a:p>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Comment on Slide:</a:t>
            </a:r>
          </a:p>
          <a:p>
            <a:pPr defTabSz="914266">
              <a:defRPr/>
            </a:pPr>
            <a:r>
              <a:rPr lang="en-US" sz="1000" dirty="0">
                <a:solidFill>
                  <a:prstClr val="black"/>
                </a:solidFill>
                <a:latin typeface="+mn-lt"/>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40</a:t>
            </a:fld>
            <a:endParaRPr lang="en-US">
              <a:solidFill>
                <a:prstClr val="black"/>
              </a:solidFill>
            </a:endParaRPr>
          </a:p>
        </p:txBody>
      </p:sp>
    </p:spTree>
    <p:extLst>
      <p:ext uri="{BB962C8B-B14F-4D97-AF65-F5344CB8AC3E}">
        <p14:creationId xmlns:p14="http://schemas.microsoft.com/office/powerpoint/2010/main" val="4078363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41</a:t>
            </a:fld>
            <a:endParaRPr lang="en-US"/>
          </a:p>
        </p:txBody>
      </p:sp>
    </p:spTree>
    <p:extLst>
      <p:ext uri="{BB962C8B-B14F-4D97-AF65-F5344CB8AC3E}">
        <p14:creationId xmlns:p14="http://schemas.microsoft.com/office/powerpoint/2010/main" val="19421093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b="1" u="sng" dirty="0">
              <a:solidFill>
                <a:prstClr val="black"/>
              </a:solidFill>
            </a:endParaRPr>
          </a:p>
          <a:p>
            <a:pPr defTabSz="914266" eaLnBrk="1" hangingPunct="1">
              <a:defRPr/>
            </a:pPr>
            <a:r>
              <a:rPr lang="en-US" altLang="en-US" dirty="0">
                <a:solidFill>
                  <a:prstClr val="black"/>
                </a:solidFill>
              </a:rPr>
              <a:t>The following football points of emphasis were selected by the NFHS Football Rules Committee for the 2023 high school football season.  These three football points of emphasis need to be stressed to all coaches, game officials, players, parents, school administrators, appropriate health-care professionals and all others who have an interest in high school football.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42</a:t>
            </a:fld>
            <a:endParaRPr lang="en-US"/>
          </a:p>
        </p:txBody>
      </p:sp>
    </p:spTree>
    <p:extLst>
      <p:ext uri="{BB962C8B-B14F-4D97-AF65-F5344CB8AC3E}">
        <p14:creationId xmlns:p14="http://schemas.microsoft.com/office/powerpoint/2010/main" val="39353108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400" b="1" u="sng" dirty="0">
                <a:solidFill>
                  <a:prstClr val="black"/>
                </a:solidFill>
              </a:rPr>
              <a:t>Helping The Runner  (Point of Emphasis):</a:t>
            </a:r>
          </a:p>
          <a:p>
            <a:endParaRPr lang="en-US" dirty="0">
              <a:latin typeface="+mn-lt"/>
            </a:endParaRPr>
          </a:p>
          <a:p>
            <a:pPr algn="l"/>
            <a:r>
              <a:rPr lang="en-US" sz="800" dirty="0"/>
              <a:t>     Rule changes have been made at higher levels of football allowing offensive teams to pile in behind and directly push the runner. Because of these changes, we are now seeing similar plays at the high school level. As guardians of the game, it is imperative that all stakeholders work together to remove “helping the runner” from our high school game.</a:t>
            </a:r>
          </a:p>
          <a:p>
            <a:pPr algn="l"/>
            <a:r>
              <a:rPr lang="en-US" sz="800" dirty="0"/>
              <a:t>     Administrators, coaches and football game officials all have a responsibility to know, respect and teach/enforce the NFHS rules of high school football. Football is a vigorous, physical contact game and, for this reason, much attention is given to minimizing risk of injury to all players. Each respective rules code (NFL, NCAA and NFHS) has rules that coincide with the physical development of competing athletes and their goals for the game.</a:t>
            </a:r>
          </a:p>
          <a:p>
            <a:pPr algn="l"/>
            <a:r>
              <a:rPr lang="en-US" sz="800" dirty="0"/>
              <a:t>     The NFHS Football Rules Committee’s main focus is risk minimization, followed closely by assurance of a balance between offensive and defensive rules. Because the players on defense must guard against the pass, they are not able to counter the advantages created by “helping the runner” formations. Allowing teams to help the runner by illegal techniques swings the balance heavily in favor of the offense.</a:t>
            </a:r>
          </a:p>
          <a:p>
            <a:pPr algn="l"/>
            <a:r>
              <a:rPr lang="en-US" sz="800" dirty="0"/>
              <a:t>     Football game officials need to change their view of “helping the runner” to a risk issue (clipping, chop block) and remove it from the “pioneer call” category and refocus on ending plays when forward progress is stopped. Pushing the pile is legal; direct contact and pushing, pulling, lifting of the runner is not.</a:t>
            </a:r>
          </a:p>
          <a:p>
            <a:pPr algn="l"/>
            <a:r>
              <a:rPr lang="en-US" sz="800" dirty="0"/>
              <a:t>     The NFHS Coaches Code of Ethics states: “Coaches shall master the contest rules and shall teach the rules to their team members. Coaches shall not seek an advantage by circumvention of the spirit or letter of the rules. Coaches have a tremendous influence, for good or ill, on the education of the student, and thus shall never place the value of winning above the value of instilling the highest ideals of character.”</a:t>
            </a:r>
          </a:p>
          <a:p>
            <a:pPr algn="l"/>
            <a:r>
              <a:rPr lang="en-US" sz="800" dirty="0"/>
              <a:t>     If school administrators/athletic directors truly believe that activities are an extension of the classroom, they must be actively involved with programs they supervise and redirect coaches when they observe them teaching prohibited tactics.</a:t>
            </a:r>
          </a:p>
          <a:p>
            <a:pPr algn="l"/>
            <a:r>
              <a:rPr lang="en-US" sz="800" dirty="0"/>
              <a:t>     Removing “helping the runner” from high school football will at times be met with resistance. School administrative support of football game officials, re-focus of coaches and education of players will lead to a smooth transition. All those directly involved in our great game must stay committed to trying to minimize risk to all players and maintaining the balance between offensive and defensive play.</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43</a:t>
            </a:fld>
            <a:endParaRPr lang="en-US"/>
          </a:p>
        </p:txBody>
      </p:sp>
    </p:spTree>
    <p:extLst>
      <p:ext uri="{BB962C8B-B14F-4D97-AF65-F5344CB8AC3E}">
        <p14:creationId xmlns:p14="http://schemas.microsoft.com/office/powerpoint/2010/main" val="32496842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400" b="1" u="sng" dirty="0">
                <a:solidFill>
                  <a:prstClr val="black"/>
                </a:solidFill>
              </a:rPr>
              <a:t>Communication Between Coaches and Game Officials  (Point of Emphasis):</a:t>
            </a:r>
          </a:p>
          <a:p>
            <a:endParaRPr lang="en-US" dirty="0">
              <a:latin typeface="+mn-lt"/>
            </a:endParaRPr>
          </a:p>
          <a:p>
            <a:pPr algn="l"/>
            <a:r>
              <a:rPr lang="en-US" sz="800" dirty="0"/>
              <a:t>     Coaches and game officials must demonstrate respect for one another. This mutual appreciation is the foundation of appropriate and professional communication.</a:t>
            </a:r>
          </a:p>
          <a:p>
            <a:pPr algn="l"/>
            <a:r>
              <a:rPr lang="en-US" sz="800" dirty="0"/>
              <a:t>     Football is an emotional game. Coaches and game officials must realize that competition often leads to intense interactions on the field. Both must work together and strive to manage verbal and nonverbal exchanges in ways that avoid escalating conflict.</a:t>
            </a:r>
          </a:p>
          <a:p>
            <a:pPr algn="l"/>
            <a:r>
              <a:rPr lang="en-US" sz="800" dirty="0"/>
              <a:t>     Game officials must recognize their role in the game: to provide a service to the coaches and student-athletes in an unemotional and impartial manner. Game officials must always be respectful and maintain a calm demeanor in their comments to coaches, especially when tension is high. Game officials must avoid the urge to argue with coaches who disagree with their decisions. Coaches may ask questions, and game officials should make every effort to be approachable, actively listen, and provide correct and complete answers as soon as possible. Game officials should aim to be direct and concise in their communication of essential information.</a:t>
            </a:r>
          </a:p>
          <a:p>
            <a:pPr algn="l"/>
            <a:r>
              <a:rPr lang="en-US" sz="800" dirty="0"/>
              <a:t>     When emotions are running especially high, game officials should de-escalate tensions and demonstrate empathy and understanding of the coach’s perspective. Game officials must anticipate circumstances where coaches may become upset and pre-emptively diffuse the situation. A game official should never threaten the coach with consequences for their behavior, nor should a game official become defensive. If a coach exhibits inappropriate behavior and “crosses a line,” the game official may choose to penalize the coach for unsportsmanlike conduct. However, throwing a flag should be a last resort. A better approach is to clearly and calmly tell the coach that the comments or behavior are unacceptable, and that it’s difficult to focus on the on-field action if the coach continues to distract the game official.</a:t>
            </a:r>
          </a:p>
          <a:p>
            <a:pPr algn="l"/>
            <a:r>
              <a:rPr lang="en-US" sz="800" dirty="0"/>
              <a:t>     Coaches model acceptable and unacceptable behavior for their student-athletes. If coaches disrespect game officials and make derogatory comments, players will behave in the same way. Coaches should win with grace and lose with dignity. Coaches must understand that the football field is an extension of the classroom and must exhibit proper conduct. This includes respecting the decisions of game officials even when they disagree, and handling differences of opinion in a civil and dignified manner. Dialogue with game officials should be constructive and respectful, not confrontational. Handling disagreements in a business-like manner teaches players good sportsmanship, which is a perennial focus of the NFHS.</a:t>
            </a:r>
          </a:p>
          <a:p>
            <a:pPr algn="l"/>
            <a:r>
              <a:rPr lang="en-US" sz="800" dirty="0"/>
              <a:t>     Coaches and game officials have a professional responsibility to demonstrate respect for one another and communicate appropriately. Coaches and game officials love the game and desire to positively impact young people. Proper communication during competition teaches players a valuable life lesson about conflict resolution.</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44</a:t>
            </a:fld>
            <a:endParaRPr lang="en-US"/>
          </a:p>
        </p:txBody>
      </p:sp>
    </p:spTree>
    <p:extLst>
      <p:ext uri="{BB962C8B-B14F-4D97-AF65-F5344CB8AC3E}">
        <p14:creationId xmlns:p14="http://schemas.microsoft.com/office/powerpoint/2010/main" val="1432915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14266">
              <a:defRPr/>
            </a:pPr>
            <a:r>
              <a:rPr lang="en-US" sz="1400" b="1" u="sng" dirty="0">
                <a:solidFill>
                  <a:prstClr val="black"/>
                </a:solidFill>
              </a:rPr>
              <a:t>Game Management  (Point of </a:t>
            </a:r>
            <a:r>
              <a:rPr lang="en-US" sz="1400" b="1" u="sng">
                <a:solidFill>
                  <a:prstClr val="black"/>
                </a:solidFill>
              </a:rPr>
              <a:t>Emphasis):</a:t>
            </a:r>
            <a:endParaRPr lang="en-US" dirty="0">
              <a:latin typeface="+mn-lt"/>
            </a:endParaRPr>
          </a:p>
          <a:p>
            <a:pPr algn="l"/>
            <a:r>
              <a:rPr lang="en-US" sz="800" dirty="0"/>
              <a:t>     Each school community must take pride in hosting an athletic contest or event. Proper advance planning is key to an orderly, secure, safe and enjoyable activity. Planning begins with clearly defined tasks for game administration and event personnel. Beginning with the arrival of players, game officials and spectators, each school must have a purposeful plan to address any and all expected issues, as well as the unforeseen.</a:t>
            </a:r>
          </a:p>
          <a:p>
            <a:pPr algn="l"/>
            <a:r>
              <a:rPr lang="en-US" sz="800" dirty="0"/>
              <a:t>     Preparation begins with clear and concise communication between the host and the competing school regarding the logistics of arrival and departure. Meeting and greeting the visiting team is certainly the beginning of good sportsmanship. Clearly communicated information, such as parking information, location of ticket booths and entry gates, when given to the visitors is another step in assuring a great experience for all participants.</a:t>
            </a:r>
          </a:p>
          <a:p>
            <a:pPr algn="l"/>
            <a:r>
              <a:rPr lang="en-US" sz="800" dirty="0"/>
              <a:t>     Game officials should be afforded the same communication considerations given the visiting school community. Host administration must provide accurate information for the officiating crew so as to ease any pre-game apprehension or uncertainty. Clear, concise communication is of utmost importance. Having assigned personnel to greet game officials and address all their pre-game and post-game needs is a bare minimum for the host school. Security of game officials must be an absolute priority. Make sure the locker room is properly supervised and access is limited to proper personnel only.</a:t>
            </a:r>
          </a:p>
          <a:p>
            <a:pPr algn="l"/>
            <a:r>
              <a:rPr lang="en-US" sz="800" dirty="0"/>
              <a:t>     During the game, security of game personnel begins with ensuring that the sideline is properly secured and the playing field is restricted to essential game personnel. For safety and security reasons, essential game personnel would include game participants, reporters, photographers and game administration. All other, non-essential personnel should be located in the bleachers. All non-participants on the event level should be credentialed and restricted to being no closer than 2 yards from the sideline. Game officials are responsible for securing the team boxes and coaches’ area. Sideline management begins with the consistent enforcement of game rules pertaining to the restricted area and the team box. The restricted area is designated to make the sidelines safe for all participants and to give game officials ample space to work. Game administration should be alert to requests of game officials in addressing problems beyond the team box and coaches’ area.</a:t>
            </a:r>
          </a:p>
          <a:p>
            <a:pPr algn="l"/>
            <a:r>
              <a:rPr lang="en-US" sz="800" dirty="0"/>
              <a:t>     The conduct of non-participants is the domain of game and school administration. Expectations for the behavior of spectators and other attendees should be clearly, and repeatedly, communicated to all attendees. The reading of a sportsmanship script before the game is one method of communicating expectations. Good sportsmanship must become part of the culture of any school community. Behavior not acceptable in the school’s hallways should not be acceptable on the courts or playing fields.</a:t>
            </a:r>
          </a:p>
          <a:p>
            <a:pPr algn="l"/>
            <a:r>
              <a:rPr lang="en-US" sz="800" dirty="0"/>
              <a:t>     Appropriate conduct of the public-address announcer is vital to the game atmosphere. The public address announcer must be the first line of sportsmanship and must exemplify expected and acceptable conduct. The goal of the public-address announcer is to inform and not entertain. Giving play-by-play of game action and/ or critiquing game officials is unacceptable. The public-address announcer must be positive and respectful to all involved in the game.</a:t>
            </a:r>
          </a:p>
          <a:p>
            <a:pPr algn="l"/>
            <a:r>
              <a:rPr lang="en-US" sz="800" b="1" dirty="0"/>
              <a:t>MINIMAL GAME ADMINISTRATION EXPECTATIONS</a:t>
            </a:r>
          </a:p>
          <a:p>
            <a:pPr algn="l"/>
            <a:r>
              <a:rPr lang="en-US" sz="800" dirty="0"/>
              <a:t>• Clearly communicated event itinerary</a:t>
            </a:r>
          </a:p>
          <a:p>
            <a:pPr algn="l"/>
            <a:r>
              <a:rPr lang="en-US" sz="800" dirty="0"/>
              <a:t>• Required field markings and game equipment</a:t>
            </a:r>
          </a:p>
          <a:p>
            <a:pPr algn="l"/>
            <a:r>
              <a:rPr lang="en-US" sz="800" dirty="0"/>
              <a:t>• Clock operator(s)</a:t>
            </a:r>
          </a:p>
          <a:p>
            <a:pPr algn="l"/>
            <a:r>
              <a:rPr lang="en-US" sz="800" dirty="0"/>
              <a:t>• Line-to-gain crew</a:t>
            </a:r>
          </a:p>
          <a:p>
            <a:pPr algn="l"/>
            <a:r>
              <a:rPr lang="en-US" sz="800" dirty="0"/>
              <a:t>• Game Official accommodations</a:t>
            </a:r>
          </a:p>
          <a:p>
            <a:pPr algn="l"/>
            <a:r>
              <a:rPr lang="en-US" sz="800" dirty="0"/>
              <a:t>• Visiting team accommodations</a:t>
            </a:r>
          </a:p>
          <a:p>
            <a:pPr algn="l"/>
            <a:r>
              <a:rPr lang="en-US" sz="800" dirty="0"/>
              <a:t>• Support personnel</a:t>
            </a:r>
          </a:p>
          <a:p>
            <a:pPr algn="l"/>
            <a:r>
              <a:rPr lang="en-US" sz="800" dirty="0"/>
              <a:t>• Medical personnel</a:t>
            </a:r>
          </a:p>
          <a:p>
            <a:pPr algn="l"/>
            <a:r>
              <a:rPr lang="en-US" sz="800" dirty="0"/>
              <a:t>• Security personnel</a:t>
            </a:r>
          </a:p>
          <a:p>
            <a:pPr algn="l"/>
            <a:r>
              <a:rPr lang="en-US" sz="800" dirty="0"/>
              <a:t>• Hospitality for game personnel and administration, inclusive of game officials</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45</a:t>
            </a:fld>
            <a:endParaRPr lang="en-US"/>
          </a:p>
        </p:txBody>
      </p:sp>
    </p:spTree>
    <p:extLst>
      <p:ext uri="{BB962C8B-B14F-4D97-AF65-F5344CB8AC3E}">
        <p14:creationId xmlns:p14="http://schemas.microsoft.com/office/powerpoint/2010/main" val="12488012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46</a:t>
            </a:fld>
            <a:endParaRPr lang="en-US">
              <a:solidFill>
                <a:prstClr val="black"/>
              </a:solidFill>
            </a:endParaRPr>
          </a:p>
        </p:txBody>
      </p:sp>
    </p:spTree>
    <p:extLst>
      <p:ext uri="{BB962C8B-B14F-4D97-AF65-F5344CB8AC3E}">
        <p14:creationId xmlns:p14="http://schemas.microsoft.com/office/powerpoint/2010/main" val="38037286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b="1" u="sng" dirty="0">
              <a:solidFill>
                <a:prstClr val="black"/>
              </a:solidFill>
            </a:endParaRPr>
          </a:p>
          <a:p>
            <a:pPr defTabSz="914266" eaLnBrk="1" hangingPunct="1">
              <a:defRPr/>
            </a:pPr>
            <a:r>
              <a:rPr lang="en-US" altLang="en-US" u="sng" dirty="0">
                <a:solidFill>
                  <a:prstClr val="black"/>
                </a:solidFill>
              </a:rPr>
              <a:t>ALL</a:t>
            </a:r>
            <a:r>
              <a:rPr lang="en-US" altLang="en-US" dirty="0">
                <a:solidFill>
                  <a:prstClr val="black"/>
                </a:solidFill>
              </a:rPr>
              <a:t> 2024 NFHS Football Rule Change Proposal Online Forms must first go through the state association office before it can be sent to the NFHS.</a:t>
            </a:r>
          </a:p>
          <a:p>
            <a:pPr defTabSz="914266" eaLnBrk="1" hangingPunct="1">
              <a:defRPr/>
            </a:pPr>
            <a:endParaRPr lang="en-US" altLang="en-US" dirty="0">
              <a:solidFill>
                <a:prstClr val="black"/>
              </a:solidFill>
            </a:endParaRPr>
          </a:p>
          <a:p>
            <a:pPr defTabSz="914266" eaLnBrk="1" hangingPunct="1">
              <a:defRPr/>
            </a:pPr>
            <a:r>
              <a:rPr lang="en-US" altLang="en-US" dirty="0">
                <a:solidFill>
                  <a:prstClr val="black"/>
                </a:solidFill>
              </a:rPr>
              <a:t>Only member state associations, football coaches and football game officials approved by the member state association, members of the NFHS Football Rules Committee and the NFHS can submit football rule change online proposal forms.</a:t>
            </a:r>
          </a:p>
          <a:p>
            <a:pPr defTabSz="914266" eaLnBrk="1" hangingPunct="1">
              <a:buFontTx/>
              <a:buChar char="•"/>
              <a:defRPr/>
            </a:pPr>
            <a:endParaRPr lang="en-US" altLang="en-US" dirty="0">
              <a:solidFill>
                <a:prstClr val="black"/>
              </a:solidFill>
            </a:endParaRPr>
          </a:p>
          <a:p>
            <a:pPr defTabSz="914266" eaLnBrk="1" hangingPunct="1">
              <a:defRPr/>
            </a:pPr>
            <a:r>
              <a:rPr lang="en-US" altLang="en-US" u="sng" dirty="0">
                <a:solidFill>
                  <a:prstClr val="black"/>
                </a:solidFill>
              </a:rPr>
              <a:t>ALL</a:t>
            </a:r>
            <a:r>
              <a:rPr lang="en-US" altLang="en-US" dirty="0">
                <a:solidFill>
                  <a:prstClr val="black"/>
                </a:solidFill>
              </a:rPr>
              <a:t> 2024 NFHS Football Rule Change Online Proposal Forms must be submitted electronically online to the NFHS by November 1, 2023.</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47</a:t>
            </a:fld>
            <a:endParaRPr lang="en-US"/>
          </a:p>
        </p:txBody>
      </p:sp>
    </p:spTree>
    <p:extLst>
      <p:ext uri="{BB962C8B-B14F-4D97-AF65-F5344CB8AC3E}">
        <p14:creationId xmlns:p14="http://schemas.microsoft.com/office/powerpoint/2010/main" val="2413856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eaLnBrk="1" hangingPunct="1">
              <a:buFont typeface="Wingdings" panose="05000000000000000000" pitchFamily="2" charset="2"/>
              <a:buChar char="v"/>
              <a:defRPr/>
            </a:pPr>
            <a:r>
              <a:rPr lang="en-US" b="1" u="sng" dirty="0">
                <a:solidFill>
                  <a:prstClr val="black"/>
                </a:solidFill>
              </a:rPr>
              <a:t>Comment on Slide:</a:t>
            </a:r>
          </a:p>
          <a:p>
            <a:pPr defTabSz="914266" eaLnBrk="1" hangingPunct="1">
              <a:defRPr/>
            </a:pPr>
            <a:endParaRPr lang="en-US" b="1" u="sng" dirty="0">
              <a:solidFill>
                <a:prstClr val="black"/>
              </a:solidFill>
            </a:endParaRPr>
          </a:p>
          <a:p>
            <a:pPr defTabSz="914266" eaLnBrk="1" hangingPunct="1">
              <a:defRPr/>
            </a:pPr>
            <a:r>
              <a:rPr lang="en-US" dirty="0">
                <a:solidFill>
                  <a:prstClr val="black"/>
                </a:solidFill>
              </a:rPr>
              <a:t>2023-24 NFHS information with regards to football.</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48</a:t>
            </a:fld>
            <a:endParaRPr lang="en-US"/>
          </a:p>
        </p:txBody>
      </p:sp>
    </p:spTree>
    <p:extLst>
      <p:ext uri="{BB962C8B-B14F-4D97-AF65-F5344CB8AC3E}">
        <p14:creationId xmlns:p14="http://schemas.microsoft.com/office/powerpoint/2010/main" val="39623335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a:buFont typeface="Wingdings" panose="05000000000000000000" pitchFamily="2" charset="2"/>
              <a:buChar char="v"/>
              <a:defRPr/>
            </a:pPr>
            <a:r>
              <a:rPr lang="en-US" b="1" u="sng" dirty="0">
                <a:solidFill>
                  <a:prstClr val="black"/>
                </a:solidFill>
                <a:cs typeface="Arial" panose="020B0604020202020204" pitchFamily="34" charset="0"/>
              </a:rPr>
              <a:t>Comment on Slide:</a:t>
            </a:r>
            <a:endParaRPr lang="en-US" dirty="0">
              <a:solidFill>
                <a:prstClr val="black"/>
              </a:solidFill>
              <a:cs typeface="Arial" panose="020B0604020202020204" pitchFamily="34" charset="0"/>
            </a:endParaRPr>
          </a:p>
          <a:p>
            <a:pPr defTabSz="914266">
              <a:defRPr/>
            </a:pPr>
            <a:endParaRPr lang="en-US" dirty="0">
              <a:solidFill>
                <a:prstClr val="black"/>
              </a:solidFill>
              <a:ea typeface="MS PGothic" pitchFamily="34" charset="-128"/>
              <a:cs typeface="Arial" panose="020B0604020202020204" pitchFamily="34" charset="0"/>
            </a:endParaRPr>
          </a:p>
          <a:p>
            <a:pPr defTabSz="914266">
              <a:defRPr/>
            </a:pPr>
            <a:r>
              <a:rPr lang="en-US" dirty="0">
                <a:solidFill>
                  <a:prstClr val="black"/>
                </a:solidFill>
                <a:ea typeface="MS PGothic" pitchFamily="34" charset="-128"/>
                <a:cs typeface="Arial" panose="020B0604020202020204" pitchFamily="34" charset="0"/>
              </a:rPr>
              <a:t>The “NFHS Suggested Guidelines for Management of Concussion” is in the Appendix in all of the 2023-24 NFHS Rules Books and was developed by the NFHS Sports Medicine Advisory Committee (SMAC).</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49</a:t>
            </a:fld>
            <a:endParaRPr lang="en-US"/>
          </a:p>
        </p:txBody>
      </p:sp>
    </p:spTree>
    <p:extLst>
      <p:ext uri="{BB962C8B-B14F-4D97-AF65-F5344CB8AC3E}">
        <p14:creationId xmlns:p14="http://schemas.microsoft.com/office/powerpoint/2010/main" val="3161911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p>
          <a:p>
            <a:pPr defTabSz="914266" eaLnBrk="1" hangingPunct="1">
              <a:defRPr/>
            </a:pPr>
            <a:endParaRPr lang="en-US" altLang="en-US" u="sng" dirty="0">
              <a:solidFill>
                <a:prstClr val="black"/>
              </a:solidFill>
              <a:latin typeface="Calibri"/>
            </a:endParaRPr>
          </a:p>
          <a:p>
            <a:pPr defTabSz="914266" eaLnBrk="1" hangingPunct="1">
              <a:defRPr/>
            </a:pPr>
            <a:r>
              <a:rPr lang="en-US" dirty="0">
                <a:solidFill>
                  <a:prstClr val="black"/>
                </a:solidFill>
                <a:latin typeface="Calibri"/>
              </a:rPr>
              <a:t>Overview of NFHS Rules Books and Publications.</a:t>
            </a:r>
            <a:endParaRPr lang="en-US" dirty="0"/>
          </a:p>
        </p:txBody>
      </p:sp>
      <p:sp>
        <p:nvSpPr>
          <p:cNvPr id="4" name="Slide Number Placeholder 3"/>
          <p:cNvSpPr>
            <a:spLocks noGrp="1"/>
          </p:cNvSpPr>
          <p:nvPr>
            <p:ph type="sldNum" sz="quarter" idx="5"/>
          </p:nvPr>
        </p:nvSpPr>
        <p:spPr/>
        <p:txBody>
          <a:bodyPr/>
          <a:lstStyle/>
          <a:p>
            <a:pPr defTabSz="914266">
              <a:defRPr/>
            </a:pPr>
            <a:fld id="{6666CE19-52FC-412B-A3FC-C4B1E62DF806}" type="slidenum">
              <a:rPr lang="en-US">
                <a:solidFill>
                  <a:prstClr val="black"/>
                </a:solidFill>
              </a:rPr>
              <a:pPr defTabSz="914266">
                <a:defRPr/>
              </a:pPr>
              <a:t>5</a:t>
            </a:fld>
            <a:endParaRPr lang="en-US">
              <a:solidFill>
                <a:prstClr val="black"/>
              </a:solidFill>
            </a:endParaRPr>
          </a:p>
        </p:txBody>
      </p:sp>
    </p:spTree>
    <p:extLst>
      <p:ext uri="{BB962C8B-B14F-4D97-AF65-F5344CB8AC3E}">
        <p14:creationId xmlns:p14="http://schemas.microsoft.com/office/powerpoint/2010/main" val="41954964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841" indent="-285708">
              <a:defRPr>
                <a:solidFill>
                  <a:schemeClr val="tx1"/>
                </a:solidFill>
                <a:latin typeface="Arial" panose="020B0604020202020204" pitchFamily="34" charset="0"/>
                <a:cs typeface="Arial" panose="020B0604020202020204" pitchFamily="34" charset="0"/>
              </a:defRPr>
            </a:lvl2pPr>
            <a:lvl3pPr marL="1142833" indent="-228567">
              <a:defRPr>
                <a:solidFill>
                  <a:schemeClr val="tx1"/>
                </a:solidFill>
                <a:latin typeface="Arial" panose="020B0604020202020204" pitchFamily="34" charset="0"/>
                <a:cs typeface="Arial" panose="020B0604020202020204" pitchFamily="34" charset="0"/>
              </a:defRPr>
            </a:lvl3pPr>
            <a:lvl4pPr marL="1599965" indent="-228567">
              <a:defRPr>
                <a:solidFill>
                  <a:schemeClr val="tx1"/>
                </a:solidFill>
                <a:latin typeface="Arial" panose="020B0604020202020204" pitchFamily="34" charset="0"/>
                <a:cs typeface="Arial" panose="020B0604020202020204" pitchFamily="34" charset="0"/>
              </a:defRPr>
            </a:lvl4pPr>
            <a:lvl5pPr marL="2057099" indent="-228567">
              <a:defRPr>
                <a:solidFill>
                  <a:schemeClr val="tx1"/>
                </a:solidFill>
                <a:latin typeface="Arial" panose="020B0604020202020204" pitchFamily="34" charset="0"/>
                <a:cs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364"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498"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266">
              <a:defRPr/>
            </a:pPr>
            <a:fld id="{F8ED53D7-7D80-469C-A1F2-75F2CA12D650}" type="slidenum">
              <a:rPr lang="en-US" altLang="en-US">
                <a:solidFill>
                  <a:prstClr val="black"/>
                </a:solidFill>
              </a:rPr>
              <a:pPr defTabSz="914266">
                <a:defRPr/>
              </a:pPr>
              <a:t>50</a:t>
            </a:fld>
            <a:endParaRPr lang="en-US" alt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ltLang="en-US" sz="800" dirty="0"/>
              <a:t>     Sport-Specific Officiating courses are offered in several sports.  They are ideal for new officials and those in the first few years of officiating.  These courses introduce officials to the mechanics and techniques used in the sport and provide specific information on an area within that sport.  Individuals can complete a course within 30-45 minutes. These courses are free to all officials and prospective officials.</a:t>
            </a:r>
          </a:p>
          <a:p>
            <a:r>
              <a:rPr lang="en-US" altLang="en-US" sz="800" dirty="0"/>
              <a:t>     “Interscholastic Officiating” is a general course on sports officiating, and it is free to all officials and prospective officials.  This course provides an introduction to skills and concepts used as an official. Several topics are covered such as:  basics of becoming and staying an official, science of officiating, art of officiating, how to combine these skills for successful officiating.</a:t>
            </a:r>
          </a:p>
          <a:p>
            <a:r>
              <a:rPr lang="en-US" altLang="en-US" sz="800" dirty="0"/>
              <a:t>     Video clips are made available to NFHS Officials Association members.  The video is clipped on specific topics and provides the rules references as well as dialogue on the topic.  </a:t>
            </a:r>
          </a:p>
          <a:p>
            <a:r>
              <a:rPr lang="en-US" altLang="en-US" sz="800" dirty="0"/>
              <a:t>     The courses and videos are offered at </a:t>
            </a:r>
            <a:r>
              <a:rPr lang="en-US" altLang="en-US" sz="800" u="sng" dirty="0">
                <a:hlinkClick r:id="rId3"/>
              </a:rPr>
              <a:t>www.NFHSLearn.com</a:t>
            </a:r>
            <a:r>
              <a:rPr lang="en-US" altLang="en-US" sz="800" dirty="0"/>
              <a:t> . </a:t>
            </a:r>
          </a:p>
          <a:p>
            <a:r>
              <a:rPr lang="en-US" altLang="en-US" sz="800" b="1" u="sng" dirty="0">
                <a:solidFill>
                  <a:schemeClr val="accent2"/>
                </a:solidFill>
              </a:rPr>
              <a:t>*Courses Available:</a:t>
            </a:r>
          </a:p>
          <a:p>
            <a:pPr lvl="1"/>
            <a:r>
              <a:rPr lang="en-US" altLang="en-US" sz="800" b="1" dirty="0"/>
              <a:t>Officiating Football</a:t>
            </a:r>
            <a:r>
              <a:rPr lang="en-US" altLang="en-US" sz="800" dirty="0"/>
              <a:t> </a:t>
            </a:r>
          </a:p>
          <a:p>
            <a:pPr lvl="1"/>
            <a:r>
              <a:rPr lang="en-US" altLang="en-US" sz="800" b="1" dirty="0"/>
              <a:t>Officiating Volleyball – </a:t>
            </a:r>
            <a:r>
              <a:rPr lang="en-US" altLang="en-US" sz="800" dirty="0"/>
              <a:t>Ball Handling</a:t>
            </a:r>
          </a:p>
          <a:p>
            <a:pPr lvl="1" eaLnBrk="1" hangingPunct="1">
              <a:spcBef>
                <a:spcPct val="0"/>
              </a:spcBef>
            </a:pPr>
            <a:r>
              <a:rPr lang="en-US" altLang="en-US" sz="800" b="1" dirty="0"/>
              <a:t>Officiating Volleyball </a:t>
            </a:r>
            <a:r>
              <a:rPr lang="en-US" altLang="en-US" sz="800" dirty="0"/>
              <a:t>– Alignment</a:t>
            </a:r>
          </a:p>
          <a:p>
            <a:pPr lvl="1" eaLnBrk="1" hangingPunct="1">
              <a:spcBef>
                <a:spcPct val="0"/>
              </a:spcBef>
            </a:pPr>
            <a:r>
              <a:rPr lang="en-US" altLang="en-US" sz="800" b="1" dirty="0"/>
              <a:t>Officiating Volleyball </a:t>
            </a:r>
            <a:r>
              <a:rPr lang="en-US" altLang="en-US" sz="800" dirty="0"/>
              <a:t>– E-Whistle</a:t>
            </a:r>
          </a:p>
          <a:p>
            <a:pPr lvl="1" eaLnBrk="1" hangingPunct="1">
              <a:spcBef>
                <a:spcPct val="0"/>
              </a:spcBef>
            </a:pPr>
            <a:r>
              <a:rPr lang="en-US" altLang="en-US" sz="800" b="1" dirty="0"/>
              <a:t>Officiating Basketball</a:t>
            </a:r>
            <a:endParaRPr lang="en-US" altLang="en-US" sz="800" dirty="0"/>
          </a:p>
          <a:p>
            <a:pPr lvl="1"/>
            <a:r>
              <a:rPr lang="en-US" altLang="en-US" sz="800" b="1" dirty="0"/>
              <a:t>Officiating Basketball – </a:t>
            </a:r>
            <a:r>
              <a:rPr lang="en-US" altLang="en-US" sz="800" dirty="0"/>
              <a:t>Three-Person Mechanics</a:t>
            </a:r>
          </a:p>
          <a:p>
            <a:pPr lvl="1"/>
            <a:r>
              <a:rPr lang="en-US" altLang="en-US" sz="800" b="1" dirty="0"/>
              <a:t>Officiating Basketball - </a:t>
            </a:r>
            <a:r>
              <a:rPr lang="en-US" altLang="en-US" sz="800" dirty="0"/>
              <a:t>Pre-Game Conference</a:t>
            </a:r>
          </a:p>
          <a:p>
            <a:pPr lvl="1"/>
            <a:r>
              <a:rPr lang="en-US" altLang="en-US" sz="800" b="1" dirty="0"/>
              <a:t>Soccer</a:t>
            </a:r>
            <a:r>
              <a:rPr lang="en-US" altLang="en-US" sz="800" dirty="0"/>
              <a:t> – Fouls and Misconduct</a:t>
            </a:r>
          </a:p>
          <a:p>
            <a:pPr lvl="1" eaLnBrk="1" hangingPunct="1">
              <a:spcBef>
                <a:spcPct val="0"/>
              </a:spcBef>
            </a:pPr>
            <a:r>
              <a:rPr lang="en-US" altLang="en-US" sz="800" b="1" dirty="0"/>
              <a:t>Soccer – </a:t>
            </a:r>
            <a:r>
              <a:rPr lang="en-US" altLang="en-US" sz="800" dirty="0"/>
              <a:t>Offside</a:t>
            </a:r>
          </a:p>
          <a:p>
            <a:pPr lvl="1" eaLnBrk="1" hangingPunct="1">
              <a:spcBef>
                <a:spcPct val="0"/>
              </a:spcBef>
            </a:pPr>
            <a:r>
              <a:rPr lang="en-US" altLang="en-US" sz="800" b="1" dirty="0"/>
              <a:t>Soccer</a:t>
            </a:r>
            <a:r>
              <a:rPr lang="en-US" altLang="en-US" sz="800" dirty="0"/>
              <a:t> -  Pre-Game Conference</a:t>
            </a:r>
          </a:p>
          <a:p>
            <a:pPr lvl="1"/>
            <a:r>
              <a:rPr lang="en-US" altLang="en-US" sz="800" b="1" dirty="0"/>
              <a:t>Swimming and Diving</a:t>
            </a:r>
            <a:endParaRPr lang="en-US" altLang="en-US" sz="800" dirty="0"/>
          </a:p>
          <a:p>
            <a:pPr lvl="1"/>
            <a:r>
              <a:rPr lang="en-US" altLang="en-US" sz="800" b="1" dirty="0"/>
              <a:t>Officiating Wrestling</a:t>
            </a:r>
            <a:r>
              <a:rPr lang="en-US" altLang="en-US" sz="800" dirty="0"/>
              <a:t> </a:t>
            </a:r>
          </a:p>
          <a:p>
            <a:pPr lvl="1"/>
            <a:r>
              <a:rPr lang="en-US" altLang="en-US" sz="800" b="1" dirty="0"/>
              <a:t>Umpiring Softball</a:t>
            </a:r>
          </a:p>
          <a:p>
            <a:pPr lvl="1"/>
            <a:r>
              <a:rPr lang="en-US" altLang="en-US" sz="800" b="1" dirty="0"/>
              <a:t>Officiating Field Hockey</a:t>
            </a:r>
          </a:p>
          <a:p>
            <a:pPr lvl="1"/>
            <a:r>
              <a:rPr lang="en-US" altLang="en-US" sz="800" b="1" dirty="0"/>
              <a:t>Officiating Track and Field</a:t>
            </a:r>
            <a:r>
              <a:rPr lang="en-US" altLang="en-US" sz="800" dirty="0"/>
              <a:t>	</a:t>
            </a:r>
          </a:p>
          <a:p>
            <a:r>
              <a:rPr lang="en-US" altLang="en-US" sz="800" b="1" u="sng" dirty="0">
                <a:solidFill>
                  <a:schemeClr val="accent2"/>
                </a:solidFill>
              </a:rPr>
              <a:t>*Future Courses to be Considered:</a:t>
            </a:r>
          </a:p>
          <a:p>
            <a:pPr lvl="1"/>
            <a:r>
              <a:rPr lang="en-US" altLang="en-US" sz="800" b="1" dirty="0"/>
              <a:t>Umpiring Baseball</a:t>
            </a:r>
          </a:p>
          <a:p>
            <a:pPr lvl="1"/>
            <a:r>
              <a:rPr lang="en-US" altLang="en-US" sz="800" b="1" dirty="0"/>
              <a:t>Umpiring Softball – 2 Person Mechanics</a:t>
            </a:r>
            <a:endParaRPr lang="en-US" altLang="en-US" sz="800" dirty="0"/>
          </a:p>
          <a:p>
            <a:pPr lvl="1"/>
            <a:r>
              <a:rPr lang="en-US" altLang="en-US" sz="800" b="1" dirty="0"/>
              <a:t>Communication Among Officials and Coaches</a:t>
            </a:r>
          </a:p>
          <a:p>
            <a:endParaRPr lang="en-US" dirty="0"/>
          </a:p>
        </p:txBody>
      </p:sp>
      <p:sp>
        <p:nvSpPr>
          <p:cNvPr id="4" name="Slide Number Placeholder 3"/>
          <p:cNvSpPr>
            <a:spLocks noGrp="1"/>
          </p:cNvSpPr>
          <p:nvPr>
            <p:ph type="sldNum" sz="quarter" idx="5"/>
          </p:nvPr>
        </p:nvSpPr>
        <p:spPr/>
        <p:txBody>
          <a:bodyPr/>
          <a:lstStyle/>
          <a:p>
            <a:pPr defTabSz="914266">
              <a:defRPr/>
            </a:pPr>
            <a:fld id="{6666CE19-52FC-412B-A3FC-C4B1E62DF806}" type="slidenum">
              <a:rPr lang="en-US">
                <a:solidFill>
                  <a:prstClr val="black"/>
                </a:solidFill>
              </a:rPr>
              <a:pPr defTabSz="914266">
                <a:defRPr/>
              </a:pPr>
              <a:t>51</a:t>
            </a:fld>
            <a:endParaRPr lang="en-US">
              <a:solidFill>
                <a:prstClr val="black"/>
              </a:solidFill>
            </a:endParaRPr>
          </a:p>
        </p:txBody>
      </p:sp>
    </p:spTree>
    <p:extLst>
      <p:ext uri="{BB962C8B-B14F-4D97-AF65-F5344CB8AC3E}">
        <p14:creationId xmlns:p14="http://schemas.microsoft.com/office/powerpoint/2010/main" val="20527740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505">
              <a:defRPr/>
            </a:pPr>
            <a:r>
              <a:rPr lang="en-US" b="1" dirty="0">
                <a:solidFill>
                  <a:prstClr val="black"/>
                </a:solidFill>
                <a:latin typeface="Calibri"/>
              </a:rPr>
              <a:t>NFHS CENTER FOR OFFICIALS SERVICES (COS)</a:t>
            </a:r>
          </a:p>
          <a:p>
            <a:pPr defTabSz="924505">
              <a:defRPr/>
            </a:pPr>
            <a:endParaRPr lang="en-US" b="1" dirty="0">
              <a:solidFill>
                <a:prstClr val="black"/>
              </a:solidFill>
              <a:latin typeface="Calibri"/>
            </a:endParaRPr>
          </a:p>
          <a:p>
            <a:pPr defTabSz="924505">
              <a:defRPr/>
            </a:pPr>
            <a:r>
              <a:rPr lang="en-US" b="1" dirty="0">
                <a:solidFill>
                  <a:prstClr val="black"/>
                </a:solidFill>
                <a:latin typeface="Calibri"/>
              </a:rPr>
              <a:t>Your Complete Solution for Officials Management and More:</a:t>
            </a:r>
          </a:p>
          <a:p>
            <a:pPr marL="173345" indent="-173345" defTabSz="924505">
              <a:buFont typeface="Arial" panose="020B0604020202020204" pitchFamily="34" charset="0"/>
              <a:buChar char="•"/>
              <a:defRPr/>
            </a:pPr>
            <a:r>
              <a:rPr lang="en-US" dirty="0">
                <a:solidFill>
                  <a:prstClr val="black"/>
                </a:solidFill>
                <a:latin typeface="Calibri"/>
              </a:rPr>
              <a:t>Registration</a:t>
            </a:r>
          </a:p>
          <a:p>
            <a:pPr marL="173345" indent="-173345" defTabSz="924505">
              <a:buFont typeface="Arial" panose="020B0604020202020204" pitchFamily="34" charset="0"/>
              <a:buChar char="•"/>
              <a:defRPr/>
            </a:pPr>
            <a:r>
              <a:rPr lang="en-US" dirty="0">
                <a:solidFill>
                  <a:prstClr val="black"/>
                </a:solidFill>
                <a:latin typeface="Calibri"/>
              </a:rPr>
              <a:t>Assignment</a:t>
            </a:r>
          </a:p>
          <a:p>
            <a:pPr marL="173345" indent="-173345" defTabSz="924505">
              <a:buFont typeface="Arial" panose="020B0604020202020204" pitchFamily="34" charset="0"/>
              <a:buChar char="•"/>
              <a:defRPr/>
            </a:pPr>
            <a:r>
              <a:rPr lang="en-US" dirty="0">
                <a:solidFill>
                  <a:prstClr val="black"/>
                </a:solidFill>
                <a:latin typeface="Calibri"/>
              </a:rPr>
              <a:t>Payment</a:t>
            </a:r>
          </a:p>
          <a:p>
            <a:pPr marL="173345" indent="-173345" defTabSz="924505">
              <a:buFont typeface="Arial" panose="020B0604020202020204" pitchFamily="34" charset="0"/>
              <a:buChar char="•"/>
              <a:defRPr/>
            </a:pPr>
            <a:r>
              <a:rPr lang="en-US" dirty="0">
                <a:solidFill>
                  <a:prstClr val="black"/>
                </a:solidFill>
                <a:latin typeface="Calibri"/>
              </a:rPr>
              <a:t>Testing</a:t>
            </a:r>
          </a:p>
          <a:p>
            <a:pPr marL="173345" indent="-173345" defTabSz="924505">
              <a:buFont typeface="Arial" panose="020B0604020202020204" pitchFamily="34" charset="0"/>
              <a:buChar char="•"/>
              <a:defRPr/>
            </a:pPr>
            <a:r>
              <a:rPr lang="en-US" dirty="0">
                <a:solidFill>
                  <a:prstClr val="black"/>
                </a:solidFill>
                <a:latin typeface="Calibri"/>
              </a:rPr>
              <a:t>Background Checks</a:t>
            </a:r>
          </a:p>
          <a:p>
            <a:pPr defTabSz="924505">
              <a:defRPr/>
            </a:pPr>
            <a:endParaRPr lang="en-US" dirty="0">
              <a:solidFill>
                <a:prstClr val="black"/>
              </a:solidFill>
              <a:latin typeface="Calibri"/>
            </a:endParaRPr>
          </a:p>
          <a:p>
            <a:pPr defTabSz="924505">
              <a:defRPr/>
            </a:pPr>
            <a:r>
              <a:rPr lang="en-US" b="1" dirty="0">
                <a:solidFill>
                  <a:prstClr val="black"/>
                </a:solidFill>
                <a:latin typeface="Calibri"/>
              </a:rPr>
              <a:t>For More Information on the NFHS – Center for Officials Services (COS) Contact:</a:t>
            </a:r>
          </a:p>
          <a:p>
            <a:pPr defTabSz="924505">
              <a:defRPr/>
            </a:pPr>
            <a:r>
              <a:rPr lang="en-US" dirty="0">
                <a:solidFill>
                  <a:prstClr val="black"/>
                </a:solidFill>
                <a:latin typeface="Calibri"/>
              </a:rPr>
              <a:t>Dana Pappas, Director of Officiating Services, dpappas@nfhs.org</a:t>
            </a:r>
          </a:p>
          <a:p>
            <a:pPr defTabSz="924505">
              <a:defRPr/>
            </a:pPr>
            <a:endParaRPr lang="en-US" dirty="0">
              <a:solidFill>
                <a:prstClr val="black"/>
              </a:solidFill>
              <a:latin typeface="Calibri"/>
            </a:endParaRPr>
          </a:p>
          <a:p>
            <a:pPr defTabSz="924505">
              <a:defRPr/>
            </a:pPr>
            <a:r>
              <a:rPr lang="en-US" b="1" dirty="0">
                <a:solidFill>
                  <a:prstClr val="black"/>
                </a:solidFill>
                <a:latin typeface="Calibri"/>
              </a:rPr>
              <a:t>Also If You’re Interested in Eligibility and Monitoring Requirements Contact </a:t>
            </a:r>
            <a:br>
              <a:rPr lang="en-US" b="1" dirty="0">
                <a:solidFill>
                  <a:prstClr val="black"/>
                </a:solidFill>
                <a:latin typeface="Calibri"/>
              </a:rPr>
            </a:br>
            <a:r>
              <a:rPr lang="en-US" b="1" dirty="0">
                <a:solidFill>
                  <a:prstClr val="black"/>
                </a:solidFill>
                <a:latin typeface="Calibri"/>
              </a:rPr>
              <a:t>the Folks at Dragonfly:</a:t>
            </a:r>
          </a:p>
          <a:p>
            <a:pPr defTabSz="924505">
              <a:defRPr/>
            </a:pPr>
            <a:r>
              <a:rPr lang="en-US" dirty="0">
                <a:solidFill>
                  <a:prstClr val="black"/>
                </a:solidFill>
                <a:latin typeface="Calibri"/>
              </a:rPr>
              <a:t>Kirk </a:t>
            </a:r>
            <a:r>
              <a:rPr lang="en-US" dirty="0">
                <a:solidFill>
                  <a:schemeClr val="tx1">
                    <a:lumMod val="50000"/>
                  </a:schemeClr>
                </a:solidFill>
                <a:latin typeface="Calibri"/>
              </a:rPr>
              <a:t>Miller, Dragonfly, </a:t>
            </a:r>
            <a:r>
              <a:rPr lang="en-US" dirty="0">
                <a:solidFill>
                  <a:schemeClr val="tx1">
                    <a:lumMod val="50000"/>
                  </a:schemeClr>
                </a:solidFill>
                <a:latin typeface="Calibri"/>
                <a:hlinkClick r:id="rId3">
                  <a:extLst>
                    <a:ext uri="{A12FA001-AC4F-418D-AE19-62706E023703}">
                      <ahyp:hlinkClr xmlns:ahyp="http://schemas.microsoft.com/office/drawing/2018/hyperlinkcolor" val="tx"/>
                    </a:ext>
                  </a:extLst>
                </a:hlinkClick>
              </a:rPr>
              <a:t>kirk@dragonflyathletics.com</a:t>
            </a:r>
            <a:endParaRPr lang="en-US" dirty="0">
              <a:solidFill>
                <a:schemeClr val="tx1">
                  <a:lumMod val="50000"/>
                </a:schemeClr>
              </a:solidFill>
              <a:latin typeface="Calibri"/>
            </a:endParaRPr>
          </a:p>
          <a:p>
            <a:pPr defTabSz="924505">
              <a:defRPr/>
            </a:pPr>
            <a:r>
              <a:rPr lang="en-US" dirty="0">
                <a:solidFill>
                  <a:schemeClr val="tx1">
                    <a:lumMod val="50000"/>
                  </a:schemeClr>
                </a:solidFill>
                <a:latin typeface="Calibri"/>
              </a:rPr>
              <a:t>Brandon Wallace, Dragonfly, </a:t>
            </a:r>
            <a:r>
              <a:rPr lang="en-US" dirty="0">
                <a:solidFill>
                  <a:schemeClr val="tx1">
                    <a:lumMod val="50000"/>
                  </a:schemeClr>
                </a:solidFill>
                <a:latin typeface="Calibri"/>
                <a:hlinkClick r:id="rId4">
                  <a:extLst>
                    <a:ext uri="{A12FA001-AC4F-418D-AE19-62706E023703}">
                      <ahyp:hlinkClr xmlns:ahyp="http://schemas.microsoft.com/office/drawing/2018/hyperlinkcolor" val="tx"/>
                    </a:ext>
                  </a:extLst>
                </a:hlinkClick>
              </a:rPr>
              <a:t>brandon@dragonflyathletics.com</a:t>
            </a:r>
            <a:endParaRPr lang="en-US" dirty="0">
              <a:solidFill>
                <a:schemeClr val="tx1">
                  <a:lumMod val="50000"/>
                </a:schemeClr>
              </a:solidFill>
              <a:latin typeface="Calibri"/>
            </a:endParaRPr>
          </a:p>
          <a:p>
            <a:endParaRPr lang="en-US" dirty="0"/>
          </a:p>
        </p:txBody>
      </p:sp>
      <p:sp>
        <p:nvSpPr>
          <p:cNvPr id="4" name="Slide Number Placeholder 3"/>
          <p:cNvSpPr>
            <a:spLocks noGrp="1"/>
          </p:cNvSpPr>
          <p:nvPr>
            <p:ph type="sldNum" sz="quarter" idx="5"/>
          </p:nvPr>
        </p:nvSpPr>
        <p:spPr/>
        <p:txBody>
          <a:bodyPr/>
          <a:lstStyle/>
          <a:p>
            <a:pPr defTabSz="914266">
              <a:defRPr/>
            </a:pPr>
            <a:fld id="{6666CE19-52FC-412B-A3FC-C4B1E62DF806}" type="slidenum">
              <a:rPr lang="en-US">
                <a:solidFill>
                  <a:prstClr val="black"/>
                </a:solidFill>
              </a:rPr>
              <a:pPr defTabSz="914266">
                <a:defRPr/>
              </a:pPr>
              <a:t>52</a:t>
            </a:fld>
            <a:endParaRPr lang="en-US">
              <a:solidFill>
                <a:prstClr val="black"/>
              </a:solidFill>
            </a:endParaRPr>
          </a:p>
        </p:txBody>
      </p:sp>
    </p:spTree>
    <p:extLst>
      <p:ext uri="{BB962C8B-B14F-4D97-AF65-F5344CB8AC3E}">
        <p14:creationId xmlns:p14="http://schemas.microsoft.com/office/powerpoint/2010/main" val="34237961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53</a:t>
            </a:fld>
            <a:endParaRPr lang="en-US"/>
          </a:p>
        </p:txBody>
      </p:sp>
    </p:spTree>
    <p:extLst>
      <p:ext uri="{BB962C8B-B14F-4D97-AF65-F5344CB8AC3E}">
        <p14:creationId xmlns:p14="http://schemas.microsoft.com/office/powerpoint/2010/main" val="143263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25" indent="-171425" defTabSz="914266" eaLnBrk="1" hangingPunct="1">
              <a:buFont typeface="Wingdings" panose="05000000000000000000" pitchFamily="2" charset="2"/>
              <a:buChar char="v"/>
              <a:defRPr/>
            </a:pPr>
            <a:r>
              <a:rPr lang="en-US" b="1" u="sng" dirty="0">
                <a:solidFill>
                  <a:prstClr val="black"/>
                </a:solidFill>
              </a:rPr>
              <a:t>Comment on Slide:</a:t>
            </a:r>
          </a:p>
          <a:p>
            <a:r>
              <a:rPr lang="en-US" dirty="0"/>
              <a:t>     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r>
              <a:rPr lang="en-US" dirty="0"/>
              <a:t>     The NFHS is an Accredited Institution and has delivered more than 15 million courses on its NFHS Learning Center platform since its inception in 2007. In receiving national accreditation by </a:t>
            </a:r>
            <a:r>
              <a:rPr lang="en-US" dirty="0" err="1"/>
              <a:t>Cognia</a:t>
            </a:r>
            <a:r>
              <a:rPr lang="en-US" dirty="0"/>
              <a:t>, the NFHS has upheld itself to rigorous standards that focus on productive learning environments, equitable resource allocation that meet the needs of learners, and effective leadership. </a:t>
            </a:r>
          </a:p>
          <a:p>
            <a:r>
              <a:rPr lang="en-US" dirty="0"/>
              <a:t>     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dirty="0"/>
              <a:t>      To learn more and start your professional development journey, please visit the NFHS Learning Center at NFHSLearn.com.</a:t>
            </a:r>
          </a:p>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54</a:t>
            </a:fld>
            <a:endParaRPr lang="en-US">
              <a:solidFill>
                <a:prstClr val="black"/>
              </a:solidFill>
            </a:endParaRPr>
          </a:p>
        </p:txBody>
      </p:sp>
    </p:spTree>
    <p:extLst>
      <p:ext uri="{BB962C8B-B14F-4D97-AF65-F5344CB8AC3E}">
        <p14:creationId xmlns:p14="http://schemas.microsoft.com/office/powerpoint/2010/main" val="31056081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55</a:t>
            </a:fld>
            <a:endParaRPr lang="en-US">
              <a:solidFill>
                <a:prstClr val="black"/>
              </a:solidFill>
            </a:endParaRPr>
          </a:p>
        </p:txBody>
      </p:sp>
    </p:spTree>
    <p:extLst>
      <p:ext uri="{BB962C8B-B14F-4D97-AF65-F5344CB8AC3E}">
        <p14:creationId xmlns:p14="http://schemas.microsoft.com/office/powerpoint/2010/main" val="26144602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49E764-0B63-49CB-84CB-12F00888E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AE6C3FF-3B2D-4659-A62A-FAFACEB39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171425" indent="-171425" defTabSz="914266" eaLnBrk="1" hangingPunct="1">
              <a:buFont typeface="Wingdings" panose="05000000000000000000" pitchFamily="2" charset="2"/>
              <a:buChar char="v"/>
              <a:defRPr/>
            </a:pPr>
            <a:r>
              <a:rPr lang="en-US" b="1" u="sng" dirty="0">
                <a:solidFill>
                  <a:prstClr val="black"/>
                </a:solidFill>
                <a:latin typeface="Calibri"/>
              </a:rPr>
              <a:t>Comment on Slide:</a:t>
            </a:r>
          </a:p>
          <a:p>
            <a:r>
              <a:rPr lang="en-US" altLang="en-US" dirty="0"/>
              <a:t>     The NFHS Network is the leader in streaming Live and On Demand high school sports.</a:t>
            </a:r>
          </a:p>
          <a:p>
            <a:r>
              <a:rPr lang="en-US" altLang="en-US" dirty="0"/>
              <a:t>     Partnered with the </a:t>
            </a:r>
            <a:r>
              <a:rPr lang="en-US" altLang="en-US" b="1" dirty="0">
                <a:solidFill>
                  <a:schemeClr val="bg2">
                    <a:lumMod val="10000"/>
                  </a:schemeClr>
                </a:solidFill>
                <a:hlinkClick r:id="rId3">
                  <a:extLst>
                    <a:ext uri="{A12FA001-AC4F-418D-AE19-62706E023703}">
                      <ahyp:hlinkClr xmlns:ahyp="http://schemas.microsoft.com/office/drawing/2018/hyperlinkcolor" val="tx"/>
                    </a:ext>
                  </a:extLst>
                </a:hlinkClick>
              </a:rPr>
              <a:t>National Federation of State High School Associations</a:t>
            </a:r>
            <a:r>
              <a:rPr lang="en-US" altLang="en-US" dirty="0">
                <a:solidFill>
                  <a:schemeClr val="bg2">
                    <a:lumMod val="10000"/>
                  </a:schemeClr>
                </a:solidFill>
              </a:rPr>
              <a:t>, 45 high school state athletic/activities associations, and </a:t>
            </a:r>
            <a:r>
              <a:rPr lang="en-US" altLang="en-US" dirty="0" err="1">
                <a:solidFill>
                  <a:schemeClr val="bg2">
                    <a:lumMod val="10000"/>
                  </a:schemeClr>
                </a:solidFill>
              </a:rPr>
              <a:t>PlayOn</a:t>
            </a:r>
            <a:r>
              <a:rPr lang="en-US" altLang="en-US" dirty="0">
                <a:solidFill>
                  <a:schemeClr val="bg2">
                    <a:lumMod val="10000"/>
                  </a:schemeClr>
                </a:solidFill>
              </a:rPr>
              <a:t>! Sports, the NFHS Network is a joint venture created to provide fans with the ability to stream high school sports on any device, from wherever they are.</a:t>
            </a:r>
          </a:p>
          <a:p>
            <a:r>
              <a:rPr lang="en-US" altLang="en-US" dirty="0">
                <a:solidFill>
                  <a:schemeClr val="bg2">
                    <a:lumMod val="10000"/>
                  </a:schemeClr>
                </a:solidFill>
              </a:rPr>
              <a:t>     All NFHS Network events are available to watch online at </a:t>
            </a:r>
            <a:r>
              <a:rPr lang="en-US" altLang="en-US" b="1" dirty="0">
                <a:solidFill>
                  <a:schemeClr val="bg2">
                    <a:lumMod val="10000"/>
                  </a:schemeClr>
                </a:solidFill>
                <a:hlinkClick r:id="rId4">
                  <a:extLst>
                    <a:ext uri="{A12FA001-AC4F-418D-AE19-62706E023703}">
                      <ahyp:hlinkClr xmlns:ahyp="http://schemas.microsoft.com/office/drawing/2018/hyperlinkcolor" val="tx"/>
                    </a:ext>
                  </a:extLst>
                </a:hlinkClick>
              </a:rPr>
              <a:t>www.NFHSnetwork.com</a:t>
            </a:r>
            <a:r>
              <a:rPr lang="en-US" altLang="en-US" dirty="0">
                <a:solidFill>
                  <a:schemeClr val="bg2">
                    <a:lumMod val="10000"/>
                  </a:schemeClr>
                </a:solidFill>
              </a:rPr>
              <a:t> and through the NFHS Network Live App for iOS and Android. Follow us on </a:t>
            </a:r>
            <a:r>
              <a:rPr lang="en-US" altLang="en-US" b="1" dirty="0">
                <a:solidFill>
                  <a:schemeClr val="bg2">
                    <a:lumMod val="10000"/>
                  </a:schemeClr>
                </a:solidFill>
                <a:hlinkClick r:id="rId5">
                  <a:extLst>
                    <a:ext uri="{A12FA001-AC4F-418D-AE19-62706E023703}">
                      <ahyp:hlinkClr xmlns:ahyp="http://schemas.microsoft.com/office/drawing/2018/hyperlinkcolor" val="tx"/>
                    </a:ext>
                  </a:extLst>
                </a:hlinkClick>
              </a:rPr>
              <a:t>Facebook</a:t>
            </a:r>
            <a:r>
              <a:rPr lang="en-US" altLang="en-US" dirty="0">
                <a:solidFill>
                  <a:schemeClr val="bg2">
                    <a:lumMod val="10000"/>
                  </a:schemeClr>
                </a:solidFill>
              </a:rPr>
              <a:t>, </a:t>
            </a:r>
            <a:r>
              <a:rPr lang="en-US" altLang="en-US" b="1" dirty="0">
                <a:solidFill>
                  <a:schemeClr val="bg2">
                    <a:lumMod val="10000"/>
                  </a:schemeClr>
                </a:solidFill>
                <a:hlinkClick r:id="rId6">
                  <a:extLst>
                    <a:ext uri="{A12FA001-AC4F-418D-AE19-62706E023703}">
                      <ahyp:hlinkClr xmlns:ahyp="http://schemas.microsoft.com/office/drawing/2018/hyperlinkcolor" val="tx"/>
                    </a:ext>
                  </a:extLst>
                </a:hlinkClick>
              </a:rPr>
              <a:t>Twitter</a:t>
            </a:r>
            <a:r>
              <a:rPr lang="en-US" altLang="en-US" dirty="0">
                <a:solidFill>
                  <a:schemeClr val="bg2">
                    <a:lumMod val="10000"/>
                  </a:schemeClr>
                </a:solidFill>
              </a:rPr>
              <a:t>, </a:t>
            </a:r>
            <a:r>
              <a:rPr lang="en-US" altLang="en-US" b="1" dirty="0">
                <a:solidFill>
                  <a:schemeClr val="bg2">
                    <a:lumMod val="10000"/>
                  </a:schemeClr>
                </a:solidFill>
                <a:hlinkClick r:id="rId7">
                  <a:extLst>
                    <a:ext uri="{A12FA001-AC4F-418D-AE19-62706E023703}">
                      <ahyp:hlinkClr xmlns:ahyp="http://schemas.microsoft.com/office/drawing/2018/hyperlinkcolor" val="tx"/>
                    </a:ext>
                  </a:extLst>
                </a:hlinkClick>
              </a:rPr>
              <a:t>Instagram</a:t>
            </a:r>
            <a:r>
              <a:rPr lang="en-US" altLang="en-US" dirty="0">
                <a:solidFill>
                  <a:schemeClr val="bg2">
                    <a:lumMod val="10000"/>
                  </a:schemeClr>
                </a:solidFill>
              </a:rPr>
              <a:t>, and </a:t>
            </a:r>
            <a:r>
              <a:rPr lang="en-US" altLang="en-US" b="1" dirty="0">
                <a:solidFill>
                  <a:schemeClr val="bg2">
                    <a:lumMod val="10000"/>
                  </a:schemeClr>
                </a:solidFill>
                <a:hlinkClick r:id="rId8">
                  <a:extLst>
                    <a:ext uri="{A12FA001-AC4F-418D-AE19-62706E023703}">
                      <ahyp:hlinkClr xmlns:ahyp="http://schemas.microsoft.com/office/drawing/2018/hyperlinkcolor" val="tx"/>
                    </a:ext>
                  </a:extLst>
                </a:hlinkClick>
              </a:rPr>
              <a:t>YouTube</a:t>
            </a:r>
            <a:r>
              <a:rPr lang="en-US" altLang="en-US" dirty="0">
                <a:solidFill>
                  <a:schemeClr val="bg2">
                    <a:lumMod val="10000"/>
                  </a:schemeClr>
                </a:solidFill>
              </a:rPr>
              <a:t>.</a:t>
            </a:r>
          </a:p>
          <a:p>
            <a:r>
              <a:rPr lang="en-US" altLang="en-US" dirty="0"/>
              <a:t>     Watching high school sports and events has never been easier.</a:t>
            </a:r>
          </a:p>
          <a:p>
            <a:r>
              <a:rPr lang="en-US" altLang="en-US" dirty="0"/>
              <a:t>     The NFHS Network’s goal to broadcast live all 2 million high school sporting events by 2025.</a:t>
            </a:r>
          </a:p>
          <a:p>
            <a:r>
              <a:rPr lang="en-US" altLang="en-US" dirty="0"/>
              <a:t>     The NFHS Network covers 27 different regular season and postseason sports, as well as other high school activities, celebrating the accomplishments of students-athletes, student broadcasters, and high schools across the country.</a:t>
            </a:r>
          </a:p>
          <a:p>
            <a:endParaRPr lang="en-US" altLang="en-US" dirty="0"/>
          </a:p>
          <a:p>
            <a:endParaRPr lang="en-US" altLang="en-US" dirty="0"/>
          </a:p>
        </p:txBody>
      </p:sp>
      <p:sp>
        <p:nvSpPr>
          <p:cNvPr id="39940" name="Slide Number Placeholder 3">
            <a:extLst>
              <a:ext uri="{FF2B5EF4-FFF2-40B4-BE49-F238E27FC236}">
                <a16:creationId xmlns:a16="http://schemas.microsoft.com/office/drawing/2014/main" id="{C77D4807-1A50-4966-AE8C-F6E0310144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841" indent="-285708">
              <a:defRPr>
                <a:solidFill>
                  <a:schemeClr val="tx1"/>
                </a:solidFill>
                <a:latin typeface="Arial" panose="020B0604020202020204" pitchFamily="34" charset="0"/>
                <a:cs typeface="Arial" panose="020B0604020202020204" pitchFamily="34" charset="0"/>
              </a:defRPr>
            </a:lvl2pPr>
            <a:lvl3pPr marL="1142833" indent="-228567">
              <a:defRPr>
                <a:solidFill>
                  <a:schemeClr val="tx1"/>
                </a:solidFill>
                <a:latin typeface="Arial" panose="020B0604020202020204" pitchFamily="34" charset="0"/>
                <a:cs typeface="Arial" panose="020B0604020202020204" pitchFamily="34" charset="0"/>
              </a:defRPr>
            </a:lvl3pPr>
            <a:lvl4pPr marL="1599965" indent="-228567">
              <a:defRPr>
                <a:solidFill>
                  <a:schemeClr val="tx1"/>
                </a:solidFill>
                <a:latin typeface="Arial" panose="020B0604020202020204" pitchFamily="34" charset="0"/>
                <a:cs typeface="Arial" panose="020B0604020202020204" pitchFamily="34" charset="0"/>
              </a:defRPr>
            </a:lvl4pPr>
            <a:lvl5pPr marL="2057099" indent="-228567">
              <a:defRPr>
                <a:solidFill>
                  <a:schemeClr val="tx1"/>
                </a:solidFill>
                <a:latin typeface="Arial" panose="020B0604020202020204" pitchFamily="34" charset="0"/>
                <a:cs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364"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498"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266">
              <a:defRPr/>
            </a:pPr>
            <a:fld id="{910C41D3-3470-4D3A-AC95-814AB2B8462E}" type="slidenum">
              <a:rPr lang="en-US" altLang="en-US">
                <a:solidFill>
                  <a:prstClr val="black"/>
                </a:solidFill>
              </a:rPr>
              <a:pPr defTabSz="914266">
                <a:defRPr/>
              </a:pPr>
              <a:t>56</a:t>
            </a:fld>
            <a:endParaRPr lang="en-US" alt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57</a:t>
            </a:fld>
            <a:endParaRPr lang="en-US"/>
          </a:p>
        </p:txBody>
      </p:sp>
    </p:spTree>
    <p:extLst>
      <p:ext uri="{BB962C8B-B14F-4D97-AF65-F5344CB8AC3E}">
        <p14:creationId xmlns:p14="http://schemas.microsoft.com/office/powerpoint/2010/main" val="2526210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a:t>
            </a:fld>
            <a:endParaRPr lang="en-US"/>
          </a:p>
        </p:txBody>
      </p:sp>
    </p:spTree>
    <p:extLst>
      <p:ext uri="{BB962C8B-B14F-4D97-AF65-F5344CB8AC3E}">
        <p14:creationId xmlns:p14="http://schemas.microsoft.com/office/powerpoint/2010/main" val="1620799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79" eaLnBrk="1" hangingPunct="1">
              <a:buFont typeface="Wingdings" pitchFamily="2" charset="2"/>
              <a:buChar char="v"/>
              <a:defRPr/>
            </a:pPr>
            <a:r>
              <a:rPr lang="en-US" b="1" u="sng" dirty="0">
                <a:solidFill>
                  <a:prstClr val="black"/>
                </a:solidFill>
              </a:rPr>
              <a:t>Comment on Slide:</a:t>
            </a:r>
            <a:endParaRPr lang="en-US" dirty="0">
              <a:solidFill>
                <a:prstClr val="black"/>
              </a:solidFill>
            </a:endParaRPr>
          </a:p>
          <a:p>
            <a:pPr defTabSz="912679" eaLnBrk="1" hangingPunct="1">
              <a:defRPr/>
            </a:pPr>
            <a:endParaRPr lang="en-US" dirty="0">
              <a:solidFill>
                <a:prstClr val="black"/>
              </a:solidFill>
            </a:endParaRPr>
          </a:p>
          <a:p>
            <a:pPr defTabSz="912679" eaLnBrk="1" hangingPunct="1">
              <a:defRPr/>
            </a:pPr>
            <a:r>
              <a:rPr lang="en-US" dirty="0">
                <a:solidFill>
                  <a:prstClr val="black"/>
                </a:solidFill>
              </a:rPr>
              <a:t>This statement appears at the bottom of page three in the 2023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a:t>
            </a:fld>
            <a:endParaRPr lang="en-US"/>
          </a:p>
        </p:txBody>
      </p:sp>
    </p:spTree>
    <p:extLst>
      <p:ext uri="{BB962C8B-B14F-4D97-AF65-F5344CB8AC3E}">
        <p14:creationId xmlns:p14="http://schemas.microsoft.com/office/powerpoint/2010/main" val="1447732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66" eaLnBrk="1" hangingPunct="1">
              <a:buFont typeface="Wingdings" panose="05000000000000000000" pitchFamily="2" charset="2"/>
              <a:buChar char="v"/>
              <a:defRPr/>
            </a:pPr>
            <a:r>
              <a:rPr lang="en-US" altLang="en-US" sz="1000" b="1" u="sng" dirty="0">
                <a:solidFill>
                  <a:prstClr val="black"/>
                </a:solidFill>
                <a:cs typeface="Arial" panose="020B0604020202020204" pitchFamily="34" charset="0"/>
              </a:rPr>
              <a:t>Rule Change</a:t>
            </a:r>
            <a:r>
              <a:rPr lang="en-US" altLang="en-US" sz="1000" b="1" dirty="0">
                <a:solidFill>
                  <a:prstClr val="black"/>
                </a:solidFill>
                <a:cs typeface="Arial" panose="020B0604020202020204" pitchFamily="34" charset="0"/>
              </a:rPr>
              <a:t>:</a:t>
            </a:r>
          </a:p>
          <a:p>
            <a:pPr defTabSz="914266" eaLnBrk="1" hangingPunct="1">
              <a:defRPr/>
            </a:pPr>
            <a:r>
              <a:rPr lang="en-US" altLang="en-US" sz="1000" b="1" dirty="0">
                <a:solidFill>
                  <a:prstClr val="black"/>
                </a:solidFill>
                <a:cs typeface="Arial" panose="020B0604020202020204" pitchFamily="34" charset="0"/>
              </a:rPr>
              <a:t>RULE 1 – SECTION 5  PLAYER EQUIPMENT                                                     </a:t>
            </a:r>
          </a:p>
          <a:p>
            <a:pPr defTabSz="881390">
              <a:defRPr/>
            </a:pPr>
            <a:r>
              <a:rPr lang="en-US" sz="1000" b="1" dirty="0"/>
              <a:t>ART. 3 . . . </a:t>
            </a:r>
            <a:r>
              <a:rPr lang="en-US" sz="1000" dirty="0"/>
              <a:t>Illegal equipment. No player shall participate while wearing illegal equipment. This applies to any equipment, which in the opinion of the umpire is dangerous, confusing or inappropriate. Illegal equipment shall always include but is not limited to:</a:t>
            </a:r>
          </a:p>
          <a:p>
            <a:pPr algn="l"/>
            <a:r>
              <a:rPr lang="en-US" sz="1000" dirty="0"/>
              <a:t>a.  The following items related to the Game Uniform: …</a:t>
            </a:r>
            <a:endParaRPr lang="en-US" altLang="en-US" sz="1000" dirty="0">
              <a:solidFill>
                <a:prstClr val="black"/>
              </a:solidFill>
              <a:cs typeface="Calibri" panose="020F0502020204030204" pitchFamily="34" charset="0"/>
            </a:endParaRPr>
          </a:p>
          <a:p>
            <a:pPr algn="l"/>
            <a:r>
              <a:rPr lang="en-US" sz="1000" dirty="0"/>
              <a:t>5. Uniform adornments, with the exception of:</a:t>
            </a:r>
          </a:p>
          <a:p>
            <a:pPr algn="l"/>
            <a:r>
              <a:rPr lang="en-US" sz="1000" dirty="0"/>
              <a:t>(a) One moisture-absorbing solid-colored towel that:</a:t>
            </a:r>
          </a:p>
          <a:p>
            <a:pPr algn="l"/>
            <a:r>
              <a:rPr lang="en-US" sz="1000" u="sng" dirty="0">
                <a:solidFill>
                  <a:srgbClr val="FF0000"/>
                </a:solidFill>
              </a:rPr>
              <a:t>(1) </a:t>
            </a:r>
            <a:r>
              <a:rPr lang="en-US" sz="1000" dirty="0"/>
              <a:t>is not ball- or penalty flag-colored;</a:t>
            </a:r>
          </a:p>
          <a:p>
            <a:pPr algn="l"/>
            <a:r>
              <a:rPr lang="en-US" sz="1000" u="sng" dirty="0">
                <a:solidFill>
                  <a:srgbClr val="FF0000"/>
                </a:solidFill>
              </a:rPr>
              <a:t>(2) </a:t>
            </a:r>
            <a:r>
              <a:rPr lang="en-US" sz="1000" dirty="0"/>
              <a:t>is no less than 4 inches in width and 12 inches in length;</a:t>
            </a:r>
          </a:p>
          <a:p>
            <a:pPr algn="l"/>
            <a:r>
              <a:rPr lang="en-US" sz="1000" u="sng" dirty="0">
                <a:solidFill>
                  <a:srgbClr val="FF0000"/>
                </a:solidFill>
              </a:rPr>
              <a:t>(3) </a:t>
            </a:r>
            <a:r>
              <a:rPr lang="en-US" sz="1000" dirty="0"/>
              <a:t>is no greater than 18 inches in width and 36 inches in length;</a:t>
            </a:r>
          </a:p>
          <a:p>
            <a:pPr algn="l"/>
            <a:r>
              <a:rPr lang="en-US" sz="1000" u="sng" dirty="0">
                <a:solidFill>
                  <a:srgbClr val="FF0000"/>
                </a:solidFill>
              </a:rPr>
              <a:t>(4) </a:t>
            </a:r>
            <a:r>
              <a:rPr lang="en-US" sz="1000" dirty="0"/>
              <a:t>has no more than one visible manufacturer's logo/trademark reference that does not exceed 2¼ square inches </a:t>
            </a:r>
            <a:r>
              <a:rPr lang="en-US" sz="1000" u="sng" dirty="0">
                <a:solidFill>
                  <a:srgbClr val="FF0000"/>
                </a:solidFill>
              </a:rPr>
              <a:t>and does not exceed 2¼ inches in any dimension; and</a:t>
            </a:r>
          </a:p>
          <a:p>
            <a:pPr algn="l"/>
            <a:r>
              <a:rPr lang="en-US" sz="1000" u="sng" dirty="0">
                <a:solidFill>
                  <a:srgbClr val="FF0000"/>
                </a:solidFill>
              </a:rPr>
              <a:t>(5) has no more than one school logo/trademark reference that does not exceed 2¼ square inches and does not exceed 2¼ inches in any dimension. </a:t>
            </a:r>
            <a:r>
              <a:rPr lang="en-US" sz="1000" dirty="0">
                <a:solidFill>
                  <a:srgbClr val="FF0000"/>
                </a:solidFill>
              </a:rPr>
              <a:t>…</a:t>
            </a:r>
          </a:p>
          <a:p>
            <a:pPr defTabSz="914266">
              <a:defRPr/>
            </a:pPr>
            <a:endParaRPr lang="en-US" altLang="en-US" sz="1000"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000" b="1" u="sng" dirty="0">
                <a:solidFill>
                  <a:prstClr val="black"/>
                </a:solidFill>
                <a:cs typeface="Calibri" panose="020F0502020204030204" pitchFamily="34" charset="0"/>
              </a:rPr>
              <a:t>Rationale for Change:</a:t>
            </a:r>
          </a:p>
          <a:p>
            <a:pPr defTabSz="914266">
              <a:defRPr/>
            </a:pPr>
            <a:r>
              <a:rPr lang="en-US" sz="1000" dirty="0">
                <a:solidFill>
                  <a:prstClr val="black"/>
                </a:solidFill>
              </a:rPr>
              <a:t>Player towels may contain one manufacturer’s logo and/or one school logo neither exceeding 2¼ square inches. Towels must be a solid color but now do not have to be the same solid color for each player. Towels may not be ball- or penalty-flag colored.</a:t>
            </a:r>
            <a:endParaRPr lang="en-US" altLang="en-US" sz="1000" b="1" u="sng" dirty="0">
              <a:solidFill>
                <a:prstClr val="black"/>
              </a:solidFill>
              <a:cs typeface="Calibri" panose="020F0502020204030204" pitchFamily="34" charset="0"/>
            </a:endParaRPr>
          </a:p>
          <a:p>
            <a:pPr defTabSz="914266" eaLnBrk="1" hangingPunct="1">
              <a:spcBef>
                <a:spcPts val="0"/>
              </a:spcBef>
              <a:defRPr/>
            </a:pPr>
            <a:endParaRPr lang="en-US" altLang="en-US" sz="1000" b="1" u="sng"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000" b="1" u="sng" dirty="0">
                <a:solidFill>
                  <a:prstClr val="black"/>
                </a:solidFill>
                <a:cs typeface="Calibri" panose="020F0502020204030204" pitchFamily="34" charset="0"/>
              </a:rPr>
              <a:t>Case Book:</a:t>
            </a:r>
            <a:r>
              <a:rPr lang="en-US" altLang="en-US" sz="1000" dirty="0">
                <a:solidFill>
                  <a:prstClr val="black"/>
                </a:solidFill>
                <a:cs typeface="Calibri" panose="020F0502020204030204" pitchFamily="34" charset="0"/>
              </a:rPr>
              <a:t>  See SITUATION 3.5.10L</a:t>
            </a:r>
            <a:endParaRPr lang="en-US" sz="10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8</a:t>
            </a:fld>
            <a:endParaRPr lang="en-US">
              <a:solidFill>
                <a:prstClr val="black"/>
              </a:solidFill>
            </a:endParaRPr>
          </a:p>
        </p:txBody>
      </p:sp>
    </p:spTree>
    <p:extLst>
      <p:ext uri="{BB962C8B-B14F-4D97-AF65-F5344CB8AC3E}">
        <p14:creationId xmlns:p14="http://schemas.microsoft.com/office/powerpoint/2010/main" val="1677608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sz="1100" b="1" u="sng" dirty="0">
                <a:solidFill>
                  <a:prstClr val="black"/>
                </a:solidFill>
                <a:cs typeface="Arial" panose="020B0604020202020204" pitchFamily="34" charset="0"/>
              </a:rPr>
              <a:t>Rule Change</a:t>
            </a:r>
            <a:r>
              <a:rPr lang="en-US" altLang="en-US" sz="1100" b="1" dirty="0">
                <a:solidFill>
                  <a:prstClr val="black"/>
                </a:solidFill>
                <a:cs typeface="Arial" panose="020B0604020202020204" pitchFamily="34" charset="0"/>
              </a:rPr>
              <a:t>:</a:t>
            </a:r>
          </a:p>
          <a:p>
            <a:pPr defTabSz="914266" eaLnBrk="1" hangingPunct="1">
              <a:defRPr/>
            </a:pPr>
            <a:r>
              <a:rPr lang="en-US" altLang="en-US" sz="1100" b="1" dirty="0">
                <a:solidFill>
                  <a:prstClr val="black"/>
                </a:solidFill>
                <a:cs typeface="Arial" panose="020B0604020202020204" pitchFamily="34" charset="0"/>
              </a:rPr>
              <a:t>RULE 2 – SECTION 29  OUT OF BOUNDS</a:t>
            </a:r>
            <a:endParaRPr lang="en-US" sz="1100" b="1" dirty="0">
              <a:solidFill>
                <a:srgbClr val="FFFFFF"/>
              </a:solidFill>
            </a:endParaRPr>
          </a:p>
          <a:p>
            <a:pPr algn="l"/>
            <a:r>
              <a:rPr lang="en-US" sz="1100" b="1" dirty="0">
                <a:solidFill>
                  <a:srgbClr val="000000"/>
                </a:solidFill>
              </a:rPr>
              <a:t>ART. 1 . . . </a:t>
            </a:r>
            <a:r>
              <a:rPr lang="en-US" sz="1100" dirty="0">
                <a:solidFill>
                  <a:srgbClr val="000000"/>
                </a:solidFill>
              </a:rPr>
              <a:t>A player or other person is out of bounds when any part of the person is touching anything, other than another player or game official that is on or outside the sideline or end line, </a:t>
            </a:r>
            <a:r>
              <a:rPr lang="en-US" sz="1100" u="sng" dirty="0">
                <a:solidFill>
                  <a:srgbClr val="FF0000"/>
                </a:solidFill>
              </a:rPr>
              <a:t>and that player remains out of bounds until returning to the field with any body part touching the field and no body part touching out of bounds.</a:t>
            </a:r>
          </a:p>
          <a:p>
            <a:pPr defTabSz="914266">
              <a:defRPr/>
            </a:pPr>
            <a:endParaRPr lang="en-US" altLang="en-US" sz="1100"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100" b="1" u="sng" dirty="0">
                <a:solidFill>
                  <a:prstClr val="black"/>
                </a:solidFill>
                <a:cs typeface="Calibri" panose="020F0502020204030204" pitchFamily="34" charset="0"/>
              </a:rPr>
              <a:t>Rationale for Change:</a:t>
            </a:r>
          </a:p>
          <a:p>
            <a:pPr algn="l"/>
            <a:r>
              <a:rPr lang="en-US" sz="1100" dirty="0"/>
              <a:t>This change clarifies when a player is inbounds after being out of bounds. There is no change to any foul or subsequent penalty provisions, or any rules related to illegal participation or the provisions regarding eligibility to catch a pass.</a:t>
            </a:r>
            <a:endParaRPr lang="en-US" altLang="en-US" sz="1100" b="1" u="sng" dirty="0">
              <a:solidFill>
                <a:prstClr val="black"/>
              </a:solidFill>
              <a:cs typeface="Calibri" panose="020F0502020204030204" pitchFamily="34" charset="0"/>
            </a:endParaRPr>
          </a:p>
          <a:p>
            <a:pPr defTabSz="914266" eaLnBrk="1" hangingPunct="1">
              <a:spcBef>
                <a:spcPts val="0"/>
              </a:spcBef>
              <a:defRPr/>
            </a:pPr>
            <a:endParaRPr lang="en-US" altLang="en-US" sz="1100" b="1" u="sng"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100" b="1" u="sng" dirty="0">
                <a:solidFill>
                  <a:prstClr val="black"/>
                </a:solidFill>
                <a:cs typeface="Calibri" panose="020F0502020204030204" pitchFamily="34" charset="0"/>
              </a:rPr>
              <a:t>Case Book:</a:t>
            </a:r>
            <a:r>
              <a:rPr lang="en-US" altLang="en-US" sz="1100" dirty="0">
                <a:solidFill>
                  <a:prstClr val="black"/>
                </a:solidFill>
                <a:cs typeface="Calibri" panose="020F0502020204030204" pitchFamily="34" charset="0"/>
              </a:rPr>
              <a:t>  See SITUATIONS 7.5.4C, 9.6.2A, 9.6.2B, 9.6.2C</a:t>
            </a:r>
            <a:endParaRPr lang="en-US" sz="1100"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9</a:t>
            </a:fld>
            <a:endParaRPr lang="en-US"/>
          </a:p>
        </p:txBody>
      </p:sp>
    </p:spTree>
    <p:extLst>
      <p:ext uri="{BB962C8B-B14F-4D97-AF65-F5344CB8AC3E}">
        <p14:creationId xmlns:p14="http://schemas.microsoft.com/office/powerpoint/2010/main" val="7518435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hyperlink" Target="mailto:dwhitfield@nfhs.or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hyperlink" Target="mailto:dwhitfield@nfhs.org"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hyperlink" Target="mailto:dwhitfield@nfhs.org"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11" name="Subtitle 2">
            <a:extLst>
              <a:ext uri="{FF2B5EF4-FFF2-40B4-BE49-F238E27FC236}">
                <a16:creationId xmlns:a16="http://schemas.microsoft.com/office/drawing/2014/main" id="{A531C5C2-AC69-4836-970E-A21FAA1076F1}"/>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a16="http://schemas.microsoft.com/office/drawing/2014/main" id="{9FD08610-8810-4D2F-BE4D-6A81B357F43B}"/>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5/24/23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11" name="Subtitle 2">
            <a:extLst>
              <a:ext uri="{FF2B5EF4-FFF2-40B4-BE49-F238E27FC236}">
                <a16:creationId xmlns:a16="http://schemas.microsoft.com/office/drawing/2014/main" id="{1690102E-0812-409A-980D-CA0EAEA5F3C3}"/>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a16="http://schemas.microsoft.com/office/drawing/2014/main" id="{62950CF6-523C-4B70-A322-E32A7CB68A52}"/>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2F693D-3A2D-485E-840C-96DD640D51F1}"/>
              </a:ext>
            </a:extLst>
          </p:cNvPr>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16" descr="Students.jpg">
            <a:extLst>
              <a:ext uri="{FF2B5EF4-FFF2-40B4-BE49-F238E27FC236}">
                <a16:creationId xmlns:a16="http://schemas.microsoft.com/office/drawing/2014/main" id="{AF78D7A5-9DBB-4832-940C-1CE6D93D5171}"/>
              </a:ext>
            </a:extLst>
          </p:cNvPr>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5" name="Picture 4" descr="A close up of a sign&#10;&#10;Description automatically generated">
            <a:extLst>
              <a:ext uri="{FF2B5EF4-FFF2-40B4-BE49-F238E27FC236}">
                <a16:creationId xmlns:a16="http://schemas.microsoft.com/office/drawing/2014/main" id="{70004C49-E55F-4321-B06D-5AD8EBB33D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extLst>
      <p:ext uri="{BB962C8B-B14F-4D97-AF65-F5344CB8AC3E}">
        <p14:creationId xmlns:p14="http://schemas.microsoft.com/office/powerpoint/2010/main" val="2082928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ED58DB-0473-49E7-8FCF-E3C60A592785}" type="datetimeFigureOut">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5/24/23</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1C6EB7-24C7-4ADB-A469-6D576C7B8402}" type="slidenum">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414B56">
                  <a:tint val="75000"/>
                </a:srgbClr>
              </a:solidFill>
              <a:effectLst/>
              <a:uLnTx/>
              <a:uFillTx/>
              <a:latin typeface="Calibri"/>
              <a:ea typeface="+mn-ea"/>
              <a:cs typeface="+mn-cs"/>
            </a:endParaRPr>
          </a:p>
        </p:txBody>
      </p:sp>
    </p:spTree>
    <p:extLst>
      <p:ext uri="{BB962C8B-B14F-4D97-AF65-F5344CB8AC3E}">
        <p14:creationId xmlns:p14="http://schemas.microsoft.com/office/powerpoint/2010/main" val="688910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4143355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804762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5/24/23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908981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5/24/23</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348920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5/24/23</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312857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7C2BFAE4-0B29-59FC-DF17-CA3161766F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274"/>
            <a:ext cx="12192000" cy="440851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8" name="Picture 7" descr="A picture containing drawing&#10;&#10;Description automatically generated">
            <a:extLst>
              <a:ext uri="{FF2B5EF4-FFF2-40B4-BE49-F238E27FC236}">
                <a16:creationId xmlns:a16="http://schemas.microsoft.com/office/drawing/2014/main" id="{3402AFB9-59C9-4F67-8129-CA6A6EFF25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11" name="Subtitle 2">
            <a:extLst>
              <a:ext uri="{FF2B5EF4-FFF2-40B4-BE49-F238E27FC236}">
                <a16:creationId xmlns:a16="http://schemas.microsoft.com/office/drawing/2014/main" id="{F95F413F-1EE0-4145-ABE8-78184613D26F}"/>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a16="http://schemas.microsoft.com/office/drawing/2014/main" id="{CC41C330-06A2-431A-AB80-3B8FB62C19F2}"/>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2023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5/24/23</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3477731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5/24/23</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1895213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5/24/23</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763705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91560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descr="A picture containing person, outdoor, athletic game, sport&#10;&#10;Description automatically generated">
            <a:extLst>
              <a:ext uri="{FF2B5EF4-FFF2-40B4-BE49-F238E27FC236}">
                <a16:creationId xmlns:a16="http://schemas.microsoft.com/office/drawing/2014/main" id="{5B16B419-BF46-45BF-AD6D-EAA9519EC1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69268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28197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5/24/23</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18189109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784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AB80EE-9CEE-5242-9D00-BC77E763AC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2809875"/>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2" name="Picture 11" descr="A picture containing vector graphics&#10;&#10;Description automatically generated">
            <a:extLst>
              <a:ext uri="{FF2B5EF4-FFF2-40B4-BE49-F238E27FC236}">
                <a16:creationId xmlns:a16="http://schemas.microsoft.com/office/drawing/2014/main" id="{A923E497-8267-4CFA-A22A-57165CF459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1798" y="5183979"/>
            <a:ext cx="1235909" cy="1442756"/>
          </a:xfrm>
          <a:prstGeom prst="rect">
            <a:avLst/>
          </a:prstGeom>
        </p:spPr>
      </p:pic>
    </p:spTree>
    <p:extLst>
      <p:ext uri="{BB962C8B-B14F-4D97-AF65-F5344CB8AC3E}">
        <p14:creationId xmlns:p14="http://schemas.microsoft.com/office/powerpoint/2010/main" val="2191997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13" name="Picture 12" descr="A picture containing vector graphics&#10;&#10;Description automatically generated">
            <a:extLst>
              <a:ext uri="{FF2B5EF4-FFF2-40B4-BE49-F238E27FC236}">
                <a16:creationId xmlns:a16="http://schemas.microsoft.com/office/drawing/2014/main" id="{FA5DAA2C-5AE1-49C9-9B6D-8287738C73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798" y="5183979"/>
            <a:ext cx="1235909" cy="1442756"/>
          </a:xfrm>
          <a:prstGeom prst="rect">
            <a:avLst/>
          </a:prstGeom>
        </p:spPr>
      </p:pic>
    </p:spTree>
    <p:extLst>
      <p:ext uri="{BB962C8B-B14F-4D97-AF65-F5344CB8AC3E}">
        <p14:creationId xmlns:p14="http://schemas.microsoft.com/office/powerpoint/2010/main" val="2244971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5/24/23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5/24/23</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extLst>
      <p:ext uri="{BB962C8B-B14F-4D97-AF65-F5344CB8AC3E}">
        <p14:creationId xmlns:p14="http://schemas.microsoft.com/office/powerpoint/2010/main" val="29110928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5/24/23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extLst>
      <p:ext uri="{BB962C8B-B14F-4D97-AF65-F5344CB8AC3E}">
        <p14:creationId xmlns:p14="http://schemas.microsoft.com/office/powerpoint/2010/main" val="1699340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5/24/23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extLst>
      <p:ext uri="{BB962C8B-B14F-4D97-AF65-F5344CB8AC3E}">
        <p14:creationId xmlns:p14="http://schemas.microsoft.com/office/powerpoint/2010/main" val="2904797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5/24/23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extLst>
      <p:ext uri="{BB962C8B-B14F-4D97-AF65-F5344CB8AC3E}">
        <p14:creationId xmlns:p14="http://schemas.microsoft.com/office/powerpoint/2010/main" val="2062156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5/24/23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extLst>
      <p:ext uri="{BB962C8B-B14F-4D97-AF65-F5344CB8AC3E}">
        <p14:creationId xmlns:p14="http://schemas.microsoft.com/office/powerpoint/2010/main" val="1651024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5/24/23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extLst>
      <p:ext uri="{BB962C8B-B14F-4D97-AF65-F5344CB8AC3E}">
        <p14:creationId xmlns:p14="http://schemas.microsoft.com/office/powerpoint/2010/main" val="1331072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icture 6" descr="A picture containing text&#10;&#10;Description automatically generated">
            <a:extLst>
              <a:ext uri="{FF2B5EF4-FFF2-40B4-BE49-F238E27FC236}">
                <a16:creationId xmlns:a16="http://schemas.microsoft.com/office/drawing/2014/main" id="{4EADF041-D3E6-4D5D-A3BD-AE5CD7B061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0354" y="4851985"/>
            <a:ext cx="1260256" cy="1471178"/>
          </a:xfrm>
          <a:prstGeom prst="rect">
            <a:avLst/>
          </a:prstGeom>
        </p:spPr>
      </p:pic>
    </p:spTree>
    <p:extLst>
      <p:ext uri="{BB962C8B-B14F-4D97-AF65-F5344CB8AC3E}">
        <p14:creationId xmlns:p14="http://schemas.microsoft.com/office/powerpoint/2010/main" val="1964159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5/24/23</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dirty="0"/>
          </a:p>
        </p:txBody>
      </p:sp>
    </p:spTree>
    <p:extLst>
      <p:ext uri="{BB962C8B-B14F-4D97-AF65-F5344CB8AC3E}">
        <p14:creationId xmlns:p14="http://schemas.microsoft.com/office/powerpoint/2010/main" val="23503092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397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2023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1968935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5/24/23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1837725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5/24/23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1929681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5/24/23</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1559889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5/24/23</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36758293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5/24/23</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2677982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5/24/23</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12347904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5/24/23</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31367288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035052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descr="A picture containing person, outdoor, athletic game, sport&#10;&#10;Description automatically generated">
            <a:extLst>
              <a:ext uri="{FF2B5EF4-FFF2-40B4-BE49-F238E27FC236}">
                <a16:creationId xmlns:a16="http://schemas.microsoft.com/office/drawing/2014/main" id="{5B16B419-BF46-45BF-AD6D-EAA9519EC1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750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46029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5/24/23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5/24/23</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1913275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090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2023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28042333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3960055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5/24/23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33361960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5/24/23</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7242593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5/24/23</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24356477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5/24/23</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10150997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5/24/23</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16067431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5/24/23</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4254087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5/24/23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422721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descr="A picture containing person, outdoor, athletic game, sport&#10;&#10;Description automatically generated">
            <a:extLst>
              <a:ext uri="{FF2B5EF4-FFF2-40B4-BE49-F238E27FC236}">
                <a16:creationId xmlns:a16="http://schemas.microsoft.com/office/drawing/2014/main" id="{5B16B419-BF46-45BF-AD6D-EAA9519EC1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135016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91971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5/24/23</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1177126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207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5/24/23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5/24/23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817824FF-7021-3FA6-BA8B-D4303D5E36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274"/>
            <a:ext cx="12192000" cy="4408510"/>
          </a:xfrm>
          <a:prstGeom prst="rect">
            <a:avLst/>
          </a:prstGeom>
        </p:spPr>
      </p:pic>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8494E476-94BE-4249-BA58-F863CF9C2C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0.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1.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5/24/23</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close up of a sign&#10;&#10;Description automatically generated">
            <a:extLst>
              <a:ext uri="{FF2B5EF4-FFF2-40B4-BE49-F238E27FC236}">
                <a16:creationId xmlns:a16="http://schemas.microsoft.com/office/drawing/2014/main" id="{C00CB8E0-4CF4-41FC-9556-38B3AC65E3A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5143" y="5748319"/>
            <a:ext cx="813848" cy="950976"/>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35" r:id="rId1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5/24/23</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E2446070-E5D9-443E-899F-48BCE50D2AEC}"/>
              </a:ext>
            </a:extLst>
          </p:cNvPr>
          <p:cNvGrpSpPr>
            <a:grpSpLocks/>
          </p:cNvGrpSpPr>
          <p:nvPr userDrawn="1"/>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29D30E7B-E2D6-4DDC-917F-EAE62351BEE6}"/>
                </a:ext>
              </a:extLst>
            </p:cNvPr>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Freeform 17">
              <a:extLst>
                <a:ext uri="{FF2B5EF4-FFF2-40B4-BE49-F238E27FC236}">
                  <a16:creationId xmlns:a16="http://schemas.microsoft.com/office/drawing/2014/main" id="{D2B7A3AF-DCEF-4BC2-98E5-E2EDAD4AC617}"/>
                </a:ext>
              </a:extLst>
            </p:cNvPr>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a:extLst>
              <a:ext uri="{FF2B5EF4-FFF2-40B4-BE49-F238E27FC236}">
                <a16:creationId xmlns:a16="http://schemas.microsoft.com/office/drawing/2014/main" id="{4948AD9F-E029-4D66-8B85-1E3224390B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8270" y="5743558"/>
            <a:ext cx="813847" cy="950976"/>
          </a:xfrm>
          <a:prstGeom prst="rect">
            <a:avLst/>
          </a:prstGeom>
        </p:spPr>
      </p:pic>
    </p:spTree>
    <p:extLst>
      <p:ext uri="{BB962C8B-B14F-4D97-AF65-F5344CB8AC3E}">
        <p14:creationId xmlns:p14="http://schemas.microsoft.com/office/powerpoint/2010/main" val="2162212651"/>
      </p:ext>
    </p:extLst>
  </p:cSld>
  <p:clrMap bg1="lt1" tx1="dk1" bg2="lt2" tx2="dk2" accent1="accent1" accent2="accent2" accent3="accent3" accent4="accent4" accent5="accent5" accent6="accent6" hlink="hlink" folHlink="folHlink"/>
  <p:sldLayoutIdLst>
    <p:sldLayoutId id="2147483837" r:id="rId1"/>
    <p:sldLayoutId id="2147483838" r:id="rId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5/24/23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917743"/>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5/24/23</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13" name="Picture 12" descr="A picture containing vector graphics&#10;&#10;Description automatically generated">
            <a:extLst>
              <a:ext uri="{FF2B5EF4-FFF2-40B4-BE49-F238E27FC236}">
                <a16:creationId xmlns:a16="http://schemas.microsoft.com/office/drawing/2014/main" id="{32A48D90-DD2B-46BD-B85A-7510DDBBAC4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46242" y="5749230"/>
            <a:ext cx="813855" cy="950065"/>
          </a:xfrm>
          <a:prstGeom prst="rect">
            <a:avLst/>
          </a:prstGeom>
        </p:spPr>
      </p:pic>
    </p:spTree>
    <p:extLst>
      <p:ext uri="{BB962C8B-B14F-4D97-AF65-F5344CB8AC3E}">
        <p14:creationId xmlns:p14="http://schemas.microsoft.com/office/powerpoint/2010/main" val="4110631423"/>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5/24/23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0893652"/>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5/24/23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645966"/>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4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18" Type="http://schemas.openxmlformats.org/officeDocument/2006/relationships/image" Target="../media/image3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37.jpeg"/><Relationship Id="rId2" Type="http://schemas.openxmlformats.org/officeDocument/2006/relationships/notesSlide" Target="../notesSlides/notesSlide5.xml"/><Relationship Id="rId16" Type="http://schemas.openxmlformats.org/officeDocument/2006/relationships/image" Target="../media/image36.jpeg"/><Relationship Id="rId20" Type="http://schemas.openxmlformats.org/officeDocument/2006/relationships/image" Target="../media/image40.jpeg"/><Relationship Id="rId1" Type="http://schemas.openxmlformats.org/officeDocument/2006/relationships/slideLayout" Target="../slideLayouts/slideLayout41.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5" Type="http://schemas.openxmlformats.org/officeDocument/2006/relationships/image" Target="../media/image35.jpeg"/><Relationship Id="rId10" Type="http://schemas.openxmlformats.org/officeDocument/2006/relationships/image" Target="../media/image30.jpeg"/><Relationship Id="rId19" Type="http://schemas.openxmlformats.org/officeDocument/2006/relationships/image" Target="../media/image39.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64.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64.xml"/><Relationship Id="rId5" Type="http://schemas.openxmlformats.org/officeDocument/2006/relationships/image" Target="../media/image86.jpeg"/><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6.xml"/><Relationship Id="rId1" Type="http://schemas.openxmlformats.org/officeDocument/2006/relationships/slideLayout" Target="../slideLayouts/slideLayout17.xml"/><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911E72-0701-46FF-B0C5-7CE23D1D8E3A}"/>
              </a:ext>
            </a:extLst>
          </p:cNvPr>
          <p:cNvSpPr>
            <a:spLocks noGrp="1"/>
          </p:cNvSpPr>
          <p:nvPr>
            <p:ph type="ctrTitle"/>
          </p:nvPr>
        </p:nvSpPr>
        <p:spPr/>
        <p:txBody>
          <a:bodyPr/>
          <a:lstStyle/>
          <a:p>
            <a:pPr algn="ctr"/>
            <a:r>
              <a:rPr kumimoji="0" lang="en-US" sz="4600" b="1" i="0" u="none" strike="noStrike" kern="1200" cap="all" spc="0" normalizeH="0" baseline="0" noProof="0" dirty="0">
                <a:ln>
                  <a:noFill/>
                </a:ln>
                <a:solidFill>
                  <a:prstClr val="white"/>
                </a:solidFill>
                <a:effectLst/>
                <a:uLnTx/>
                <a:uFillTx/>
                <a:latin typeface="Calibri"/>
                <a:ea typeface="+mj-ea"/>
                <a:cs typeface="+mj-cs"/>
              </a:rPr>
              <a:t>2023 NFHS football rules </a:t>
            </a:r>
            <a:r>
              <a:rPr lang="en-US" dirty="0" err="1">
                <a:solidFill>
                  <a:prstClr val="white"/>
                </a:solidFill>
                <a:latin typeface="Calibri"/>
              </a:rPr>
              <a:t>powerpoint</a:t>
            </a:r>
            <a:endParaRPr lang="en-US" dirty="0"/>
          </a:p>
        </p:txBody>
      </p:sp>
    </p:spTree>
    <p:extLst>
      <p:ext uri="{BB962C8B-B14F-4D97-AF65-F5344CB8AC3E}">
        <p14:creationId xmlns:p14="http://schemas.microsoft.com/office/powerpoint/2010/main" val="178856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A216-42EC-FFC3-C02A-616B450B411F}"/>
              </a:ext>
            </a:extLst>
          </p:cNvPr>
          <p:cNvSpPr>
            <a:spLocks noGrp="1"/>
          </p:cNvSpPr>
          <p:nvPr>
            <p:ph type="title"/>
          </p:nvPr>
        </p:nvSpPr>
        <p:spPr/>
        <p:txBody>
          <a:bodyPr/>
          <a:lstStyle/>
          <a:p>
            <a:r>
              <a:rPr lang="en-US" dirty="0"/>
              <a:t>Rule 2-32-16</a:t>
            </a:r>
            <a:r>
              <a:rPr lang="en-US" cap="none" dirty="0"/>
              <a:t>d (NEW), 9-4-3g</a:t>
            </a:r>
            <a:br>
              <a:rPr lang="en-US" dirty="0"/>
            </a:br>
            <a:r>
              <a:rPr lang="en-US" dirty="0"/>
              <a:t>DEFENSELESS RECEIVERS</a:t>
            </a:r>
          </a:p>
        </p:txBody>
      </p:sp>
      <p:sp>
        <p:nvSpPr>
          <p:cNvPr id="3" name="Content Placeholder 2">
            <a:extLst>
              <a:ext uri="{FF2B5EF4-FFF2-40B4-BE49-F238E27FC236}">
                <a16:creationId xmlns:a16="http://schemas.microsoft.com/office/drawing/2014/main" id="{5CC4A19C-EC0B-C4AF-9C8B-34B8A7B3B17D}"/>
              </a:ext>
            </a:extLst>
          </p:cNvPr>
          <p:cNvSpPr>
            <a:spLocks noGrp="1"/>
          </p:cNvSpPr>
          <p:nvPr>
            <p:ph idx="1"/>
          </p:nvPr>
        </p:nvSpPr>
        <p:spPr>
          <a:xfrm>
            <a:off x="1940986" y="1989139"/>
            <a:ext cx="6514858" cy="4338637"/>
          </a:xfrm>
        </p:spPr>
        <p:txBody>
          <a:bodyPr/>
          <a:lstStyle/>
          <a:p>
            <a:pPr marL="0" indent="0">
              <a:buNone/>
            </a:pPr>
            <a:r>
              <a:rPr lang="en-US" sz="2800" dirty="0">
                <a:effectLst/>
                <a:latin typeface="Calibri" panose="020F0502020204030204" pitchFamily="34" charset="0"/>
                <a:ea typeface="Times New Roman" panose="02020603050405020304" pitchFamily="18" charset="0"/>
              </a:rPr>
              <a:t>The receiver is not defenseless because the opponent is attempting to tackle by wrapping arm(s) around the receiver.</a:t>
            </a:r>
            <a:endParaRPr lang="en-US" sz="2800" dirty="0"/>
          </a:p>
        </p:txBody>
      </p:sp>
      <p:sp>
        <p:nvSpPr>
          <p:cNvPr id="4" name="Footer Placeholder 3">
            <a:extLst>
              <a:ext uri="{FF2B5EF4-FFF2-40B4-BE49-F238E27FC236}">
                <a16:creationId xmlns:a16="http://schemas.microsoft.com/office/drawing/2014/main" id="{789EC471-0531-2056-B332-6C7CA8C75FB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erson in a garment&#10;&#10;Description automatically generated with low confidence">
            <a:extLst>
              <a:ext uri="{FF2B5EF4-FFF2-40B4-BE49-F238E27FC236}">
                <a16:creationId xmlns:a16="http://schemas.microsoft.com/office/drawing/2014/main" id="{F6CC32BA-A45B-697E-6CDB-1C6B07217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200" y="2033058"/>
            <a:ext cx="2719291" cy="4187707"/>
          </a:xfrm>
          <a:prstGeom prst="rect">
            <a:avLst/>
          </a:prstGeom>
        </p:spPr>
      </p:pic>
    </p:spTree>
    <p:extLst>
      <p:ext uri="{BB962C8B-B14F-4D97-AF65-F5344CB8AC3E}">
        <p14:creationId xmlns:p14="http://schemas.microsoft.com/office/powerpoint/2010/main" val="3898690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A216-42EC-FFC3-C02A-616B450B411F}"/>
              </a:ext>
            </a:extLst>
          </p:cNvPr>
          <p:cNvSpPr>
            <a:spLocks noGrp="1"/>
          </p:cNvSpPr>
          <p:nvPr>
            <p:ph type="title"/>
          </p:nvPr>
        </p:nvSpPr>
        <p:spPr/>
        <p:txBody>
          <a:bodyPr/>
          <a:lstStyle/>
          <a:p>
            <a:r>
              <a:rPr lang="en-US" dirty="0"/>
              <a:t>Rule 2-32-16</a:t>
            </a:r>
            <a:r>
              <a:rPr lang="en-US" cap="none" dirty="0"/>
              <a:t>d (NEW), 9-4-3g</a:t>
            </a:r>
            <a:br>
              <a:rPr lang="en-US" dirty="0"/>
            </a:br>
            <a:r>
              <a:rPr lang="en-US" dirty="0"/>
              <a:t>DEFENSELESS RECEIVERS</a:t>
            </a:r>
          </a:p>
        </p:txBody>
      </p:sp>
      <p:sp>
        <p:nvSpPr>
          <p:cNvPr id="3" name="Content Placeholder 2">
            <a:extLst>
              <a:ext uri="{FF2B5EF4-FFF2-40B4-BE49-F238E27FC236}">
                <a16:creationId xmlns:a16="http://schemas.microsoft.com/office/drawing/2014/main" id="{5CC4A19C-EC0B-C4AF-9C8B-34B8A7B3B17D}"/>
              </a:ext>
            </a:extLst>
          </p:cNvPr>
          <p:cNvSpPr>
            <a:spLocks noGrp="1"/>
          </p:cNvSpPr>
          <p:nvPr>
            <p:ph idx="1"/>
          </p:nvPr>
        </p:nvSpPr>
        <p:spPr>
          <a:xfrm>
            <a:off x="1940985" y="1989139"/>
            <a:ext cx="5788993" cy="4338637"/>
          </a:xfrm>
        </p:spPr>
        <p:txBody>
          <a:bodyPr/>
          <a:lstStyle/>
          <a:p>
            <a:pPr marL="0" indent="0">
              <a:buNone/>
            </a:pPr>
            <a:r>
              <a:rPr lang="en-US" sz="2800" dirty="0">
                <a:effectLst/>
                <a:latin typeface="Calibri" panose="020F0502020204030204" pitchFamily="34" charset="0"/>
                <a:ea typeface="Times New Roman" panose="02020603050405020304" pitchFamily="18" charset="0"/>
              </a:rPr>
              <a:t>The receiver is not defenseless even if the </a:t>
            </a:r>
            <a:r>
              <a:rPr lang="en-US" sz="2800" dirty="0">
                <a:latin typeface="Calibri" panose="020F0502020204030204" pitchFamily="34" charset="0"/>
                <a:ea typeface="Times New Roman" panose="02020603050405020304" pitchFamily="18" charset="0"/>
              </a:rPr>
              <a:t>contact by the opponent is </a:t>
            </a:r>
            <a:r>
              <a:rPr lang="en-US" sz="2800" dirty="0">
                <a:effectLst/>
                <a:latin typeface="Calibri" panose="020F0502020204030204" pitchFamily="34" charset="0"/>
                <a:ea typeface="Times New Roman" panose="02020603050405020304" pitchFamily="18" charset="0"/>
              </a:rPr>
              <a:t>forceful because the contact is </a:t>
            </a:r>
            <a:r>
              <a:rPr lang="en-US" sz="2800" dirty="0">
                <a:latin typeface="Calibri" panose="020F0502020204030204" pitchFamily="34" charset="0"/>
                <a:ea typeface="Times New Roman" panose="02020603050405020304" pitchFamily="18" charset="0"/>
              </a:rPr>
              <a:t>i</a:t>
            </a:r>
            <a:r>
              <a:rPr lang="en-US" sz="2800" dirty="0">
                <a:effectLst/>
                <a:latin typeface="Calibri" panose="020F0502020204030204" pitchFamily="34" charset="0"/>
                <a:ea typeface="Times New Roman" panose="02020603050405020304" pitchFamily="18" charset="0"/>
              </a:rPr>
              <a:t>nitiated with open hands. The contact could be pass interference, however.</a:t>
            </a:r>
            <a:endParaRPr lang="en-US" sz="2800" dirty="0"/>
          </a:p>
        </p:txBody>
      </p:sp>
      <p:sp>
        <p:nvSpPr>
          <p:cNvPr id="4" name="Footer Placeholder 3">
            <a:extLst>
              <a:ext uri="{FF2B5EF4-FFF2-40B4-BE49-F238E27FC236}">
                <a16:creationId xmlns:a16="http://schemas.microsoft.com/office/drawing/2014/main" id="{789EC471-0531-2056-B332-6C7CA8C75FB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picture containing text&#10;&#10;Description automatically generated">
            <a:extLst>
              <a:ext uri="{FF2B5EF4-FFF2-40B4-BE49-F238E27FC236}">
                <a16:creationId xmlns:a16="http://schemas.microsoft.com/office/drawing/2014/main" id="{C1F25CB6-1780-7C1E-6C55-0F5C1A3DE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001" y="2033059"/>
            <a:ext cx="3554490" cy="4188374"/>
          </a:xfrm>
          <a:prstGeom prst="rect">
            <a:avLst/>
          </a:prstGeom>
        </p:spPr>
      </p:pic>
    </p:spTree>
    <p:extLst>
      <p:ext uri="{BB962C8B-B14F-4D97-AF65-F5344CB8AC3E}">
        <p14:creationId xmlns:p14="http://schemas.microsoft.com/office/powerpoint/2010/main" val="3924379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A216-42EC-FFC3-C02A-616B450B411F}"/>
              </a:ext>
            </a:extLst>
          </p:cNvPr>
          <p:cNvSpPr>
            <a:spLocks noGrp="1"/>
          </p:cNvSpPr>
          <p:nvPr>
            <p:ph type="title"/>
          </p:nvPr>
        </p:nvSpPr>
        <p:spPr/>
        <p:txBody>
          <a:bodyPr/>
          <a:lstStyle/>
          <a:p>
            <a:r>
              <a:rPr lang="en-US" dirty="0"/>
              <a:t>Rule 2-32-16</a:t>
            </a:r>
            <a:r>
              <a:rPr lang="en-US" cap="none" dirty="0"/>
              <a:t>d (NEW), 9-4-3g</a:t>
            </a:r>
            <a:br>
              <a:rPr lang="en-US" dirty="0"/>
            </a:br>
            <a:r>
              <a:rPr lang="en-US" dirty="0"/>
              <a:t>DEFENSELESS RECEIVERS</a:t>
            </a:r>
          </a:p>
        </p:txBody>
      </p:sp>
      <p:sp>
        <p:nvSpPr>
          <p:cNvPr id="4" name="Footer Placeholder 3">
            <a:extLst>
              <a:ext uri="{FF2B5EF4-FFF2-40B4-BE49-F238E27FC236}">
                <a16:creationId xmlns:a16="http://schemas.microsoft.com/office/drawing/2014/main" id="{789EC471-0531-2056-B332-6C7CA8C75FB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Content Placeholder 4" descr="A picture containing text&#10;&#10;Description automatically generated">
            <a:extLst>
              <a:ext uri="{FF2B5EF4-FFF2-40B4-BE49-F238E27FC236}">
                <a16:creationId xmlns:a16="http://schemas.microsoft.com/office/drawing/2014/main" id="{D6B41103-E8EA-8F84-493F-0E7574448EB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57949" y="1993900"/>
            <a:ext cx="2817296" cy="4338637"/>
          </a:xfrm>
          <a:prstGeom prst="rect">
            <a:avLst/>
          </a:prstGeom>
        </p:spPr>
      </p:pic>
      <p:sp>
        <p:nvSpPr>
          <p:cNvPr id="7" name="TextBox 6">
            <a:extLst>
              <a:ext uri="{FF2B5EF4-FFF2-40B4-BE49-F238E27FC236}">
                <a16:creationId xmlns:a16="http://schemas.microsoft.com/office/drawing/2014/main" id="{509E7F8E-4C01-9A8A-3FF8-C2A340469D0C}"/>
              </a:ext>
            </a:extLst>
          </p:cNvPr>
          <p:cNvSpPr txBox="1"/>
          <p:nvPr/>
        </p:nvSpPr>
        <p:spPr>
          <a:xfrm>
            <a:off x="1562492" y="2129614"/>
            <a:ext cx="6103854" cy="138499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Arial" pitchFamily="34" charset="0"/>
              </a:rPr>
              <a:t>The receiver is not defenseless because of the incidental contact as a result of the defender making a play on the ball.</a:t>
            </a:r>
            <a:endParaRPr kumimoji="0" lang="en-US" sz="2800" b="0" i="0" u="none" strike="noStrike" kern="1200" cap="none" spc="0" normalizeH="0" baseline="0" noProof="0" dirty="0">
              <a:ln>
                <a:noFill/>
              </a:ln>
              <a:solidFill>
                <a:srgbClr val="414B5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08513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sz="2400" dirty="0"/>
              <a:t>Rule 7-5-2</a:t>
            </a:r>
            <a:r>
              <a:rPr lang="en-US" sz="2400" cap="none" dirty="0"/>
              <a:t>d </a:t>
            </a:r>
            <a:r>
              <a:rPr lang="en-US" sz="2400" dirty="0"/>
              <a:t>EXCEPTION 2</a:t>
            </a:r>
            <a:r>
              <a:rPr lang="en-US" sz="2400" cap="none" dirty="0"/>
              <a:t>a, c</a:t>
            </a:r>
            <a:r>
              <a:rPr lang="en-US" sz="2400" dirty="0"/>
              <a:t> (NEW), TABLE 7-5-2 </a:t>
            </a:r>
            <a:r>
              <a:rPr lang="en-US" sz="2400" cap="none" dirty="0"/>
              <a:t>d </a:t>
            </a:r>
            <a:r>
              <a:rPr lang="en-US" sz="2400" dirty="0"/>
              <a:t>EXCEPTION 2</a:t>
            </a:r>
            <a:r>
              <a:rPr lang="en-US" sz="2400" cap="none" dirty="0"/>
              <a:t>a, c</a:t>
            </a:r>
            <a:r>
              <a:rPr lang="en-US" sz="2400" dirty="0"/>
              <a:t> (NEW), TABLE 7-5 (1) </a:t>
            </a:r>
            <a:r>
              <a:rPr lang="en-US" sz="2400" cap="none" dirty="0"/>
              <a:t>d </a:t>
            </a:r>
            <a:r>
              <a:rPr lang="en-US" sz="2400" dirty="0"/>
              <a:t>EXCEPTION 2</a:t>
            </a:r>
            <a:r>
              <a:rPr lang="en-US" sz="2400" cap="none" dirty="0"/>
              <a:t>a, c</a:t>
            </a:r>
            <a:r>
              <a:rPr lang="en-US" sz="2400" dirty="0"/>
              <a:t> (NEW)</a:t>
            </a:r>
            <a:br>
              <a:rPr lang="en-US" dirty="0"/>
            </a:br>
            <a:r>
              <a:rPr lang="en-US" dirty="0"/>
              <a:t>intentional grounding EXCEPTION</a:t>
            </a:r>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339274" y="5477164"/>
            <a:ext cx="10649527" cy="6794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000" b="0" i="0" u="none" strike="noStrike" kern="1200" cap="none" spc="0" normalizeH="0" baseline="0" noProof="0" dirty="0">
                <a:ln>
                  <a:noFill/>
                </a:ln>
                <a:solidFill>
                  <a:srgbClr val="414B56"/>
                </a:solidFill>
                <a:effectLst/>
                <a:uLnTx/>
                <a:uFillTx/>
                <a:latin typeface="Calibri"/>
                <a:ea typeface="+mn-ea"/>
                <a:cs typeface="+mn-cs"/>
              </a:rPr>
              <a:t>This is a foul for intentional grounding since A2 is the second player to possess the ball.  Only the player who possessed the ball after the snap ends may take advantage of the intentional grounding exception. </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2" name="Picture 1" descr="Bubble chart&#10;&#10;Description automatically generated">
            <a:extLst>
              <a:ext uri="{FF2B5EF4-FFF2-40B4-BE49-F238E27FC236}">
                <a16:creationId xmlns:a16="http://schemas.microsoft.com/office/drawing/2014/main" id="{48DCF430-023D-AF6C-A7E8-8FD1FDCCC7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0281" y="1945747"/>
            <a:ext cx="8156448" cy="3531417"/>
          </a:xfrm>
          <a:prstGeom prst="rect">
            <a:avLst/>
          </a:prstGeom>
        </p:spPr>
      </p:pic>
    </p:spTree>
    <p:extLst>
      <p:ext uri="{BB962C8B-B14F-4D97-AF65-F5344CB8AC3E}">
        <p14:creationId xmlns:p14="http://schemas.microsoft.com/office/powerpoint/2010/main" val="3252771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TABLE 7-5 2</a:t>
            </a:r>
            <a:r>
              <a:rPr lang="en-US" cap="none" dirty="0"/>
              <a:t>c (DELETED), 7-5 PENALTY</a:t>
            </a:r>
            <a:br>
              <a:rPr lang="en-US" dirty="0"/>
            </a:br>
            <a:r>
              <a:rPr lang="en-US" dirty="0"/>
              <a:t>intentional pass interference</a:t>
            </a:r>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834674" y="5433923"/>
            <a:ext cx="10132960" cy="7140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additional penalty for intentional pass interference as illustrated in PlayPic A has been deleted.  The Team B player in the gray jersey will be penalized 15 yards for the pass interference foul committed in PlayPic B.</a:t>
            </a:r>
          </a:p>
        </p:txBody>
      </p:sp>
      <p:pic>
        <p:nvPicPr>
          <p:cNvPr id="3" name="Picture 2" descr="Graphical user interface, application&#10;&#10;Description automatically generated">
            <a:extLst>
              <a:ext uri="{FF2B5EF4-FFF2-40B4-BE49-F238E27FC236}">
                <a16:creationId xmlns:a16="http://schemas.microsoft.com/office/drawing/2014/main" id="{72C255DE-1115-BC78-F40B-A072BEEF9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674" y="2123718"/>
            <a:ext cx="8252006" cy="3111617"/>
          </a:xfrm>
          <a:prstGeom prst="rect">
            <a:avLst/>
          </a:prstGeom>
        </p:spPr>
      </p:pic>
    </p:spTree>
    <p:extLst>
      <p:ext uri="{BB962C8B-B14F-4D97-AF65-F5344CB8AC3E}">
        <p14:creationId xmlns:p14="http://schemas.microsoft.com/office/powerpoint/2010/main" val="3167846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777368" y="525463"/>
            <a:ext cx="10351879" cy="1204912"/>
          </a:xfrm>
        </p:spPr>
        <p:txBody>
          <a:bodyPr/>
          <a:lstStyle/>
          <a:p>
            <a:r>
              <a:rPr lang="en-US" sz="3300" dirty="0"/>
              <a:t>Rule 10-4, Table 10-4 (NEW), 10-6 (DELETED)</a:t>
            </a:r>
            <a:br>
              <a:rPr lang="en-US" sz="3300" dirty="0"/>
            </a:br>
            <a:r>
              <a:rPr lang="en-US" sz="3300" dirty="0"/>
              <a:t>basic spot</a:t>
            </a:r>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544233" y="5832989"/>
            <a:ext cx="10351879" cy="4995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1" i="0" u="none" strike="noStrike" kern="1200" cap="none" spc="0" normalizeH="0" baseline="0" noProof="0" dirty="0">
                <a:ln>
                  <a:noFill/>
                </a:ln>
                <a:solidFill>
                  <a:srgbClr val="414B56"/>
                </a:solidFill>
                <a:effectLst/>
                <a:uLnTx/>
                <a:uFillTx/>
                <a:latin typeface="Calibri"/>
                <a:ea typeface="+mn-ea"/>
                <a:cs typeface="+mn-cs"/>
              </a:rPr>
              <a:t>NOTE: </a:t>
            </a:r>
            <a:r>
              <a:rPr kumimoji="0" lang="en-US" sz="1800" b="0" i="0" u="none" strike="noStrike" kern="1200" cap="none" spc="0" normalizeH="0" baseline="0" noProof="0" dirty="0">
                <a:ln>
                  <a:noFill/>
                </a:ln>
                <a:solidFill>
                  <a:srgbClr val="414B56"/>
                </a:solidFill>
                <a:effectLst/>
                <a:uLnTx/>
                <a:uFillTx/>
                <a:latin typeface="Calibri"/>
                <a:ea typeface="+mn-ea"/>
                <a:cs typeface="+mn-cs"/>
              </a:rPr>
              <a:t>The basic spot is the spot of the foul when A commits any foul in his end zone for which the penalty is accepted (8-5-2c).</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269B71EF-2E7C-5403-A0D8-D5BB884795A8}"/>
              </a:ext>
            </a:extLst>
          </p:cNvPr>
          <p:cNvGraphicFramePr>
            <a:graphicFrameLocks noGrp="1"/>
          </p:cNvGraphicFramePr>
          <p:nvPr/>
        </p:nvGraphicFramePr>
        <p:xfrm>
          <a:off x="952239" y="2687590"/>
          <a:ext cx="11082873" cy="3020690"/>
        </p:xfrm>
        <a:graphic>
          <a:graphicData uri="http://schemas.openxmlformats.org/drawingml/2006/table">
            <a:tbl>
              <a:tblPr firstRow="1" firstCol="1" lastRow="1" lastCol="1" bandRow="1" bandCol="1"/>
              <a:tblGrid>
                <a:gridCol w="1133375">
                  <a:extLst>
                    <a:ext uri="{9D8B030D-6E8A-4147-A177-3AD203B41FA5}">
                      <a16:colId xmlns:a16="http://schemas.microsoft.com/office/drawing/2014/main" val="4207828859"/>
                    </a:ext>
                  </a:extLst>
                </a:gridCol>
                <a:gridCol w="2550573">
                  <a:extLst>
                    <a:ext uri="{9D8B030D-6E8A-4147-A177-3AD203B41FA5}">
                      <a16:colId xmlns:a16="http://schemas.microsoft.com/office/drawing/2014/main" val="2259437228"/>
                    </a:ext>
                  </a:extLst>
                </a:gridCol>
                <a:gridCol w="2495863">
                  <a:extLst>
                    <a:ext uri="{9D8B030D-6E8A-4147-A177-3AD203B41FA5}">
                      <a16:colId xmlns:a16="http://schemas.microsoft.com/office/drawing/2014/main" val="1201416933"/>
                    </a:ext>
                  </a:extLst>
                </a:gridCol>
                <a:gridCol w="3384709">
                  <a:extLst>
                    <a:ext uri="{9D8B030D-6E8A-4147-A177-3AD203B41FA5}">
                      <a16:colId xmlns:a16="http://schemas.microsoft.com/office/drawing/2014/main" val="1561722507"/>
                    </a:ext>
                  </a:extLst>
                </a:gridCol>
                <a:gridCol w="1518353">
                  <a:extLst>
                    <a:ext uri="{9D8B030D-6E8A-4147-A177-3AD203B41FA5}">
                      <a16:colId xmlns:a16="http://schemas.microsoft.com/office/drawing/2014/main" val="2153005366"/>
                    </a:ext>
                  </a:extLst>
                </a:gridCol>
              </a:tblGrid>
              <a:tr h="249135">
                <a:tc>
                  <a:txBody>
                    <a:bodyPr/>
                    <a:lstStyle/>
                    <a:p>
                      <a:pPr marL="0" marR="0" algn="ctr">
                        <a:lnSpc>
                          <a:spcPct val="115000"/>
                        </a:lnSpc>
                        <a:spcBef>
                          <a:spcPts val="0"/>
                        </a:spcBef>
                        <a:spcAft>
                          <a:spcPts val="0"/>
                        </a:spcAft>
                      </a:pPr>
                      <a:r>
                        <a:rPr lang="en-US" sz="15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FOUL BY</a:t>
                      </a:r>
                      <a:endParaRPr lang="en-US" sz="1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5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SPOT OF FOUL</a:t>
                      </a:r>
                      <a:endParaRPr lang="en-US" sz="1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5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END OF PLAY</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5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BASIC SPOT</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5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REFERENCE</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0C0"/>
                    </a:solidFill>
                  </a:tcPr>
                </a:tc>
                <a:extLst>
                  <a:ext uri="{0D108BD9-81ED-4DB2-BD59-A6C34878D82A}">
                    <a16:rowId xmlns:a16="http://schemas.microsoft.com/office/drawing/2014/main" val="3744835947"/>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A</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Previous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10-4-2d</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35006335"/>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A</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Previous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10-4-2e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726046004"/>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A</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Previous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10-4-2f</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917078869"/>
                  </a:ext>
                </a:extLst>
              </a:tr>
              <a:tr h="51380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A</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Foul Behind End of Run or Related Run – Spot of Foul</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10-4-4d</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a:noFill/>
                    </a:lnB>
                  </a:tcPr>
                </a:tc>
                <a:extLst>
                  <a:ext uri="{0D108BD9-81ED-4DB2-BD59-A6C34878D82A}">
                    <a16:rowId xmlns:a16="http://schemas.microsoft.com/office/drawing/2014/main" val="4057471074"/>
                  </a:ext>
                </a:extLst>
              </a:tr>
              <a:tr h="51380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A</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Foul Advance of End of Run or Related Run – Succeeding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10-4-5e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816343229"/>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Previous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10-4-2d</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892095387"/>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Succeeding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10-4-5f</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947145551"/>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Previous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10-4-2d</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4255562123"/>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Succeeding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10-4-5f</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504479973"/>
                  </a:ext>
                </a:extLst>
              </a:tr>
            </a:tbl>
          </a:graphicData>
        </a:graphic>
      </p:graphicFrame>
      <p:sp>
        <p:nvSpPr>
          <p:cNvPr id="7" name="TextBox 6">
            <a:extLst>
              <a:ext uri="{FF2B5EF4-FFF2-40B4-BE49-F238E27FC236}">
                <a16:creationId xmlns:a16="http://schemas.microsoft.com/office/drawing/2014/main" id="{85A1BB88-EBD0-8447-C7BF-897723381E98}"/>
              </a:ext>
            </a:extLst>
          </p:cNvPr>
          <p:cNvSpPr txBox="1"/>
          <p:nvPr/>
        </p:nvSpPr>
        <p:spPr>
          <a:xfrm>
            <a:off x="1046375" y="1852290"/>
            <a:ext cx="11008913"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all" spc="0" normalizeH="0" baseline="0" noProof="0" dirty="0">
                <a:ln>
                  <a:noFill/>
                </a:ln>
                <a:solidFill>
                  <a:srgbClr val="00205B"/>
                </a:solidFill>
                <a:effectLst/>
                <a:uLnTx/>
                <a:uFillTx/>
                <a:latin typeface="Calibri"/>
                <a:ea typeface="+mn-ea"/>
                <a:cs typeface="Arial" pitchFamily="34" charset="0"/>
              </a:rPr>
              <a:t>summary of many fouls that can occur during running plays and their penalties and basic spots unless otherwise specified by rule</a:t>
            </a:r>
            <a:endParaRPr kumimoji="0" lang="en-US" sz="2400" b="0" i="0" u="none" strike="noStrike" kern="1200" cap="none" spc="0" normalizeH="0" baseline="0" noProof="0" dirty="0">
              <a:ln>
                <a:noFill/>
              </a:ln>
              <a:solidFill>
                <a:srgbClr val="414B5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475110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10-4-2</a:t>
            </a:r>
            <a:r>
              <a:rPr lang="en-US" cap="none" dirty="0"/>
              <a:t>d</a:t>
            </a:r>
            <a:br>
              <a:rPr lang="en-US" dirty="0"/>
            </a:br>
            <a:r>
              <a:rPr lang="en-US" sz="3200" dirty="0"/>
              <a:t>basic spot for running play penalty enforcement</a:t>
            </a:r>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991173" y="5693790"/>
            <a:ext cx="9547235" cy="6786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previous spot for a foul by A when the run or related run ends behind the line of scrimmage where there is no change of possession.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3" name="Picture 2" descr="Table&#10;&#10;Description automatically generated">
            <a:extLst>
              <a:ext uri="{FF2B5EF4-FFF2-40B4-BE49-F238E27FC236}">
                <a16:creationId xmlns:a16="http://schemas.microsoft.com/office/drawing/2014/main" id="{4A027CAD-20FE-53AE-429D-6028128EB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910" y="1955848"/>
            <a:ext cx="5796368" cy="3788968"/>
          </a:xfrm>
          <a:prstGeom prst="rect">
            <a:avLst/>
          </a:prstGeom>
        </p:spPr>
      </p:pic>
    </p:spTree>
    <p:extLst>
      <p:ext uri="{BB962C8B-B14F-4D97-AF65-F5344CB8AC3E}">
        <p14:creationId xmlns:p14="http://schemas.microsoft.com/office/powerpoint/2010/main" val="3394637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10-4-2</a:t>
            </a:r>
            <a:r>
              <a:rPr lang="en-US" cap="none" dirty="0"/>
              <a:t>e</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838333" y="5867105"/>
            <a:ext cx="10108436" cy="1119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previous spot for a foul by A that occurs behind the line of scrimmage when the run or related run ends beyond the line of scrimmage.</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7" name="Picture 6" descr="Table&#10;&#10;Description automatically generated">
            <a:extLst>
              <a:ext uri="{FF2B5EF4-FFF2-40B4-BE49-F238E27FC236}">
                <a16:creationId xmlns:a16="http://schemas.microsoft.com/office/drawing/2014/main" id="{59E92E6F-5623-4382-704E-59D7C90E9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947" y="1965913"/>
            <a:ext cx="6086662" cy="3977687"/>
          </a:xfrm>
          <a:prstGeom prst="rect">
            <a:avLst/>
          </a:prstGeom>
        </p:spPr>
      </p:pic>
    </p:spTree>
    <p:extLst>
      <p:ext uri="{BB962C8B-B14F-4D97-AF65-F5344CB8AC3E}">
        <p14:creationId xmlns:p14="http://schemas.microsoft.com/office/powerpoint/2010/main" val="983018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10-4-2</a:t>
            </a:r>
            <a:r>
              <a:rPr lang="en-US" cap="none" dirty="0"/>
              <a:t>f</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489435" y="5788058"/>
            <a:ext cx="10499366" cy="5843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previous spot for a foul that occurs beyond the line of scrimmage when the run or related run ends behind the line of scrimmage.</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3" name="Picture 2" descr="Graphical user interface, table&#10;&#10;Description automatically generated">
            <a:extLst>
              <a:ext uri="{FF2B5EF4-FFF2-40B4-BE49-F238E27FC236}">
                <a16:creationId xmlns:a16="http://schemas.microsoft.com/office/drawing/2014/main" id="{567C291E-EAE8-DB81-4773-ECD7B413A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8806" y="1918476"/>
            <a:ext cx="5927793" cy="3882834"/>
          </a:xfrm>
          <a:prstGeom prst="rect">
            <a:avLst/>
          </a:prstGeom>
        </p:spPr>
      </p:pic>
    </p:spTree>
    <p:extLst>
      <p:ext uri="{BB962C8B-B14F-4D97-AF65-F5344CB8AC3E}">
        <p14:creationId xmlns:p14="http://schemas.microsoft.com/office/powerpoint/2010/main" val="455006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10-4-4</a:t>
            </a:r>
            <a:r>
              <a:rPr lang="en-US" cap="none" dirty="0"/>
              <a:t>d</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338607" y="5622042"/>
            <a:ext cx="10853393" cy="9766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spot of the foul by A that occurs beyond the line of scrimmage during a running play as defined in 10-3-2 when the run or related run ends beyond the line of scrimmage and the foul occurs behind the end of the run or related run.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2" name="Picture 1" descr="Graphical user interface, table&#10;&#10;Description automatically generated with medium confidence">
            <a:extLst>
              <a:ext uri="{FF2B5EF4-FFF2-40B4-BE49-F238E27FC236}">
                <a16:creationId xmlns:a16="http://schemas.microsoft.com/office/drawing/2014/main" id="{D617FC6E-8B3D-628C-F6DA-03156A4E8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3768" y="1931865"/>
            <a:ext cx="5798843" cy="3690177"/>
          </a:xfrm>
          <a:prstGeom prst="rect">
            <a:avLst/>
          </a:prstGeom>
        </p:spPr>
      </p:pic>
    </p:spTree>
    <p:extLst>
      <p:ext uri="{BB962C8B-B14F-4D97-AF65-F5344CB8AC3E}">
        <p14:creationId xmlns:p14="http://schemas.microsoft.com/office/powerpoint/2010/main" val="229692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4405D-8C6A-47A9-943F-279A66AD2918}"/>
              </a:ext>
            </a:extLst>
          </p:cNvPr>
          <p:cNvSpPr>
            <a:spLocks noGrp="1"/>
          </p:cNvSpPr>
          <p:nvPr>
            <p:ph type="title"/>
          </p:nvPr>
        </p:nvSpPr>
        <p:spPr/>
        <p:txBody>
          <a:bodyPr/>
          <a:lstStyle/>
          <a:p>
            <a:r>
              <a:rPr lang="en-US" dirty="0"/>
              <a:t>National federation of</a:t>
            </a:r>
            <a:br>
              <a:rPr lang="en-US" dirty="0"/>
            </a:br>
            <a:r>
              <a:rPr lang="en-US" dirty="0"/>
              <a:t>state high school associations  (NFHS) </a:t>
            </a:r>
          </a:p>
        </p:txBody>
      </p:sp>
      <p:sp>
        <p:nvSpPr>
          <p:cNvPr id="3" name="Text Placeholder 2">
            <a:extLst>
              <a:ext uri="{FF2B5EF4-FFF2-40B4-BE49-F238E27FC236}">
                <a16:creationId xmlns:a16="http://schemas.microsoft.com/office/drawing/2014/main" id="{C424339B-EF32-4D28-B6E5-EE14F113C9D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18272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10-4-5</a:t>
            </a:r>
            <a:r>
              <a:rPr lang="en-US" cap="none" dirty="0"/>
              <a:t>e</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366888" y="5618376"/>
            <a:ext cx="10825112" cy="11029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spot of the foul for a foul by A that occurs beyond the line of scrimmage during a running play as defined in 10-3-2 when the run or related run ends beyond the line of scrimmage and the foul occurs in advance of the end of the run or related run.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2" name="Picture 1" descr="Table&#10;&#10;Description automatically generated with low confidence">
            <a:extLst>
              <a:ext uri="{FF2B5EF4-FFF2-40B4-BE49-F238E27FC236}">
                <a16:creationId xmlns:a16="http://schemas.microsoft.com/office/drawing/2014/main" id="{9B379F1A-9147-3D52-CBE5-317B9225D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106" y="1921797"/>
            <a:ext cx="5847985" cy="3696577"/>
          </a:xfrm>
          <a:prstGeom prst="rect">
            <a:avLst/>
          </a:prstGeom>
        </p:spPr>
      </p:pic>
    </p:spTree>
    <p:extLst>
      <p:ext uri="{BB962C8B-B14F-4D97-AF65-F5344CB8AC3E}">
        <p14:creationId xmlns:p14="http://schemas.microsoft.com/office/powerpoint/2010/main" val="3601901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10-4-2</a:t>
            </a:r>
            <a:r>
              <a:rPr lang="en-US" cap="none" dirty="0"/>
              <a:t>d</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329180" y="5816337"/>
            <a:ext cx="10659621" cy="10035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previous spot for a foul by B when the run or related run ends behind the line of scrimmage where there is no change of possession.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3" name="Picture 2" descr="Table, Excel&#10;&#10;Description automatically generated">
            <a:extLst>
              <a:ext uri="{FF2B5EF4-FFF2-40B4-BE49-F238E27FC236}">
                <a16:creationId xmlns:a16="http://schemas.microsoft.com/office/drawing/2014/main" id="{7EC62AF5-0A62-A8EB-B29B-5A8FA48D2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9552" y="2010931"/>
            <a:ext cx="5977184" cy="3778245"/>
          </a:xfrm>
          <a:prstGeom prst="rect">
            <a:avLst/>
          </a:prstGeom>
        </p:spPr>
      </p:pic>
    </p:spTree>
    <p:extLst>
      <p:ext uri="{BB962C8B-B14F-4D97-AF65-F5344CB8AC3E}">
        <p14:creationId xmlns:p14="http://schemas.microsoft.com/office/powerpoint/2010/main" val="1459247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70B02C56-86C7-D611-40FD-B53DAE6BE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3003" y="1929781"/>
            <a:ext cx="5907637" cy="3734284"/>
          </a:xfrm>
          <a:prstGeom prst="rect">
            <a:avLst/>
          </a:prstGeom>
        </p:spPr>
      </p:pic>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10-4-5</a:t>
            </a:r>
            <a:r>
              <a:rPr lang="en-US" cap="none" dirty="0"/>
              <a:t>f</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940985" y="5736728"/>
            <a:ext cx="8760211" cy="6572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succeeding spot for a foul by B when the run or related run ends beyond the line of scrimmage.</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2804743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10-4-2</a:t>
            </a:r>
            <a:r>
              <a:rPr lang="en-US" cap="none" dirty="0"/>
              <a:t>d</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510527" y="5863472"/>
            <a:ext cx="10357819" cy="6611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previous spot for a foul by B when the run or related run ends behind the line of scrimmage where there is no change of possession.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3" name="Picture 2" descr="Table, Excel&#10;&#10;Description automatically generated">
            <a:extLst>
              <a:ext uri="{FF2B5EF4-FFF2-40B4-BE49-F238E27FC236}">
                <a16:creationId xmlns:a16="http://schemas.microsoft.com/office/drawing/2014/main" id="{96FE776F-AC3D-6F7D-B0B5-027FA1279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0182" y="2041721"/>
            <a:ext cx="5782594" cy="3655243"/>
          </a:xfrm>
          <a:prstGeom prst="rect">
            <a:avLst/>
          </a:prstGeom>
        </p:spPr>
      </p:pic>
    </p:spTree>
    <p:extLst>
      <p:ext uri="{BB962C8B-B14F-4D97-AF65-F5344CB8AC3E}">
        <p14:creationId xmlns:p14="http://schemas.microsoft.com/office/powerpoint/2010/main" val="36877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a:t>Rule 10-4-5</a:t>
            </a:r>
            <a:r>
              <a:rPr lang="en-US" cap="none"/>
              <a:t>f</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510527" y="5854045"/>
            <a:ext cx="10457107" cy="5750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succeeding spot for a foul by B when the run or related run ends beyond the line of scrimmage and the foul occurs beyond the end of the run.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2" name="Picture 1" descr="Table&#10;&#10;Description automatically generated">
            <a:extLst>
              <a:ext uri="{FF2B5EF4-FFF2-40B4-BE49-F238E27FC236}">
                <a16:creationId xmlns:a16="http://schemas.microsoft.com/office/drawing/2014/main" id="{F5224B25-C46C-9AA9-DAE3-66C2C2412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2743" y="1966183"/>
            <a:ext cx="5807593" cy="3671045"/>
          </a:xfrm>
          <a:prstGeom prst="rect">
            <a:avLst/>
          </a:prstGeom>
        </p:spPr>
      </p:pic>
    </p:spTree>
    <p:extLst>
      <p:ext uri="{BB962C8B-B14F-4D97-AF65-F5344CB8AC3E}">
        <p14:creationId xmlns:p14="http://schemas.microsoft.com/office/powerpoint/2010/main" val="2916020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F5CAF-22D8-4BB8-BE39-3CE38E00334E}"/>
              </a:ext>
            </a:extLst>
          </p:cNvPr>
          <p:cNvSpPr>
            <a:spLocks noGrp="1"/>
          </p:cNvSpPr>
          <p:nvPr>
            <p:ph type="title"/>
          </p:nvPr>
        </p:nvSpPr>
        <p:spPr/>
        <p:txBody>
          <a:bodyPr/>
          <a:lstStyle/>
          <a:p>
            <a:r>
              <a:rPr lang="en-US" dirty="0"/>
              <a:t>Six-player – rule 7</a:t>
            </a:r>
            <a:r>
              <a:rPr lang="en-US" cap="none" dirty="0"/>
              <a:t>g  (NEW)</a:t>
            </a:r>
            <a:br>
              <a:rPr lang="en-US" cap="none" dirty="0"/>
            </a:br>
            <a:r>
              <a:rPr lang="en-US" cap="none" dirty="0"/>
              <a:t>HANDING THE BALL FORWARD</a:t>
            </a:r>
            <a:endParaRPr lang="en-US" dirty="0"/>
          </a:p>
        </p:txBody>
      </p:sp>
      <p:sp>
        <p:nvSpPr>
          <p:cNvPr id="4" name="Footer Placeholder 3">
            <a:extLst>
              <a:ext uri="{FF2B5EF4-FFF2-40B4-BE49-F238E27FC236}">
                <a16:creationId xmlns:a16="http://schemas.microsoft.com/office/drawing/2014/main" id="{2FEE65AB-334F-9AD8-D22A-306E7F03C5F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6" name="Content Placeholder 2">
            <a:extLst>
              <a:ext uri="{FF2B5EF4-FFF2-40B4-BE49-F238E27FC236}">
                <a16:creationId xmlns:a16="http://schemas.microsoft.com/office/drawing/2014/main" id="{FAC130B2-5282-F1CB-1F8D-17405860628B}"/>
              </a:ext>
            </a:extLst>
          </p:cNvPr>
          <p:cNvSpPr>
            <a:spLocks noGrp="1"/>
          </p:cNvSpPr>
          <p:nvPr>
            <p:ph idx="1"/>
          </p:nvPr>
        </p:nvSpPr>
        <p:spPr>
          <a:xfrm>
            <a:off x="1360163" y="2333624"/>
            <a:ext cx="4390446" cy="3226735"/>
          </a:xfrm>
        </p:spPr>
        <p:txBody>
          <a:bodyPr/>
          <a:lstStyle/>
          <a:p>
            <a:pPr marL="0" marR="0" indent="0">
              <a:spcBef>
                <a:spcPts val="0"/>
              </a:spcBef>
              <a:spcAft>
                <a:spcPts val="0"/>
              </a:spcAft>
              <a:buNone/>
            </a:pPr>
            <a:r>
              <a:rPr lang="en-US" sz="2800" dirty="0"/>
              <a:t>A direct forward handoff may be made during a scrimmage down before a change of possession, provided both players are in or behind the neutral zone unless it is to the snapper.</a:t>
            </a:r>
          </a:p>
          <a:p>
            <a:pPr marL="0" marR="0" indent="0">
              <a:spcBef>
                <a:spcPts val="0"/>
              </a:spcBef>
              <a:spcAft>
                <a:spcPts val="0"/>
              </a:spcAft>
              <a:buNone/>
            </a:pPr>
            <a:endParaRPr lang="en-US" sz="2200" dirty="0"/>
          </a:p>
        </p:txBody>
      </p:sp>
      <p:pic>
        <p:nvPicPr>
          <p:cNvPr id="8" name="Picture 7" descr="A group of people running&#10;&#10;Description automatically generated with low confidence">
            <a:extLst>
              <a:ext uri="{FF2B5EF4-FFF2-40B4-BE49-F238E27FC236}">
                <a16:creationId xmlns:a16="http://schemas.microsoft.com/office/drawing/2014/main" id="{E5A6301A-3B14-C0F3-3FA5-3C5423DC3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546" y="1989139"/>
            <a:ext cx="6167222" cy="4111482"/>
          </a:xfrm>
          <a:prstGeom prst="rect">
            <a:avLst/>
          </a:prstGeom>
        </p:spPr>
      </p:pic>
    </p:spTree>
    <p:extLst>
      <p:ext uri="{BB962C8B-B14F-4D97-AF65-F5344CB8AC3E}">
        <p14:creationId xmlns:p14="http://schemas.microsoft.com/office/powerpoint/2010/main" val="3367533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042E3-A43B-4076-A1CC-E889EC277FAC}"/>
              </a:ext>
            </a:extLst>
          </p:cNvPr>
          <p:cNvSpPr>
            <a:spLocks noGrp="1"/>
          </p:cNvSpPr>
          <p:nvPr>
            <p:ph type="title"/>
          </p:nvPr>
        </p:nvSpPr>
        <p:spPr>
          <a:xfrm>
            <a:off x="636104" y="5182153"/>
            <a:ext cx="10363199" cy="1362075"/>
          </a:xfrm>
        </p:spPr>
        <p:txBody>
          <a:bodyPr/>
          <a:lstStyle/>
          <a:p>
            <a:r>
              <a:rPr lang="en-US" dirty="0"/>
              <a:t>2023 </a:t>
            </a:r>
            <a:r>
              <a:rPr lang="en-US" dirty="0" err="1"/>
              <a:t>nfhs</a:t>
            </a:r>
            <a:r>
              <a:rPr lang="en-US" dirty="0"/>
              <a:t> football editorial changes</a:t>
            </a:r>
          </a:p>
        </p:txBody>
      </p:sp>
      <p:sp>
        <p:nvSpPr>
          <p:cNvPr id="3" name="Text Placeholder 2">
            <a:extLst>
              <a:ext uri="{FF2B5EF4-FFF2-40B4-BE49-F238E27FC236}">
                <a16:creationId xmlns:a16="http://schemas.microsoft.com/office/drawing/2014/main" id="{8532423C-06B0-4184-93B9-1BFCD45F494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0482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867B-A683-4C17-9330-4F6DCB1083C5}"/>
              </a:ext>
            </a:extLst>
          </p:cNvPr>
          <p:cNvSpPr>
            <a:spLocks noGrp="1"/>
          </p:cNvSpPr>
          <p:nvPr>
            <p:ph type="title"/>
          </p:nvPr>
        </p:nvSpPr>
        <p:spPr/>
        <p:txBody>
          <a:bodyPr/>
          <a:lstStyle/>
          <a:p>
            <a:r>
              <a:rPr lang="en-US" dirty="0"/>
              <a:t>2023 </a:t>
            </a:r>
            <a:r>
              <a:rPr lang="en-US" dirty="0" err="1"/>
              <a:t>Nfhs</a:t>
            </a:r>
            <a:r>
              <a:rPr lang="en-US" dirty="0"/>
              <a:t> football editorial changes</a:t>
            </a:r>
          </a:p>
        </p:txBody>
      </p:sp>
      <p:sp>
        <p:nvSpPr>
          <p:cNvPr id="4" name="Footer Placeholder 3">
            <a:extLst>
              <a:ext uri="{FF2B5EF4-FFF2-40B4-BE49-F238E27FC236}">
                <a16:creationId xmlns:a16="http://schemas.microsoft.com/office/drawing/2014/main" id="{6723468F-C9BD-4B1A-A208-F68E164361A1}"/>
              </a:ext>
            </a:extLst>
          </p:cNvPr>
          <p:cNvSpPr>
            <a:spLocks noGrp="1"/>
          </p:cNvSpPr>
          <p:nvPr>
            <p:ph type="ftr" sz="quarter" idx="11"/>
          </p:nvPr>
        </p:nvSpPr>
        <p:spPr/>
        <p:txBody>
          <a:bodyPr/>
          <a:lstStyle/>
          <a:p>
            <a:pPr>
              <a:defRPr/>
            </a:pPr>
            <a:r>
              <a:rPr lang="en-US"/>
              <a:t>www.nfhs.org</a:t>
            </a:r>
          </a:p>
        </p:txBody>
      </p:sp>
      <p:graphicFrame>
        <p:nvGraphicFramePr>
          <p:cNvPr id="5" name="Content Placeholder 4">
            <a:extLst>
              <a:ext uri="{FF2B5EF4-FFF2-40B4-BE49-F238E27FC236}">
                <a16:creationId xmlns:a16="http://schemas.microsoft.com/office/drawing/2014/main" id="{A6B0CE24-A190-40B2-9C23-DC4C5214333F}"/>
              </a:ext>
            </a:extLst>
          </p:cNvPr>
          <p:cNvGraphicFramePr>
            <a:graphicFrameLocks noGrp="1"/>
          </p:cNvGraphicFramePr>
          <p:nvPr>
            <p:ph idx="1"/>
            <p:extLst>
              <p:ext uri="{D42A27DB-BD31-4B8C-83A1-F6EECF244321}">
                <p14:modId xmlns:p14="http://schemas.microsoft.com/office/powerpoint/2010/main" val="2050277696"/>
              </p:ext>
            </p:extLst>
          </p:nvPr>
        </p:nvGraphicFramePr>
        <p:xfrm>
          <a:off x="1384134" y="2037890"/>
          <a:ext cx="10583500" cy="4212414"/>
        </p:xfrm>
        <a:graphic>
          <a:graphicData uri="http://schemas.openxmlformats.org/drawingml/2006/table">
            <a:tbl>
              <a:tblPr firstRow="1" bandRow="1">
                <a:tableStyleId>{5C22544A-7EE6-4342-B048-85BDC9FD1C3A}</a:tableStyleId>
              </a:tblPr>
              <a:tblGrid>
                <a:gridCol w="2902930">
                  <a:extLst>
                    <a:ext uri="{9D8B030D-6E8A-4147-A177-3AD203B41FA5}">
                      <a16:colId xmlns:a16="http://schemas.microsoft.com/office/drawing/2014/main" val="4172842299"/>
                    </a:ext>
                  </a:extLst>
                </a:gridCol>
                <a:gridCol w="7680570">
                  <a:extLst>
                    <a:ext uri="{9D8B030D-6E8A-4147-A177-3AD203B41FA5}">
                      <a16:colId xmlns:a16="http://schemas.microsoft.com/office/drawing/2014/main" val="2001053681"/>
                    </a:ext>
                  </a:extLst>
                </a:gridCol>
              </a:tblGrid>
              <a:tr h="364751">
                <a:tc>
                  <a:txBody>
                    <a:bodyPr/>
                    <a:lstStyle/>
                    <a:p>
                      <a:r>
                        <a:rPr lang="en-US" b="1" dirty="0">
                          <a:solidFill>
                            <a:schemeClr val="tx1"/>
                          </a:solidFill>
                        </a:rPr>
                        <a:t>1-1-7, 1-1-9, 1-3-2, 1-3-7 NOTE, TABLE 1-7 (6), 9-5-1, 9-8-1, RESOLVING TIED GAMES – 3-1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rPr>
                        <a:t>Changed the words  “contest(s)” to “games(s)”.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4787253"/>
                  </a:ext>
                </a:extLst>
              </a:tr>
              <a:tr h="371934">
                <a:tc>
                  <a:txBody>
                    <a:bodyPr/>
                    <a:lstStyle/>
                    <a:p>
                      <a:r>
                        <a:rPr lang="en-US" b="1" dirty="0">
                          <a:solidFill>
                            <a:schemeClr val="tx1"/>
                          </a:solidFill>
                        </a:rPr>
                        <a:t>TABLE 1-7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Removed the state association accommodation reference.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5906630"/>
                  </a:ext>
                </a:extLst>
              </a:tr>
              <a:tr h="364751">
                <a:tc>
                  <a:txBody>
                    <a:bodyPr/>
                    <a:lstStyle/>
                    <a:p>
                      <a:r>
                        <a:rPr lang="en-US" b="1" dirty="0">
                          <a:solidFill>
                            <a:schemeClr val="tx1"/>
                          </a:solidFill>
                        </a:rPr>
                        <a:t>1-8</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Created a new SECTION 8 for State Association Accommodations.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31296140"/>
                  </a:ext>
                </a:extLst>
              </a:tr>
              <a:tr h="364751">
                <a:tc>
                  <a:txBody>
                    <a:bodyPr/>
                    <a:lstStyle/>
                    <a:p>
                      <a:r>
                        <a:rPr lang="en-US" b="1" dirty="0">
                          <a:solidFill>
                            <a:schemeClr val="tx1"/>
                          </a:solidFill>
                        </a:rPr>
                        <a:t>3-6-1b(1)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further clarification that game officials need to be in position when the ball is marked ready for play.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2894353"/>
                  </a:ext>
                </a:extLst>
              </a:tr>
              <a:tr h="364751">
                <a:tc>
                  <a:txBody>
                    <a:bodyPr/>
                    <a:lstStyle/>
                    <a:p>
                      <a:r>
                        <a:rPr lang="en-US" b="1" dirty="0">
                          <a:solidFill>
                            <a:schemeClr val="tx1"/>
                          </a:solidFill>
                        </a:rPr>
                        <a:t>TABLE 7-5 (1) d EXCEPTION 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Corrected a misspelling.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1132713"/>
                  </a:ext>
                </a:extLst>
              </a:tr>
              <a:tr h="364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mn-lt"/>
                          <a:ea typeface="+mn-ea"/>
                          <a:cs typeface="+mn-cs"/>
                        </a:rPr>
                        <a:t>FOOTBALL FUNDAMENTALS – II-2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Grammar correction.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086958960"/>
                  </a:ext>
                </a:extLst>
              </a:tr>
              <a:tr h="364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mn-lt"/>
                          <a:ea typeface="+mn-ea"/>
                          <a:cs typeface="+mn-cs"/>
                        </a:rPr>
                        <a:t>FOOTBALL FUNDAMENTALS – X-3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Clarified basic spot per Rule 10-4.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01106694"/>
                  </a:ext>
                </a:extLst>
              </a:tr>
            </a:tbl>
          </a:graphicData>
        </a:graphic>
      </p:graphicFrame>
    </p:spTree>
    <p:extLst>
      <p:ext uri="{BB962C8B-B14F-4D97-AF65-F5344CB8AC3E}">
        <p14:creationId xmlns:p14="http://schemas.microsoft.com/office/powerpoint/2010/main" val="3057515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867B-A683-4C17-9330-4F6DCB1083C5}"/>
              </a:ext>
            </a:extLst>
          </p:cNvPr>
          <p:cNvSpPr>
            <a:spLocks noGrp="1"/>
          </p:cNvSpPr>
          <p:nvPr>
            <p:ph type="title"/>
          </p:nvPr>
        </p:nvSpPr>
        <p:spPr/>
        <p:txBody>
          <a:bodyPr/>
          <a:lstStyle/>
          <a:p>
            <a:r>
              <a:rPr lang="en-US" dirty="0"/>
              <a:t>2023 </a:t>
            </a:r>
            <a:r>
              <a:rPr lang="en-US" dirty="0" err="1"/>
              <a:t>Nfhs</a:t>
            </a:r>
            <a:r>
              <a:rPr lang="en-US" dirty="0"/>
              <a:t> football editorial changes</a:t>
            </a:r>
          </a:p>
        </p:txBody>
      </p:sp>
      <p:sp>
        <p:nvSpPr>
          <p:cNvPr id="4" name="Footer Placeholder 3">
            <a:extLst>
              <a:ext uri="{FF2B5EF4-FFF2-40B4-BE49-F238E27FC236}">
                <a16:creationId xmlns:a16="http://schemas.microsoft.com/office/drawing/2014/main" id="{6723468F-C9BD-4B1A-A208-F68E164361A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graphicFrame>
        <p:nvGraphicFramePr>
          <p:cNvPr id="5" name="Content Placeholder 4">
            <a:extLst>
              <a:ext uri="{FF2B5EF4-FFF2-40B4-BE49-F238E27FC236}">
                <a16:creationId xmlns:a16="http://schemas.microsoft.com/office/drawing/2014/main" id="{A6B0CE24-A190-40B2-9C23-DC4C5214333F}"/>
              </a:ext>
            </a:extLst>
          </p:cNvPr>
          <p:cNvGraphicFramePr>
            <a:graphicFrameLocks noGrp="1"/>
          </p:cNvGraphicFramePr>
          <p:nvPr>
            <p:ph idx="1"/>
            <p:extLst>
              <p:ext uri="{D42A27DB-BD31-4B8C-83A1-F6EECF244321}">
                <p14:modId xmlns:p14="http://schemas.microsoft.com/office/powerpoint/2010/main" val="25368465"/>
              </p:ext>
            </p:extLst>
          </p:nvPr>
        </p:nvGraphicFramePr>
        <p:xfrm>
          <a:off x="1405301" y="2145753"/>
          <a:ext cx="10583500" cy="2560320"/>
        </p:xfrm>
        <a:graphic>
          <a:graphicData uri="http://schemas.openxmlformats.org/drawingml/2006/table">
            <a:tbl>
              <a:tblPr firstRow="1" bandRow="1">
                <a:tableStyleId>{5C22544A-7EE6-4342-B048-85BDC9FD1C3A}</a:tableStyleId>
              </a:tblPr>
              <a:tblGrid>
                <a:gridCol w="2902930">
                  <a:extLst>
                    <a:ext uri="{9D8B030D-6E8A-4147-A177-3AD203B41FA5}">
                      <a16:colId xmlns:a16="http://schemas.microsoft.com/office/drawing/2014/main" val="4172842299"/>
                    </a:ext>
                  </a:extLst>
                </a:gridCol>
                <a:gridCol w="7680570">
                  <a:extLst>
                    <a:ext uri="{9D8B030D-6E8A-4147-A177-3AD203B41FA5}">
                      <a16:colId xmlns:a16="http://schemas.microsoft.com/office/drawing/2014/main" val="2001053681"/>
                    </a:ext>
                  </a:extLst>
                </a:gridCol>
              </a:tblGrid>
              <a:tr h="3719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mn-lt"/>
                          <a:ea typeface="+mn-ea"/>
                          <a:cs typeface="+mn-cs"/>
                        </a:rPr>
                        <a:t>FOOTBALL FUNDAMENTALS – X-5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rPr>
                        <a:t>Updated the total number of illegal passes.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5906630"/>
                  </a:ext>
                </a:extLst>
              </a:tr>
              <a:tr h="364751">
                <a:tc>
                  <a:txBody>
                    <a:bodyPr/>
                    <a:lstStyle/>
                    <a:p>
                      <a:r>
                        <a:rPr lang="en-US" b="1" dirty="0">
                          <a:solidFill>
                            <a:schemeClr val="tx1"/>
                          </a:solidFill>
                        </a:rPr>
                        <a:t>NINE-, Eight- AND SIX-PLAYER RULES DIFFERENCES – RULES 2 and 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Revised the rules differences based off of 2023 NFHS Football Rules Changes.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2894353"/>
                  </a:ext>
                </a:extLst>
              </a:tr>
              <a:tr h="245116">
                <a:tc>
                  <a:txBody>
                    <a:bodyPr/>
                    <a:lstStyle/>
                    <a:p>
                      <a:r>
                        <a:rPr lang="en-US" b="1" dirty="0">
                          <a:solidFill>
                            <a:schemeClr val="tx1"/>
                          </a:solidFill>
                        </a:rPr>
                        <a:t>PENALTY SUMMARY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Updated the rules references for “Delay of Game” and removed the penalty reference for “Intentional Pass Interference.”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1132713"/>
                  </a:ext>
                </a:extLst>
              </a:tr>
              <a:tr h="245116">
                <a:tc>
                  <a:txBody>
                    <a:bodyPr/>
                    <a:lstStyle/>
                    <a:p>
                      <a:r>
                        <a:rPr lang="en-US" b="1" dirty="0">
                          <a:solidFill>
                            <a:schemeClr val="tx1"/>
                          </a:solidFill>
                        </a:rPr>
                        <a:t>INDEX</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Updated the Index with new rules references.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39458528"/>
                  </a:ext>
                </a:extLst>
              </a:tr>
            </a:tbl>
          </a:graphicData>
        </a:graphic>
      </p:graphicFrame>
    </p:spTree>
    <p:extLst>
      <p:ext uri="{BB962C8B-B14F-4D97-AF65-F5344CB8AC3E}">
        <p14:creationId xmlns:p14="http://schemas.microsoft.com/office/powerpoint/2010/main" val="161622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D1D7-5C1B-4673-80E1-EDC7F82CDD49}"/>
              </a:ext>
            </a:extLst>
          </p:cNvPr>
          <p:cNvSpPr>
            <a:spLocks noGrp="1"/>
          </p:cNvSpPr>
          <p:nvPr>
            <p:ph type="title"/>
          </p:nvPr>
        </p:nvSpPr>
        <p:spPr>
          <a:xfrm>
            <a:off x="963084" y="5221910"/>
            <a:ext cx="10224051" cy="1362075"/>
          </a:xfrm>
        </p:spPr>
        <p:txBody>
          <a:bodyPr/>
          <a:lstStyle/>
          <a:p>
            <a:r>
              <a:rPr lang="en-US" dirty="0"/>
              <a:t>2023 </a:t>
            </a:r>
            <a:r>
              <a:rPr lang="en-US" dirty="0" err="1"/>
              <a:t>nfhs</a:t>
            </a:r>
            <a:r>
              <a:rPr lang="en-US" dirty="0"/>
              <a:t> football rules reminders</a:t>
            </a:r>
          </a:p>
        </p:txBody>
      </p:sp>
      <p:sp>
        <p:nvSpPr>
          <p:cNvPr id="3" name="Text Placeholder 2">
            <a:extLst>
              <a:ext uri="{FF2B5EF4-FFF2-40B4-BE49-F238E27FC236}">
                <a16:creationId xmlns:a16="http://schemas.microsoft.com/office/drawing/2014/main" id="{24FDCD07-9C76-4F30-9421-578B94AE947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81346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p:txBody>
          <a:bodyPr/>
          <a:lstStyle/>
          <a:p>
            <a:r>
              <a:rPr lang="en-US" altLang="en-US" sz="2400" dirty="0"/>
              <a:t>NFHS (located in Indianapolis, IN – Est. 1920):</a:t>
            </a:r>
          </a:p>
          <a:p>
            <a:pPr lvl="1"/>
            <a:r>
              <a:rPr lang="en-US" altLang="en-US" sz="2200" dirty="0"/>
              <a:t>National leader and advocate for </a:t>
            </a:r>
            <a:br>
              <a:rPr lang="en-US" altLang="en-US" sz="2200" dirty="0"/>
            </a:br>
            <a:r>
              <a:rPr lang="en-US" altLang="en-US" sz="2200" dirty="0"/>
              <a:t>high school athletics and </a:t>
            </a:r>
            <a:br>
              <a:rPr lang="en-US" altLang="en-US" sz="2200" dirty="0"/>
            </a:br>
            <a:r>
              <a:rPr lang="en-US" altLang="en-US" sz="2200" dirty="0"/>
              <a:t>performing arts programs.</a:t>
            </a:r>
          </a:p>
          <a:p>
            <a:pPr lvl="1"/>
            <a:r>
              <a:rPr lang="en-US" altLang="en-US" sz="2200" dirty="0"/>
              <a:t>Serves 51 state associations, 19,500 </a:t>
            </a:r>
            <a:br>
              <a:rPr lang="en-US" altLang="en-US" sz="2200" dirty="0"/>
            </a:br>
            <a:r>
              <a:rPr lang="en-US" altLang="en-US" sz="2200" dirty="0"/>
              <a:t>high schools and 12 million student </a:t>
            </a:r>
            <a:br>
              <a:rPr lang="en-US" altLang="en-US" sz="2200" dirty="0"/>
            </a:br>
            <a:r>
              <a:rPr lang="en-US" altLang="en-US" sz="2200" dirty="0"/>
              <a:t>participants.</a:t>
            </a:r>
          </a:p>
          <a:p>
            <a:pPr lvl="1"/>
            <a:r>
              <a:rPr lang="en-US" altLang="en-US" sz="2200" dirty="0"/>
              <a:t>Writes playing rules for 17 high school </a:t>
            </a:r>
            <a:br>
              <a:rPr lang="en-US" altLang="en-US" sz="2200" dirty="0"/>
            </a:br>
            <a:r>
              <a:rPr lang="en-US" altLang="en-US" sz="2200" dirty="0"/>
              <a:t>sports for boys and girls.</a:t>
            </a:r>
          </a:p>
          <a:p>
            <a:pPr lvl="1"/>
            <a:r>
              <a:rPr lang="en-US" altLang="en-US" sz="2200" dirty="0"/>
              <a:t>Offers online education courses for high school coaches, </a:t>
            </a:r>
            <a:br>
              <a:rPr lang="en-US" altLang="en-US" sz="2200" dirty="0"/>
            </a:br>
            <a:r>
              <a:rPr lang="en-US" altLang="en-US" sz="2200" dirty="0"/>
              <a:t>officials, parents, students and others.</a:t>
            </a:r>
          </a:p>
          <a:p>
            <a:pPr lvl="1"/>
            <a:r>
              <a:rPr lang="en-US" altLang="en-US" sz="2200" dirty="0"/>
              <a:t>Ensures that students have opportunity to enjoy healthy participation, achievement and good sportsmanship in education-based athletics.</a:t>
            </a:r>
          </a:p>
        </p:txBody>
      </p:sp>
      <p:sp>
        <p:nvSpPr>
          <p:cNvPr id="4" name="Footer Placeholder 3">
            <a:extLst>
              <a:ext uri="{FF2B5EF4-FFF2-40B4-BE49-F238E27FC236}">
                <a16:creationId xmlns:a16="http://schemas.microsoft.com/office/drawing/2014/main" id="{B83D9D80-4CAC-4163-AB25-77D2EBBC87F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Map&#10;&#10;Description automatically generated">
            <a:extLst>
              <a:ext uri="{FF2B5EF4-FFF2-40B4-BE49-F238E27FC236}">
                <a16:creationId xmlns:a16="http://schemas.microsoft.com/office/drawing/2014/main" id="{943DCE0A-A7CC-4FD8-F8B3-9C3461F64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2984" y="2578396"/>
            <a:ext cx="4629016" cy="231258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a:xfrm>
            <a:off x="1769165" y="525463"/>
            <a:ext cx="10422835" cy="1204912"/>
          </a:xfrm>
        </p:spPr>
        <p:txBody>
          <a:bodyPr/>
          <a:lstStyle/>
          <a:p>
            <a:r>
              <a:rPr kumimoji="0" lang="en-US" sz="3800" b="1" i="0" u="none" strike="noStrike" kern="1200" cap="none" spc="0" normalizeH="0" baseline="0" noProof="0" dirty="0">
                <a:ln>
                  <a:noFill/>
                </a:ln>
                <a:solidFill>
                  <a:srgbClr val="00205B"/>
                </a:solidFill>
                <a:effectLst/>
                <a:uLnTx/>
                <a:uFillTx/>
                <a:latin typeface="Calibri"/>
                <a:ea typeface="+mj-ea"/>
                <a:cs typeface="+mj-cs"/>
              </a:rPr>
              <a:t>TEAM BOXES</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1-2-3</a:t>
            </a:r>
            <a:r>
              <a:rPr kumimoji="0" lang="en-US" sz="3800" b="1" i="0" u="none" strike="noStrike" kern="1200" cap="none" spc="0" normalizeH="0" baseline="0" noProof="0" dirty="0">
                <a:ln>
                  <a:noFill/>
                </a:ln>
                <a:solidFill>
                  <a:srgbClr val="00205B"/>
                </a:solidFill>
                <a:effectLst/>
                <a:uLnTx/>
                <a:uFillTx/>
                <a:latin typeface="Calibri"/>
                <a:ea typeface="+mj-ea"/>
                <a:cs typeface="+mj-cs"/>
              </a:rPr>
              <a:t>g NOTES 3. (NEW), </a:t>
            </a:r>
            <a:r>
              <a:rPr kumimoji="0" lang="en-US" sz="3800" b="1" i="0" u="none" strike="noStrike" kern="1200" cap="all" spc="0" normalizeH="0" baseline="0" noProof="0" dirty="0">
                <a:ln>
                  <a:noFill/>
                </a:ln>
                <a:solidFill>
                  <a:srgbClr val="00205B"/>
                </a:solidFill>
                <a:effectLst/>
                <a:uLnTx/>
                <a:uFillTx/>
                <a:latin typeface="Calibri"/>
                <a:ea typeface="+mj-ea"/>
                <a:cs typeface="+mj-cs"/>
              </a:rPr>
              <a:t>TABLE 1-7 (3.) (New)</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Timeline&#10;&#10;Description automatically generated">
            <a:extLst>
              <a:ext uri="{FF2B5EF4-FFF2-40B4-BE49-F238E27FC236}">
                <a16:creationId xmlns:a16="http://schemas.microsoft.com/office/drawing/2014/main" id="{FD38F793-1023-7C6D-2359-A83AE6AA2F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3790" y="1994062"/>
            <a:ext cx="8924544" cy="3328416"/>
          </a:xfrm>
          <a:prstGeom prst="rect">
            <a:avLst/>
          </a:prstGeom>
        </p:spPr>
      </p:pic>
      <p:sp>
        <p:nvSpPr>
          <p:cNvPr id="6" name="TextBox 5">
            <a:extLst>
              <a:ext uri="{FF2B5EF4-FFF2-40B4-BE49-F238E27FC236}">
                <a16:creationId xmlns:a16="http://schemas.microsoft.com/office/drawing/2014/main" id="{16AC13FA-FC62-A213-F7FA-6A9F04258F2F}"/>
              </a:ext>
            </a:extLst>
          </p:cNvPr>
          <p:cNvSpPr txBox="1"/>
          <p:nvPr/>
        </p:nvSpPr>
        <p:spPr>
          <a:xfrm>
            <a:off x="2213790" y="5461886"/>
            <a:ext cx="8924544"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It is permissible for state associations to approve an extension of the team box and to determine the individuals who may be in the extended area, provided such extension is the same for both teams.</a:t>
            </a:r>
          </a:p>
        </p:txBody>
      </p:sp>
    </p:spTree>
    <p:extLst>
      <p:ext uri="{BB962C8B-B14F-4D97-AF65-F5344CB8AC3E}">
        <p14:creationId xmlns:p14="http://schemas.microsoft.com/office/powerpoint/2010/main" val="507938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Game balls</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1-3-3</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Graphical user interface, chart&#10;&#10;Description automatically generated">
            <a:extLst>
              <a:ext uri="{FF2B5EF4-FFF2-40B4-BE49-F238E27FC236}">
                <a16:creationId xmlns:a16="http://schemas.microsoft.com/office/drawing/2014/main" id="{BEF70E25-C8D0-C2A0-BCA1-F0CF85942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6394" y="1980260"/>
            <a:ext cx="8211312" cy="3243072"/>
          </a:xfrm>
          <a:prstGeom prst="rect">
            <a:avLst/>
          </a:prstGeom>
        </p:spPr>
      </p:pic>
      <p:sp>
        <p:nvSpPr>
          <p:cNvPr id="6" name="TextBox 5">
            <a:extLst>
              <a:ext uri="{FF2B5EF4-FFF2-40B4-BE49-F238E27FC236}">
                <a16:creationId xmlns:a16="http://schemas.microsoft.com/office/drawing/2014/main" id="{CAA3F942-66D7-1EF8-FB3F-687AD3BE2E98}"/>
              </a:ext>
            </a:extLst>
          </p:cNvPr>
          <p:cNvSpPr txBox="1"/>
          <p:nvPr/>
        </p:nvSpPr>
        <p:spPr>
          <a:xfrm>
            <a:off x="1940985" y="5298869"/>
            <a:ext cx="9508893"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Any game official may order the ball changed between downs. Unless the ball is ordered changed by the Referee or another game official, Team A scoring a touchdown with one ball (</a:t>
            </a:r>
            <a:r>
              <a:rPr kumimoji="0" lang="en-US" sz="1800" b="0" i="0" u="none" strike="noStrike" kern="1200" cap="none" spc="0" normalizeH="0" baseline="0" noProof="0" dirty="0" err="1">
                <a:ln>
                  <a:noFill/>
                </a:ln>
                <a:solidFill>
                  <a:srgbClr val="414B56"/>
                </a:solidFill>
                <a:effectLst/>
                <a:uLnTx/>
                <a:uFillTx/>
                <a:latin typeface="Calibri"/>
                <a:ea typeface="Times New Roman" panose="02020603050405020304" pitchFamily="18" charset="0"/>
                <a:cs typeface="Times New Roman" panose="02020603050405020304" pitchFamily="18" charset="0"/>
              </a:rPr>
              <a:t>MechaniGram</a:t>
            </a:r>
            <a:r>
              <a:rPr kumimoji="0" lang="en-US" sz="18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 A) may not request a different ball for the try (</a:t>
            </a:r>
            <a:r>
              <a:rPr kumimoji="0" lang="en-US" sz="1800" b="0" i="0" u="none" strike="noStrike" kern="1200" cap="none" spc="0" normalizeH="0" baseline="0" noProof="0" dirty="0" err="1">
                <a:ln>
                  <a:noFill/>
                </a:ln>
                <a:solidFill>
                  <a:srgbClr val="414B56"/>
                </a:solidFill>
                <a:effectLst/>
                <a:uLnTx/>
                <a:uFillTx/>
                <a:latin typeface="Calibri"/>
                <a:ea typeface="Times New Roman" panose="02020603050405020304" pitchFamily="18" charset="0"/>
                <a:cs typeface="Times New Roman" panose="02020603050405020304" pitchFamily="18" charset="0"/>
              </a:rPr>
              <a:t>MechaniGram</a:t>
            </a:r>
            <a:r>
              <a:rPr kumimoji="0" lang="en-US" sz="18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 B) but may use a different approved ball for the ensuing free kick (</a:t>
            </a:r>
            <a:r>
              <a:rPr kumimoji="0" lang="en-US" sz="1800" b="0" i="0" u="none" strike="noStrike" kern="1200" cap="none" spc="0" normalizeH="0" baseline="0" noProof="0" dirty="0" err="1">
                <a:ln>
                  <a:noFill/>
                </a:ln>
                <a:solidFill>
                  <a:srgbClr val="414B56"/>
                </a:solidFill>
                <a:effectLst/>
                <a:uLnTx/>
                <a:uFillTx/>
                <a:latin typeface="Calibri"/>
                <a:ea typeface="Times New Roman" panose="02020603050405020304" pitchFamily="18" charset="0"/>
                <a:cs typeface="Times New Roman" panose="02020603050405020304" pitchFamily="18" charset="0"/>
              </a:rPr>
              <a:t>PlayPic</a:t>
            </a:r>
            <a:r>
              <a:rPr kumimoji="0" lang="en-US" sz="18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 C).</a:t>
            </a:r>
            <a:endParaRPr kumimoji="0" lang="en-US" sz="18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1058024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Jersey numbers </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1-4-3, FIGURE 1-4-2, Rule 1-5-1</a:t>
            </a:r>
            <a:r>
              <a:rPr kumimoji="0" lang="en-US" sz="3800" b="1" i="0" u="none" strike="noStrike" kern="1200" cap="small" spc="0" normalizeH="0" baseline="0" noProof="0" dirty="0">
                <a:ln>
                  <a:noFill/>
                </a:ln>
                <a:solidFill>
                  <a:srgbClr val="00205B"/>
                </a:solidFill>
                <a:effectLst/>
                <a:uLnTx/>
                <a:uFillTx/>
                <a:latin typeface="Calibri"/>
                <a:ea typeface="+mj-ea"/>
                <a:cs typeface="+mj-cs"/>
              </a:rPr>
              <a:t>c</a:t>
            </a:r>
            <a:r>
              <a:rPr kumimoji="0" lang="en-US" sz="3800" b="1" i="0" u="none" strike="noStrike" kern="1200" cap="all" spc="0" normalizeH="0" baseline="0" noProof="0" dirty="0">
                <a:ln>
                  <a:noFill/>
                </a:ln>
                <a:solidFill>
                  <a:srgbClr val="00205B"/>
                </a:solidFill>
                <a:effectLst/>
                <a:uLnTx/>
                <a:uFillTx/>
                <a:latin typeface="Calibri"/>
                <a:ea typeface="+mj-ea"/>
                <a:cs typeface="+mj-cs"/>
              </a:rPr>
              <a:t>(1),         rule 7-2-5</a:t>
            </a:r>
            <a:r>
              <a:rPr kumimoji="0" lang="en-US" sz="3800" b="1" i="0" u="none" strike="noStrike" kern="1200" cap="none" spc="0" normalizeH="0" baseline="0" noProof="0" dirty="0">
                <a:ln>
                  <a:noFill/>
                </a:ln>
                <a:solidFill>
                  <a:srgbClr val="00205B"/>
                </a:solidFill>
                <a:effectLst/>
                <a:uLnTx/>
                <a:uFillTx/>
                <a:latin typeface="Calibri"/>
                <a:ea typeface="+mj-ea"/>
                <a:cs typeface="+mj-cs"/>
              </a:rPr>
              <a:t>b EXCEPTIONS, RULE 7-5-6a</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icture containing diagram&#10;&#10;Description automatically generated">
            <a:extLst>
              <a:ext uri="{FF2B5EF4-FFF2-40B4-BE49-F238E27FC236}">
                <a16:creationId xmlns:a16="http://schemas.microsoft.com/office/drawing/2014/main" id="{F1B28029-784B-1A1A-8965-83B9724551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330" y="2059273"/>
            <a:ext cx="7778451" cy="4381660"/>
          </a:xfrm>
          <a:prstGeom prst="rect">
            <a:avLst/>
          </a:prstGeom>
        </p:spPr>
      </p:pic>
      <p:sp>
        <p:nvSpPr>
          <p:cNvPr id="6" name="TextBox 5">
            <a:extLst>
              <a:ext uri="{FF2B5EF4-FFF2-40B4-BE49-F238E27FC236}">
                <a16:creationId xmlns:a16="http://schemas.microsoft.com/office/drawing/2014/main" id="{932F2981-386C-B5C9-9166-29CB17ED7D25}"/>
              </a:ext>
            </a:extLst>
          </p:cNvPr>
          <p:cNvSpPr txBox="1"/>
          <p:nvPr/>
        </p:nvSpPr>
        <p:spPr>
          <a:xfrm>
            <a:off x="9481930" y="2782957"/>
            <a:ext cx="2485703"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a:ea typeface="+mn-ea"/>
                <a:cs typeface="+mn-cs"/>
              </a:rPr>
              <a:t>Each player shall be numbered 0 though 99 inclusive. Any number preceded by the digit zero such as “00” is illegal. </a:t>
            </a:r>
          </a:p>
        </p:txBody>
      </p:sp>
    </p:spTree>
    <p:extLst>
      <p:ext uri="{BB962C8B-B14F-4D97-AF65-F5344CB8AC3E}">
        <p14:creationId xmlns:p14="http://schemas.microsoft.com/office/powerpoint/2010/main" val="1328239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p:txBody>
          <a:bodyPr/>
          <a:lstStyle/>
          <a:p>
            <a:r>
              <a:rPr kumimoji="0" lang="en-US" sz="3600" b="1" i="0" u="none" strike="noStrike" kern="1200" cap="all" spc="0" normalizeH="0" baseline="0" noProof="0" dirty="0">
                <a:ln>
                  <a:noFill/>
                </a:ln>
                <a:solidFill>
                  <a:srgbClr val="00205B"/>
                </a:solidFill>
                <a:effectLst/>
                <a:uLnTx/>
                <a:uFillTx/>
                <a:latin typeface="Calibri"/>
                <a:ea typeface="+mj-ea"/>
                <a:cs typeface="+mj-cs"/>
              </a:rPr>
              <a:t>CHOP BLOCK</a:t>
            </a:r>
            <a:br>
              <a:rPr kumimoji="0" lang="en-US" sz="3600" b="1" i="0" u="none" strike="noStrike" kern="1200" cap="all" spc="0" normalizeH="0" baseline="0" noProof="0" dirty="0">
                <a:ln>
                  <a:noFill/>
                </a:ln>
                <a:solidFill>
                  <a:srgbClr val="00205B"/>
                </a:solidFill>
                <a:effectLst/>
                <a:uLnTx/>
                <a:uFillTx/>
                <a:latin typeface="Calibri"/>
                <a:ea typeface="+mj-ea"/>
                <a:cs typeface="+mj-cs"/>
              </a:rPr>
            </a:br>
            <a:r>
              <a:rPr kumimoji="0" lang="en-US" sz="3600" b="1" i="0" u="none" strike="noStrike" kern="1200" cap="all" spc="0" normalizeH="0" baseline="0" noProof="0" dirty="0">
                <a:ln>
                  <a:noFill/>
                </a:ln>
                <a:solidFill>
                  <a:srgbClr val="00205B"/>
                </a:solidFill>
                <a:effectLst/>
                <a:uLnTx/>
                <a:uFillTx/>
                <a:latin typeface="Calibri"/>
                <a:ea typeface="+mj-ea"/>
                <a:cs typeface="+mj-cs"/>
              </a:rPr>
              <a:t>RULE 2-3-8</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icture containing text, book&#10;&#10;Description automatically generated">
            <a:extLst>
              <a:ext uri="{FF2B5EF4-FFF2-40B4-BE49-F238E27FC236}">
                <a16:creationId xmlns:a16="http://schemas.microsoft.com/office/drawing/2014/main" id="{E447FF6E-D66E-B0C2-3630-F65CF886E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185" y="1979286"/>
            <a:ext cx="3587815" cy="4445948"/>
          </a:xfrm>
          <a:prstGeom prst="rect">
            <a:avLst/>
          </a:prstGeom>
        </p:spPr>
      </p:pic>
      <p:sp>
        <p:nvSpPr>
          <p:cNvPr id="6" name="TextBox 5">
            <a:extLst>
              <a:ext uri="{FF2B5EF4-FFF2-40B4-BE49-F238E27FC236}">
                <a16:creationId xmlns:a16="http://schemas.microsoft.com/office/drawing/2014/main" id="{D5B5FD7E-A92E-F2C9-D871-8B8588257EDF}"/>
              </a:ext>
            </a:extLst>
          </p:cNvPr>
          <p:cNvSpPr txBox="1"/>
          <p:nvPr/>
        </p:nvSpPr>
        <p:spPr>
          <a:xfrm>
            <a:off x="6698975" y="2755710"/>
            <a:ext cx="4890052" cy="28931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600" b="0" i="0" u="none" strike="noStrike" kern="1200" cap="none" spc="0" normalizeH="0" baseline="0" noProof="0" dirty="0">
                <a:ln>
                  <a:noFill/>
                </a:ln>
                <a:solidFill>
                  <a:srgbClr val="414B56"/>
                </a:solidFill>
                <a:effectLst/>
                <a:uLnTx/>
                <a:uFillTx/>
                <a:latin typeface="Calibri"/>
                <a:ea typeface="+mn-ea"/>
                <a:cs typeface="Arial" pitchFamily="34" charset="0"/>
              </a:rPr>
              <a:t>A chop block is combination block by two or more teammates against an opponent other than the runner, with or without delay, where one of the blocks is below the waist and one of the blocks is above the waist. </a:t>
            </a:r>
          </a:p>
        </p:txBody>
      </p:sp>
    </p:spTree>
    <p:extLst>
      <p:ext uri="{BB962C8B-B14F-4D97-AF65-F5344CB8AC3E}">
        <p14:creationId xmlns:p14="http://schemas.microsoft.com/office/powerpoint/2010/main" val="2168160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Game clock option  </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3-4-7</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icture containing text&#10;&#10;Description automatically generated">
            <a:extLst>
              <a:ext uri="{FF2B5EF4-FFF2-40B4-BE49-F238E27FC236}">
                <a16:creationId xmlns:a16="http://schemas.microsoft.com/office/drawing/2014/main" id="{9F2D9ECC-B167-5528-1020-A77878E5BD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1792" y="2036464"/>
            <a:ext cx="10599565" cy="2709992"/>
          </a:xfrm>
          <a:prstGeom prst="rect">
            <a:avLst/>
          </a:prstGeom>
        </p:spPr>
      </p:pic>
      <p:sp>
        <p:nvSpPr>
          <p:cNvPr id="6" name="TextBox 5">
            <a:extLst>
              <a:ext uri="{FF2B5EF4-FFF2-40B4-BE49-F238E27FC236}">
                <a16:creationId xmlns:a16="http://schemas.microsoft.com/office/drawing/2014/main" id="{9B52BDF4-DCCF-52B0-6D8B-7D539AF36E13}"/>
              </a:ext>
            </a:extLst>
          </p:cNvPr>
          <p:cNvSpPr txBox="1"/>
          <p:nvPr/>
        </p:nvSpPr>
        <p:spPr>
          <a:xfrm>
            <a:off x="1368071" y="4913399"/>
            <a:ext cx="10599564"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When a foul is committed with less than two minutes remaining in either half, the offended team has the option to start the game clock on the snap. In </a:t>
            </a:r>
            <a:r>
              <a:rPr kumimoji="0" lang="en-US" sz="1800" b="0" i="0" u="none" strike="noStrike" kern="1200" cap="none" spc="0" normalizeH="0" baseline="0" noProof="0" dirty="0" err="1">
                <a:ln>
                  <a:noFill/>
                </a:ln>
                <a:solidFill>
                  <a:srgbClr val="414B56"/>
                </a:solidFill>
                <a:effectLst/>
                <a:uLnTx/>
                <a:uFillTx/>
                <a:latin typeface="Calibri"/>
                <a:ea typeface="+mn-ea"/>
                <a:cs typeface="Arial" pitchFamily="34" charset="0"/>
              </a:rPr>
              <a:t>MechaniGram</a:t>
            </a: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 A, Team B trails when Team A fouls. Team B’s coach is consulted (</a:t>
            </a:r>
            <a:r>
              <a:rPr kumimoji="0" lang="en-US" sz="1800" b="0" i="0" u="none" strike="noStrike" kern="1200" cap="none" spc="0" normalizeH="0" baseline="0" noProof="0" dirty="0" err="1">
                <a:ln>
                  <a:noFill/>
                </a:ln>
                <a:solidFill>
                  <a:srgbClr val="414B56"/>
                </a:solidFill>
                <a:effectLst/>
                <a:uLnTx/>
                <a:uFillTx/>
                <a:latin typeface="Calibri"/>
                <a:ea typeface="+mn-ea"/>
                <a:cs typeface="Arial" pitchFamily="34" charset="0"/>
              </a:rPr>
              <a:t>PlayPic</a:t>
            </a: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 B), choosing to decline the penalty and have the clock started on the snap (</a:t>
            </a:r>
            <a:r>
              <a:rPr kumimoji="0" lang="en-US" sz="1800" b="0" i="0" u="none" strike="noStrike" kern="1200" cap="none" spc="0" normalizeH="0" baseline="0" noProof="0" dirty="0" err="1">
                <a:ln>
                  <a:noFill/>
                </a:ln>
                <a:solidFill>
                  <a:srgbClr val="414B56"/>
                </a:solidFill>
                <a:effectLst/>
                <a:uLnTx/>
                <a:uFillTx/>
                <a:latin typeface="Calibri"/>
                <a:ea typeface="+mn-ea"/>
                <a:cs typeface="Arial" pitchFamily="34" charset="0"/>
              </a:rPr>
              <a:t>PlayPic</a:t>
            </a: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 C).   </a:t>
            </a:r>
          </a:p>
        </p:txBody>
      </p:sp>
    </p:spTree>
    <p:extLst>
      <p:ext uri="{BB962C8B-B14F-4D97-AF65-F5344CB8AC3E}">
        <p14:creationId xmlns:p14="http://schemas.microsoft.com/office/powerpoint/2010/main" val="2970550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PLAY CLOCK</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3-6-1</a:t>
            </a:r>
            <a:r>
              <a:rPr kumimoji="0" lang="en-US" sz="3800" b="1" i="0" u="none" strike="noStrike" kern="1200" cap="none" spc="0" normalizeH="0" baseline="0" noProof="0" dirty="0">
                <a:ln>
                  <a:noFill/>
                </a:ln>
                <a:solidFill>
                  <a:srgbClr val="00205B"/>
                </a:solidFill>
                <a:effectLst/>
                <a:uLnTx/>
                <a:uFillTx/>
                <a:latin typeface="Calibri"/>
                <a:ea typeface="+mj-ea"/>
                <a:cs typeface="+mj-cs"/>
              </a:rPr>
              <a:t>a</a:t>
            </a:r>
            <a:r>
              <a:rPr kumimoji="0" lang="en-US" sz="3800" b="1" i="0" u="none" strike="noStrike" kern="1200" cap="all" spc="0" normalizeH="0" baseline="0" noProof="0" dirty="0">
                <a:ln>
                  <a:noFill/>
                </a:ln>
                <a:solidFill>
                  <a:srgbClr val="00205B"/>
                </a:solidFill>
                <a:effectLst/>
                <a:uLnTx/>
                <a:uFillTx/>
                <a:latin typeface="Calibri"/>
                <a:ea typeface="+mj-ea"/>
                <a:cs typeface="+mj-cs"/>
              </a:rPr>
              <a:t>(1)</a:t>
            </a:r>
            <a:r>
              <a:rPr kumimoji="0" lang="en-US" sz="3800" b="1" i="0" u="none" strike="noStrike" kern="1200" cap="none" spc="0" normalizeH="0" baseline="0" noProof="0" dirty="0">
                <a:ln>
                  <a:noFill/>
                </a:ln>
                <a:solidFill>
                  <a:srgbClr val="00205B"/>
                </a:solidFill>
                <a:effectLst/>
                <a:uLnTx/>
                <a:uFillTx/>
                <a:latin typeface="Calibri"/>
                <a:ea typeface="+mj-ea"/>
                <a:cs typeface="+mj-cs"/>
              </a:rPr>
              <a:t>e</a:t>
            </a:r>
            <a:r>
              <a:rPr kumimoji="0" lang="en-US" sz="3800" b="1" i="0" u="none" strike="noStrike" kern="1200" cap="all" spc="0" normalizeH="0" baseline="0" noProof="0" dirty="0">
                <a:ln>
                  <a:noFill/>
                </a:ln>
                <a:solidFill>
                  <a:srgbClr val="00205B"/>
                </a:solidFill>
                <a:effectLst/>
                <a:uLnTx/>
                <a:uFillTx/>
                <a:latin typeface="Calibri"/>
                <a:ea typeface="+mj-ea"/>
                <a:cs typeface="+mj-cs"/>
              </a:rPr>
              <a:t> EXCEPTION 2. (NEW)</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Graphical user interface&#10;&#10;Description automatically generated">
            <a:extLst>
              <a:ext uri="{FF2B5EF4-FFF2-40B4-BE49-F238E27FC236}">
                <a16:creationId xmlns:a16="http://schemas.microsoft.com/office/drawing/2014/main" id="{245F02DE-FDF9-DBEB-DD53-BCB478F29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960" y="2160793"/>
            <a:ext cx="8033008" cy="3885588"/>
          </a:xfrm>
          <a:prstGeom prst="rect">
            <a:avLst/>
          </a:prstGeom>
        </p:spPr>
      </p:pic>
      <p:sp>
        <p:nvSpPr>
          <p:cNvPr id="6" name="TextBox 5">
            <a:extLst>
              <a:ext uri="{FF2B5EF4-FFF2-40B4-BE49-F238E27FC236}">
                <a16:creationId xmlns:a16="http://schemas.microsoft.com/office/drawing/2014/main" id="{F25B1F9E-1B60-807F-6FFB-99AC7E9B44E3}"/>
              </a:ext>
            </a:extLst>
          </p:cNvPr>
          <p:cNvSpPr txBox="1"/>
          <p:nvPr/>
        </p:nvSpPr>
        <p:spPr>
          <a:xfrm>
            <a:off x="9617533" y="2682361"/>
            <a:ext cx="2514833" cy="33275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600" b="0" i="0" u="none" strike="noStrike" kern="1200" cap="none" spc="0" normalizeH="0" baseline="0" noProof="0">
                <a:ln>
                  <a:noFill/>
                </a:ln>
                <a:solidFill>
                  <a:srgbClr val="414B56"/>
                </a:solidFill>
                <a:effectLst/>
                <a:uLnTx/>
                <a:uFillTx/>
                <a:latin typeface="Calibri"/>
                <a:ea typeface="+mn-ea"/>
                <a:cs typeface="+mn-cs"/>
              </a:rPr>
              <a:t>When the clock is stopped due to Rule 3-5-7i and Team B is the only team to foul, the play clock will be set to 40 seconds.</a:t>
            </a:r>
            <a:endParaRPr kumimoji="0" lang="en-US" sz="26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2202025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08FE0-7C4F-4C41-952F-AE871A8B5CF9}"/>
              </a:ext>
            </a:extLst>
          </p:cNvPr>
          <p:cNvSpPr>
            <a:spLocks noGrp="1"/>
          </p:cNvSpPr>
          <p:nvPr>
            <p:ph type="title"/>
          </p:nvPr>
        </p:nvSpPr>
        <p:spPr/>
        <p:txBody>
          <a:bodyPr/>
          <a:lstStyle/>
          <a:p>
            <a:pPr algn="ctr"/>
            <a:r>
              <a:rPr lang="en-US" dirty="0"/>
              <a:t>FOOTBALL JERSEY NUMBERS </a:t>
            </a:r>
            <a:br>
              <a:rPr lang="en-US" dirty="0"/>
            </a:br>
            <a:r>
              <a:rPr lang="en-US" dirty="0"/>
              <a:t>RULE 1-5-1</a:t>
            </a:r>
            <a:r>
              <a:rPr lang="en-US" cap="none" dirty="0"/>
              <a:t>c(3)</a:t>
            </a:r>
            <a:endParaRPr lang="en-US" dirty="0"/>
          </a:p>
        </p:txBody>
      </p:sp>
      <p:sp>
        <p:nvSpPr>
          <p:cNvPr id="4" name="Footer Placeholder 3">
            <a:extLst>
              <a:ext uri="{FF2B5EF4-FFF2-40B4-BE49-F238E27FC236}">
                <a16:creationId xmlns:a16="http://schemas.microsoft.com/office/drawing/2014/main" id="{98F407D0-9353-4EE2-88B9-F00E8467DDC0}"/>
              </a:ext>
            </a:extLst>
          </p:cNvPr>
          <p:cNvSpPr>
            <a:spLocks noGrp="1"/>
          </p:cNvSpPr>
          <p:nvPr>
            <p:ph type="ftr" sz="quarter" idx="11"/>
          </p:nvPr>
        </p:nvSpPr>
        <p:spPr/>
        <p:txBody>
          <a:bodyPr/>
          <a:lstStyle/>
          <a:p>
            <a:pPr>
              <a:defRPr/>
            </a:pPr>
            <a:r>
              <a:rPr lang="en-US"/>
              <a:t>www.nfhs.org</a:t>
            </a:r>
          </a:p>
        </p:txBody>
      </p:sp>
      <p:pic>
        <p:nvPicPr>
          <p:cNvPr id="18" name="Content Placeholder 17">
            <a:extLst>
              <a:ext uri="{FF2B5EF4-FFF2-40B4-BE49-F238E27FC236}">
                <a16:creationId xmlns:a16="http://schemas.microsoft.com/office/drawing/2014/main" id="{F921BBBA-B23B-4BA7-876D-9B04C3C91FE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9873" y="2143125"/>
            <a:ext cx="6674047" cy="4075112"/>
          </a:xfrm>
        </p:spPr>
      </p:pic>
      <p:sp>
        <p:nvSpPr>
          <p:cNvPr id="19" name="Content Placeholder 2">
            <a:extLst>
              <a:ext uri="{FF2B5EF4-FFF2-40B4-BE49-F238E27FC236}">
                <a16:creationId xmlns:a16="http://schemas.microsoft.com/office/drawing/2014/main" id="{6FD2F367-0E02-4166-844F-274771D2F82C}"/>
              </a:ext>
            </a:extLst>
          </p:cNvPr>
          <p:cNvSpPr txBox="1">
            <a:spLocks/>
          </p:cNvSpPr>
          <p:nvPr/>
        </p:nvSpPr>
        <p:spPr bwMode="auto">
          <a:xfrm>
            <a:off x="8058150" y="2543175"/>
            <a:ext cx="3909484" cy="3415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sz="2800" dirty="0"/>
              <a:t>The entire body of the number (the continuous horizontal bars and vertical strokes) exclusive of any border(s) shall be approximately 1 1/2 – inches wide.</a:t>
            </a:r>
          </a:p>
        </p:txBody>
      </p:sp>
    </p:spTree>
    <p:extLst>
      <p:ext uri="{BB962C8B-B14F-4D97-AF65-F5344CB8AC3E}">
        <p14:creationId xmlns:p14="http://schemas.microsoft.com/office/powerpoint/2010/main" val="3048812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0BB87-087E-42A3-92F6-1EABE2F943E1}"/>
              </a:ext>
            </a:extLst>
          </p:cNvPr>
          <p:cNvSpPr>
            <a:spLocks noGrp="1"/>
          </p:cNvSpPr>
          <p:nvPr>
            <p:ph type="title"/>
          </p:nvPr>
        </p:nvSpPr>
        <p:spPr/>
        <p:txBody>
          <a:bodyPr/>
          <a:lstStyle/>
          <a:p>
            <a:pPr algn="ctr"/>
            <a:r>
              <a:rPr lang="en-US" dirty="0"/>
              <a:t>2024 - Football JERSEY numbers</a:t>
            </a:r>
            <a:br>
              <a:rPr lang="en-US" dirty="0"/>
            </a:br>
            <a:r>
              <a:rPr lang="en-US" dirty="0"/>
              <a:t>RULES 1-5-1</a:t>
            </a:r>
            <a:r>
              <a:rPr lang="en-US" cap="none" dirty="0"/>
              <a:t>c</a:t>
            </a:r>
            <a:r>
              <a:rPr lang="en-US" dirty="0"/>
              <a:t>; 1-5-1</a:t>
            </a:r>
            <a:r>
              <a:rPr lang="en-US" cap="none" dirty="0"/>
              <a:t>c</a:t>
            </a:r>
            <a:r>
              <a:rPr lang="en-US" dirty="0"/>
              <a:t>(6)</a:t>
            </a:r>
          </a:p>
        </p:txBody>
      </p:sp>
      <p:sp>
        <p:nvSpPr>
          <p:cNvPr id="4" name="Footer Placeholder 3">
            <a:extLst>
              <a:ext uri="{FF2B5EF4-FFF2-40B4-BE49-F238E27FC236}">
                <a16:creationId xmlns:a16="http://schemas.microsoft.com/office/drawing/2014/main" id="{CD25C893-F052-4769-A4EB-65393C3D69FC}"/>
              </a:ext>
            </a:extLst>
          </p:cNvPr>
          <p:cNvSpPr>
            <a:spLocks noGrp="1"/>
          </p:cNvSpPr>
          <p:nvPr>
            <p:ph type="ftr" sz="quarter" idx="11"/>
          </p:nvPr>
        </p:nvSpPr>
        <p:spPr/>
        <p:txBody>
          <a:bodyPr/>
          <a:lstStyle/>
          <a:p>
            <a:pPr>
              <a:defRPr/>
            </a:pPr>
            <a:r>
              <a:rPr lang="en-US"/>
              <a:t>www.nfhs.org</a:t>
            </a:r>
          </a:p>
        </p:txBody>
      </p:sp>
      <p:sp>
        <p:nvSpPr>
          <p:cNvPr id="3" name="TextBox 2">
            <a:extLst>
              <a:ext uri="{FF2B5EF4-FFF2-40B4-BE49-F238E27FC236}">
                <a16:creationId xmlns:a16="http://schemas.microsoft.com/office/drawing/2014/main" id="{A227129A-7C5D-4950-AF4B-EB9006E6D4EF}"/>
              </a:ext>
            </a:extLst>
          </p:cNvPr>
          <p:cNvSpPr txBox="1"/>
          <p:nvPr/>
        </p:nvSpPr>
        <p:spPr>
          <a:xfrm>
            <a:off x="6443664" y="2650172"/>
            <a:ext cx="5523970" cy="2954655"/>
          </a:xfrm>
          <a:prstGeom prst="rect">
            <a:avLst/>
          </a:prstGeom>
          <a:noFill/>
        </p:spPr>
        <p:txBody>
          <a:bodyPr wrap="square" rtlCol="0">
            <a:spAutoFit/>
          </a:bodyPr>
          <a:lstStyle/>
          <a:p>
            <a:r>
              <a:rPr lang="en-US" sz="2800" b="1" dirty="0">
                <a:solidFill>
                  <a:srgbClr val="FF0000"/>
                </a:solidFill>
                <a:latin typeface="+mn-lt"/>
              </a:rPr>
              <a:t>Effective with the 2024 season</a:t>
            </a:r>
            <a:r>
              <a:rPr lang="en-US" sz="2800" b="1" dirty="0">
                <a:latin typeface="+mn-lt"/>
              </a:rPr>
              <a:t>, the entire body of the number (the continuous horizontal bars and vertical strokes) shall be a single solid color that clearly contrasts with the body color of the jersey.</a:t>
            </a:r>
          </a:p>
          <a:p>
            <a:endParaRPr lang="en-US" dirty="0"/>
          </a:p>
        </p:txBody>
      </p:sp>
      <p:pic>
        <p:nvPicPr>
          <p:cNvPr id="8" name="Content Placeholder 7" descr="A blue and yellow shirt&#10;&#10;Description automatically generated with low confidence">
            <a:extLst>
              <a:ext uri="{FF2B5EF4-FFF2-40B4-BE49-F238E27FC236}">
                <a16:creationId xmlns:a16="http://schemas.microsoft.com/office/drawing/2014/main" id="{1292D9C3-D8FC-41D5-8DEB-E92E062F3F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0985" y="1993900"/>
            <a:ext cx="4098062" cy="4338637"/>
          </a:xfrm>
        </p:spPr>
      </p:pic>
    </p:spTree>
    <p:extLst>
      <p:ext uri="{BB962C8B-B14F-4D97-AF65-F5344CB8AC3E}">
        <p14:creationId xmlns:p14="http://schemas.microsoft.com/office/powerpoint/2010/main" val="2704796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24C61-97A6-4327-AAF3-31031972F0D8}"/>
              </a:ext>
            </a:extLst>
          </p:cNvPr>
          <p:cNvSpPr>
            <a:spLocks noGrp="1"/>
          </p:cNvSpPr>
          <p:nvPr>
            <p:ph type="title"/>
          </p:nvPr>
        </p:nvSpPr>
        <p:spPr/>
        <p:txBody>
          <a:bodyPr/>
          <a:lstStyle/>
          <a:p>
            <a:pPr algn="ctr"/>
            <a:r>
              <a:rPr lang="en-US" dirty="0"/>
              <a:t>2024 – Football JERSEY numbers</a:t>
            </a:r>
            <a:br>
              <a:rPr lang="en-US" dirty="0"/>
            </a:br>
            <a:r>
              <a:rPr lang="en-US" dirty="0"/>
              <a:t>RULES 1-5-1</a:t>
            </a:r>
            <a:r>
              <a:rPr lang="en-US" cap="none" dirty="0"/>
              <a:t>c</a:t>
            </a:r>
            <a:r>
              <a:rPr lang="en-US" dirty="0"/>
              <a:t>; 1-5-1</a:t>
            </a:r>
            <a:r>
              <a:rPr lang="en-US" cap="none" dirty="0"/>
              <a:t>c</a:t>
            </a:r>
            <a:r>
              <a:rPr lang="en-US" dirty="0"/>
              <a:t>(6)</a:t>
            </a:r>
          </a:p>
        </p:txBody>
      </p:sp>
      <p:sp>
        <p:nvSpPr>
          <p:cNvPr id="3" name="Content Placeholder 2">
            <a:extLst>
              <a:ext uri="{FF2B5EF4-FFF2-40B4-BE49-F238E27FC236}">
                <a16:creationId xmlns:a16="http://schemas.microsoft.com/office/drawing/2014/main" id="{F44A4B71-CA34-4124-AA21-FB84A92F1368}"/>
              </a:ext>
            </a:extLst>
          </p:cNvPr>
          <p:cNvSpPr>
            <a:spLocks noGrp="1"/>
          </p:cNvSpPr>
          <p:nvPr>
            <p:ph idx="1"/>
          </p:nvPr>
        </p:nvSpPr>
        <p:spPr>
          <a:xfrm>
            <a:off x="1940985" y="5042399"/>
            <a:ext cx="10026649" cy="1285377"/>
          </a:xfrm>
        </p:spPr>
        <p:txBody>
          <a:bodyPr/>
          <a:lstStyle/>
          <a:p>
            <a:pPr marL="0" indent="0">
              <a:buNone/>
            </a:pPr>
            <a:r>
              <a:rPr lang="en-US" dirty="0"/>
              <a:t>The style of the numbers on all four of these jerseys are legal now and will be in 2024 too.</a:t>
            </a:r>
          </a:p>
          <a:p>
            <a:pPr marL="0" indent="0">
              <a:buNone/>
            </a:pPr>
            <a:endParaRPr lang="en-US" dirty="0"/>
          </a:p>
          <a:p>
            <a:pPr marL="0" indent="0">
              <a:buNone/>
            </a:pPr>
            <a:r>
              <a:rPr lang="en-US" dirty="0"/>
              <a:t>.</a:t>
            </a:r>
            <a:endParaRPr lang="en-US" sz="3600" dirty="0"/>
          </a:p>
        </p:txBody>
      </p:sp>
      <p:sp>
        <p:nvSpPr>
          <p:cNvPr id="4" name="Footer Placeholder 3">
            <a:extLst>
              <a:ext uri="{FF2B5EF4-FFF2-40B4-BE49-F238E27FC236}">
                <a16:creationId xmlns:a16="http://schemas.microsoft.com/office/drawing/2014/main" id="{E59B190E-5967-47B4-983C-0C0684685A7D}"/>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10BB4A47-A01E-4504-9A35-2467775FB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984" y="1989139"/>
            <a:ext cx="10026649" cy="2794496"/>
          </a:xfrm>
          <a:prstGeom prst="rect">
            <a:avLst/>
          </a:prstGeom>
        </p:spPr>
      </p:pic>
      <p:grpSp>
        <p:nvGrpSpPr>
          <p:cNvPr id="6" name="Group 5">
            <a:extLst>
              <a:ext uri="{FF2B5EF4-FFF2-40B4-BE49-F238E27FC236}">
                <a16:creationId xmlns:a16="http://schemas.microsoft.com/office/drawing/2014/main" id="{6D66B3DB-7DB3-4F5D-8CD6-9D10C3B2BBFD}"/>
              </a:ext>
            </a:extLst>
          </p:cNvPr>
          <p:cNvGrpSpPr/>
          <p:nvPr/>
        </p:nvGrpSpPr>
        <p:grpSpPr>
          <a:xfrm>
            <a:off x="1894945" y="1949490"/>
            <a:ext cx="7962885" cy="495053"/>
            <a:chOff x="1123950" y="3211177"/>
            <a:chExt cx="6143625" cy="381949"/>
          </a:xfrm>
        </p:grpSpPr>
        <p:sp>
          <p:nvSpPr>
            <p:cNvPr id="7" name="TextBox 6">
              <a:extLst>
                <a:ext uri="{FF2B5EF4-FFF2-40B4-BE49-F238E27FC236}">
                  <a16:creationId xmlns:a16="http://schemas.microsoft.com/office/drawing/2014/main" id="{6658FC82-0A80-4470-B03D-EC049EB1A77A}"/>
                </a:ext>
              </a:extLst>
            </p:cNvPr>
            <p:cNvSpPr txBox="1"/>
            <p:nvPr/>
          </p:nvSpPr>
          <p:spPr>
            <a:xfrm>
              <a:off x="1123950" y="3223794"/>
              <a:ext cx="285750" cy="369332"/>
            </a:xfrm>
            <a:prstGeom prst="rect">
              <a:avLst/>
            </a:prstGeom>
            <a:noFill/>
          </p:spPr>
          <p:txBody>
            <a:bodyPr wrap="square" rtlCol="0">
              <a:spAutoFit/>
            </a:bodyPr>
            <a:lstStyle/>
            <a:p>
              <a:r>
                <a:rPr lang="en-US" b="1" dirty="0">
                  <a:solidFill>
                    <a:schemeClr val="bg1"/>
                  </a:solidFill>
                </a:rPr>
                <a:t>A</a:t>
              </a:r>
            </a:p>
          </p:txBody>
        </p:sp>
        <p:sp>
          <p:nvSpPr>
            <p:cNvPr id="8" name="TextBox 7">
              <a:extLst>
                <a:ext uri="{FF2B5EF4-FFF2-40B4-BE49-F238E27FC236}">
                  <a16:creationId xmlns:a16="http://schemas.microsoft.com/office/drawing/2014/main" id="{51A989F4-70A0-4C36-9A89-E44328ADCAB1}"/>
                </a:ext>
              </a:extLst>
            </p:cNvPr>
            <p:cNvSpPr txBox="1"/>
            <p:nvPr/>
          </p:nvSpPr>
          <p:spPr>
            <a:xfrm>
              <a:off x="3076575" y="3223794"/>
              <a:ext cx="285750" cy="369332"/>
            </a:xfrm>
            <a:prstGeom prst="rect">
              <a:avLst/>
            </a:prstGeom>
            <a:noFill/>
          </p:spPr>
          <p:txBody>
            <a:bodyPr wrap="square" rtlCol="0">
              <a:spAutoFit/>
            </a:bodyPr>
            <a:lstStyle/>
            <a:p>
              <a:r>
                <a:rPr lang="en-US" b="1" dirty="0">
                  <a:solidFill>
                    <a:schemeClr val="bg1"/>
                  </a:solidFill>
                </a:rPr>
                <a:t>B</a:t>
              </a:r>
            </a:p>
          </p:txBody>
        </p:sp>
        <p:sp>
          <p:nvSpPr>
            <p:cNvPr id="9" name="TextBox 8">
              <a:extLst>
                <a:ext uri="{FF2B5EF4-FFF2-40B4-BE49-F238E27FC236}">
                  <a16:creationId xmlns:a16="http://schemas.microsoft.com/office/drawing/2014/main" id="{4E2BEDE0-F88B-4E46-A3FD-4F147CCCFEF3}"/>
                </a:ext>
              </a:extLst>
            </p:cNvPr>
            <p:cNvSpPr txBox="1"/>
            <p:nvPr/>
          </p:nvSpPr>
          <p:spPr>
            <a:xfrm>
              <a:off x="6981825" y="3211177"/>
              <a:ext cx="285750" cy="369332"/>
            </a:xfrm>
            <a:prstGeom prst="rect">
              <a:avLst/>
            </a:prstGeom>
            <a:noFill/>
          </p:spPr>
          <p:txBody>
            <a:bodyPr wrap="square" rtlCol="0">
              <a:spAutoFit/>
            </a:bodyPr>
            <a:lstStyle/>
            <a:p>
              <a:r>
                <a:rPr lang="en-US" b="1" dirty="0">
                  <a:solidFill>
                    <a:schemeClr val="bg1"/>
                  </a:solidFill>
                </a:rPr>
                <a:t>D</a:t>
              </a:r>
            </a:p>
          </p:txBody>
        </p:sp>
        <p:sp>
          <p:nvSpPr>
            <p:cNvPr id="10" name="TextBox 9">
              <a:extLst>
                <a:ext uri="{FF2B5EF4-FFF2-40B4-BE49-F238E27FC236}">
                  <a16:creationId xmlns:a16="http://schemas.microsoft.com/office/drawing/2014/main" id="{78BE6A6D-9630-4AA5-B38B-7782D1240212}"/>
                </a:ext>
              </a:extLst>
            </p:cNvPr>
            <p:cNvSpPr txBox="1"/>
            <p:nvPr/>
          </p:nvSpPr>
          <p:spPr>
            <a:xfrm>
              <a:off x="5029200" y="3211177"/>
              <a:ext cx="285750" cy="369332"/>
            </a:xfrm>
            <a:prstGeom prst="rect">
              <a:avLst/>
            </a:prstGeom>
            <a:noFill/>
          </p:spPr>
          <p:txBody>
            <a:bodyPr wrap="square" rtlCol="0">
              <a:spAutoFit/>
            </a:bodyPr>
            <a:lstStyle/>
            <a:p>
              <a:r>
                <a:rPr lang="en-US" b="1" dirty="0">
                  <a:solidFill>
                    <a:schemeClr val="bg1"/>
                  </a:solidFill>
                </a:rPr>
                <a:t>C</a:t>
              </a:r>
            </a:p>
          </p:txBody>
        </p:sp>
      </p:grpSp>
    </p:spTree>
    <p:extLst>
      <p:ext uri="{BB962C8B-B14F-4D97-AF65-F5344CB8AC3E}">
        <p14:creationId xmlns:p14="http://schemas.microsoft.com/office/powerpoint/2010/main" val="2639482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B2B2-8E9C-4C20-BC38-0814C066CF4C}"/>
              </a:ext>
            </a:extLst>
          </p:cNvPr>
          <p:cNvSpPr>
            <a:spLocks noGrp="1"/>
          </p:cNvSpPr>
          <p:nvPr>
            <p:ph type="title"/>
          </p:nvPr>
        </p:nvSpPr>
        <p:spPr/>
        <p:txBody>
          <a:bodyPr/>
          <a:lstStyle/>
          <a:p>
            <a:pPr algn="ctr"/>
            <a:r>
              <a:rPr lang="en-US" dirty="0"/>
              <a:t>2024 – Football JERSEY numbers</a:t>
            </a:r>
            <a:br>
              <a:rPr lang="en-US" dirty="0"/>
            </a:br>
            <a:r>
              <a:rPr lang="en-US" dirty="0"/>
              <a:t>RULES 1-5-1</a:t>
            </a:r>
            <a:r>
              <a:rPr lang="en-US" cap="none" dirty="0"/>
              <a:t>c</a:t>
            </a:r>
            <a:r>
              <a:rPr lang="en-US" dirty="0"/>
              <a:t>; 1-5-1</a:t>
            </a:r>
            <a:r>
              <a:rPr lang="en-US" cap="none" dirty="0"/>
              <a:t>c</a:t>
            </a:r>
            <a:r>
              <a:rPr lang="en-US" dirty="0"/>
              <a:t>(6)</a:t>
            </a:r>
          </a:p>
        </p:txBody>
      </p:sp>
      <p:sp>
        <p:nvSpPr>
          <p:cNvPr id="3" name="Content Placeholder 2">
            <a:extLst>
              <a:ext uri="{FF2B5EF4-FFF2-40B4-BE49-F238E27FC236}">
                <a16:creationId xmlns:a16="http://schemas.microsoft.com/office/drawing/2014/main" id="{74007B84-0B09-4A36-BD07-F2C2998172A0}"/>
              </a:ext>
            </a:extLst>
          </p:cNvPr>
          <p:cNvSpPr>
            <a:spLocks noGrp="1"/>
          </p:cNvSpPr>
          <p:nvPr>
            <p:ph idx="1"/>
          </p:nvPr>
        </p:nvSpPr>
        <p:spPr>
          <a:xfrm>
            <a:off x="1800225" y="5039286"/>
            <a:ext cx="10167409" cy="1288490"/>
          </a:xfrm>
        </p:spPr>
        <p:txBody>
          <a:bodyPr/>
          <a:lstStyle/>
          <a:p>
            <a:pPr marL="0" indent="0">
              <a:buNone/>
            </a:pPr>
            <a:r>
              <a:rPr lang="en-US" b="1" dirty="0">
                <a:solidFill>
                  <a:srgbClr val="414B56"/>
                </a:solidFill>
              </a:rPr>
              <a:t>The style of the numbers on these jerseys are legal through the 2023 season.  </a:t>
            </a:r>
            <a:r>
              <a:rPr lang="en-US" b="1" dirty="0">
                <a:solidFill>
                  <a:srgbClr val="FF0000"/>
                </a:solidFill>
              </a:rPr>
              <a:t>The following four types of number designs will be illegal in 2024.</a:t>
            </a:r>
            <a:endParaRPr lang="en-US" sz="4800" b="1" dirty="0">
              <a:solidFill>
                <a:srgbClr val="FF0000"/>
              </a:solidFill>
            </a:endParaRPr>
          </a:p>
        </p:txBody>
      </p:sp>
      <p:sp>
        <p:nvSpPr>
          <p:cNvPr id="4" name="Footer Placeholder 3">
            <a:extLst>
              <a:ext uri="{FF2B5EF4-FFF2-40B4-BE49-F238E27FC236}">
                <a16:creationId xmlns:a16="http://schemas.microsoft.com/office/drawing/2014/main" id="{7DB4FFB1-03CD-4D8D-B559-03E8CEC49838}"/>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296205BF-8730-4EE5-BC2C-86E5545C6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985" y="1989139"/>
            <a:ext cx="10026649" cy="2791383"/>
          </a:xfrm>
          <a:prstGeom prst="rect">
            <a:avLst/>
          </a:prstGeom>
        </p:spPr>
      </p:pic>
      <p:grpSp>
        <p:nvGrpSpPr>
          <p:cNvPr id="6" name="Group 5">
            <a:extLst>
              <a:ext uri="{FF2B5EF4-FFF2-40B4-BE49-F238E27FC236}">
                <a16:creationId xmlns:a16="http://schemas.microsoft.com/office/drawing/2014/main" id="{9F732576-E87D-4833-846F-8A919914D58C}"/>
              </a:ext>
            </a:extLst>
          </p:cNvPr>
          <p:cNvGrpSpPr/>
          <p:nvPr/>
        </p:nvGrpSpPr>
        <p:grpSpPr>
          <a:xfrm>
            <a:off x="1900525" y="1953956"/>
            <a:ext cx="7962884" cy="495052"/>
            <a:chOff x="1123950" y="3211177"/>
            <a:chExt cx="6143625" cy="381949"/>
          </a:xfrm>
        </p:grpSpPr>
        <p:sp>
          <p:nvSpPr>
            <p:cNvPr id="7" name="TextBox 6">
              <a:extLst>
                <a:ext uri="{FF2B5EF4-FFF2-40B4-BE49-F238E27FC236}">
                  <a16:creationId xmlns:a16="http://schemas.microsoft.com/office/drawing/2014/main" id="{45525760-705D-4EA9-9EF8-76EE08F9E17F}"/>
                </a:ext>
              </a:extLst>
            </p:cNvPr>
            <p:cNvSpPr txBox="1"/>
            <p:nvPr/>
          </p:nvSpPr>
          <p:spPr>
            <a:xfrm>
              <a:off x="1123950" y="3223794"/>
              <a:ext cx="285750" cy="369332"/>
            </a:xfrm>
            <a:prstGeom prst="rect">
              <a:avLst/>
            </a:prstGeom>
            <a:noFill/>
          </p:spPr>
          <p:txBody>
            <a:bodyPr wrap="square" rtlCol="0">
              <a:spAutoFit/>
            </a:bodyPr>
            <a:lstStyle/>
            <a:p>
              <a:r>
                <a:rPr lang="en-US" b="1" dirty="0">
                  <a:solidFill>
                    <a:schemeClr val="bg1"/>
                  </a:solidFill>
                </a:rPr>
                <a:t>A</a:t>
              </a:r>
            </a:p>
          </p:txBody>
        </p:sp>
        <p:sp>
          <p:nvSpPr>
            <p:cNvPr id="8" name="TextBox 7">
              <a:extLst>
                <a:ext uri="{FF2B5EF4-FFF2-40B4-BE49-F238E27FC236}">
                  <a16:creationId xmlns:a16="http://schemas.microsoft.com/office/drawing/2014/main" id="{D8D9F91F-13BD-4DB6-B2B4-A1FD05B998D6}"/>
                </a:ext>
              </a:extLst>
            </p:cNvPr>
            <p:cNvSpPr txBox="1"/>
            <p:nvPr/>
          </p:nvSpPr>
          <p:spPr>
            <a:xfrm>
              <a:off x="3076575" y="3223794"/>
              <a:ext cx="285750" cy="369332"/>
            </a:xfrm>
            <a:prstGeom prst="rect">
              <a:avLst/>
            </a:prstGeom>
            <a:noFill/>
          </p:spPr>
          <p:txBody>
            <a:bodyPr wrap="square" rtlCol="0">
              <a:spAutoFit/>
            </a:bodyPr>
            <a:lstStyle/>
            <a:p>
              <a:r>
                <a:rPr lang="en-US" b="1" dirty="0">
                  <a:solidFill>
                    <a:schemeClr val="bg1"/>
                  </a:solidFill>
                </a:rPr>
                <a:t>B</a:t>
              </a:r>
            </a:p>
          </p:txBody>
        </p:sp>
        <p:sp>
          <p:nvSpPr>
            <p:cNvPr id="9" name="TextBox 8">
              <a:extLst>
                <a:ext uri="{FF2B5EF4-FFF2-40B4-BE49-F238E27FC236}">
                  <a16:creationId xmlns:a16="http://schemas.microsoft.com/office/drawing/2014/main" id="{108D6856-2FD3-473E-823B-60F9C24A5784}"/>
                </a:ext>
              </a:extLst>
            </p:cNvPr>
            <p:cNvSpPr txBox="1"/>
            <p:nvPr/>
          </p:nvSpPr>
          <p:spPr>
            <a:xfrm>
              <a:off x="6981825" y="3211177"/>
              <a:ext cx="285750" cy="369332"/>
            </a:xfrm>
            <a:prstGeom prst="rect">
              <a:avLst/>
            </a:prstGeom>
            <a:noFill/>
          </p:spPr>
          <p:txBody>
            <a:bodyPr wrap="square" rtlCol="0">
              <a:spAutoFit/>
            </a:bodyPr>
            <a:lstStyle/>
            <a:p>
              <a:r>
                <a:rPr lang="en-US" b="1" dirty="0">
                  <a:solidFill>
                    <a:schemeClr val="bg1"/>
                  </a:solidFill>
                </a:rPr>
                <a:t>D</a:t>
              </a:r>
            </a:p>
          </p:txBody>
        </p:sp>
        <p:sp>
          <p:nvSpPr>
            <p:cNvPr id="10" name="TextBox 9">
              <a:extLst>
                <a:ext uri="{FF2B5EF4-FFF2-40B4-BE49-F238E27FC236}">
                  <a16:creationId xmlns:a16="http://schemas.microsoft.com/office/drawing/2014/main" id="{C8932AF1-D697-47F7-B4C5-3620F54A1C7F}"/>
                </a:ext>
              </a:extLst>
            </p:cNvPr>
            <p:cNvSpPr txBox="1"/>
            <p:nvPr/>
          </p:nvSpPr>
          <p:spPr>
            <a:xfrm>
              <a:off x="5029200" y="3211177"/>
              <a:ext cx="285750" cy="369332"/>
            </a:xfrm>
            <a:prstGeom prst="rect">
              <a:avLst/>
            </a:prstGeom>
            <a:noFill/>
          </p:spPr>
          <p:txBody>
            <a:bodyPr wrap="square" rtlCol="0">
              <a:spAutoFit/>
            </a:bodyPr>
            <a:lstStyle/>
            <a:p>
              <a:r>
                <a:rPr lang="en-US" b="1" dirty="0">
                  <a:solidFill>
                    <a:schemeClr val="bg1"/>
                  </a:solidFill>
                </a:rPr>
                <a:t>C</a:t>
              </a:r>
            </a:p>
          </p:txBody>
        </p:sp>
      </p:grpSp>
    </p:spTree>
    <p:extLst>
      <p:ext uri="{BB962C8B-B14F-4D97-AF65-F5344CB8AC3E}">
        <p14:creationId xmlns:p14="http://schemas.microsoft.com/office/powerpoint/2010/main" val="1126960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p:txBody>
          <a:bodyPr/>
          <a:lstStyle/>
          <a:p>
            <a:pPr>
              <a:defRPr/>
            </a:pPr>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1941513" y="1989138"/>
            <a:ext cx="10026650" cy="2290762"/>
          </a:xfrm>
        </p:spPr>
        <p:txBody>
          <a:bodyPr/>
          <a:lstStyle/>
          <a:p>
            <a:r>
              <a:rPr lang="en-US" altLang="en-US" dirty="0"/>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6E1A9D62-A3CA-437C-81A3-D28246C2DF1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22540" name="TextBox 1">
            <a:extLst>
              <a:ext uri="{FF2B5EF4-FFF2-40B4-BE49-F238E27FC236}">
                <a16:creationId xmlns:a16="http://schemas.microsoft.com/office/drawing/2014/main" id="{B26F1860-9067-4FDB-A3BD-A20B4813ADB0}"/>
              </a:ext>
            </a:extLst>
          </p:cNvPr>
          <p:cNvSpPr txBox="1">
            <a:spLocks noChangeArrowheads="1"/>
          </p:cNvSpPr>
          <p:nvPr/>
        </p:nvSpPr>
        <p:spPr bwMode="auto">
          <a:xfrm>
            <a:off x="2406650" y="5881688"/>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Davis Whitfield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Chief Operating Officer</a:t>
            </a:r>
          </a:p>
        </p:txBody>
      </p:sp>
      <p:sp>
        <p:nvSpPr>
          <p:cNvPr id="22541" name="TextBox 31">
            <a:extLst>
              <a:ext uri="{FF2B5EF4-FFF2-40B4-BE49-F238E27FC236}">
                <a16:creationId xmlns:a16="http://schemas.microsoft.com/office/drawing/2014/main" id="{AF37E6DE-BAA0-4201-924E-A4D092CB2DF1}"/>
              </a:ext>
            </a:extLst>
          </p:cNvPr>
          <p:cNvSpPr txBox="1">
            <a:spLocks noChangeArrowheads="1"/>
          </p:cNvSpPr>
          <p:nvPr/>
        </p:nvSpPr>
        <p:spPr bwMode="auto">
          <a:xfrm>
            <a:off x="4676775" y="5881688"/>
            <a:ext cx="1046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Bob Colgate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Football and Sports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Medicine</a:t>
            </a:r>
          </a:p>
        </p:txBody>
      </p:sp>
      <p:sp>
        <p:nvSpPr>
          <p:cNvPr id="22542" name="TextBox 32">
            <a:extLst>
              <a:ext uri="{FF2B5EF4-FFF2-40B4-BE49-F238E27FC236}">
                <a16:creationId xmlns:a16="http://schemas.microsoft.com/office/drawing/2014/main" id="{B1997B18-819B-46F0-943D-BA6AC252CD36}"/>
              </a:ext>
            </a:extLst>
          </p:cNvPr>
          <p:cNvSpPr txBox="1">
            <a:spLocks noChangeArrowheads="1"/>
          </p:cNvSpPr>
          <p:nvPr/>
        </p:nvSpPr>
        <p:spPr bwMode="auto">
          <a:xfrm>
            <a:off x="6975475" y="5880100"/>
            <a:ext cx="1036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Elliot Hopkins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Baseball and Wrestling</a:t>
            </a:r>
          </a:p>
        </p:txBody>
      </p:sp>
      <p:sp>
        <p:nvSpPr>
          <p:cNvPr id="22543" name="TextBox 33">
            <a:extLst>
              <a:ext uri="{FF2B5EF4-FFF2-40B4-BE49-F238E27FC236}">
                <a16:creationId xmlns:a16="http://schemas.microsoft.com/office/drawing/2014/main" id="{FA26650D-C7F1-40CF-B667-28073CBBE287}"/>
              </a:ext>
            </a:extLst>
          </p:cNvPr>
          <p:cNvSpPr txBox="1">
            <a:spLocks noChangeArrowheads="1"/>
          </p:cNvSpPr>
          <p:nvPr/>
        </p:nvSpPr>
        <p:spPr bwMode="auto">
          <a:xfrm>
            <a:off x="3541713" y="5880100"/>
            <a:ext cx="1035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Lindsey Atkinson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Basketball, Girls Lacrosse and Volleyball</a:t>
            </a:r>
          </a:p>
        </p:txBody>
      </p:sp>
      <p:sp>
        <p:nvSpPr>
          <p:cNvPr id="22544" name="TextBox 34">
            <a:extLst>
              <a:ext uri="{FF2B5EF4-FFF2-40B4-BE49-F238E27FC236}">
                <a16:creationId xmlns:a16="http://schemas.microsoft.com/office/drawing/2014/main" id="{117C1F1D-EF3A-4B1C-8FB3-D6D76F9384BB}"/>
              </a:ext>
            </a:extLst>
          </p:cNvPr>
          <p:cNvSpPr txBox="1">
            <a:spLocks noChangeArrowheads="1"/>
          </p:cNvSpPr>
          <p:nvPr/>
        </p:nvSpPr>
        <p:spPr bwMode="auto">
          <a:xfrm>
            <a:off x="7943850" y="5870575"/>
            <a:ext cx="130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Julie Cochran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Cross Country, Gymnastics, Field Hockey, Soccer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Track &amp; Field</a:t>
            </a:r>
          </a:p>
        </p:txBody>
      </p:sp>
      <p:sp>
        <p:nvSpPr>
          <p:cNvPr id="22545" name="TextBox 35">
            <a:extLst>
              <a:ext uri="{FF2B5EF4-FFF2-40B4-BE49-F238E27FC236}">
                <a16:creationId xmlns:a16="http://schemas.microsoft.com/office/drawing/2014/main" id="{AAA39036-CF91-423F-8D3F-AA4FA65F0EE1}"/>
              </a:ext>
            </a:extLst>
          </p:cNvPr>
          <p:cNvSpPr txBox="1">
            <a:spLocks noChangeArrowheads="1"/>
          </p:cNvSpPr>
          <p:nvPr/>
        </p:nvSpPr>
        <p:spPr bwMode="auto">
          <a:xfrm>
            <a:off x="10369550" y="5881688"/>
            <a:ext cx="1049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Dan Schuster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Ice Hockey</a:t>
            </a:r>
          </a:p>
        </p:txBody>
      </p:sp>
      <p:sp>
        <p:nvSpPr>
          <p:cNvPr id="22546" name="TextBox 36">
            <a:extLst>
              <a:ext uri="{FF2B5EF4-FFF2-40B4-BE49-F238E27FC236}">
                <a16:creationId xmlns:a16="http://schemas.microsoft.com/office/drawing/2014/main" id="{CD8BFC92-13FA-4A38-8FBF-A60C76349AE3}"/>
              </a:ext>
            </a:extLst>
          </p:cNvPr>
          <p:cNvSpPr txBox="1">
            <a:spLocks noChangeArrowheads="1"/>
          </p:cNvSpPr>
          <p:nvPr/>
        </p:nvSpPr>
        <p:spPr bwMode="auto">
          <a:xfrm>
            <a:off x="9229351" y="5881688"/>
            <a:ext cx="106368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James Weaver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Boys Lacrosse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and Spirit</a:t>
            </a:r>
          </a:p>
        </p:txBody>
      </p:sp>
      <p:sp>
        <p:nvSpPr>
          <p:cNvPr id="22548" name="TextBox 36">
            <a:extLst>
              <a:ext uri="{FF2B5EF4-FFF2-40B4-BE49-F238E27FC236}">
                <a16:creationId xmlns:a16="http://schemas.microsoft.com/office/drawing/2014/main" id="{DB8AAB08-9D0A-4BD7-ABCC-CE75307CB8D6}"/>
              </a:ext>
            </a:extLst>
          </p:cNvPr>
          <p:cNvSpPr txBox="1">
            <a:spLocks noChangeArrowheads="1"/>
          </p:cNvSpPr>
          <p:nvPr/>
        </p:nvSpPr>
        <p:spPr bwMode="auto">
          <a:xfrm>
            <a:off x="5767071" y="5861050"/>
            <a:ext cx="1158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Sandy Searcy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Softball, Swimming &amp; Diving and Water Polo</a:t>
            </a:r>
          </a:p>
        </p:txBody>
      </p:sp>
      <p:pic>
        <p:nvPicPr>
          <p:cNvPr id="3" name="Picture 2" descr="A picture containing person, suit, sky, clothing&#10;&#10;Description automatically generated">
            <a:extLst>
              <a:ext uri="{FF2B5EF4-FFF2-40B4-BE49-F238E27FC236}">
                <a16:creationId xmlns:a16="http://schemas.microsoft.com/office/drawing/2014/main" id="{2E87D21B-2E15-965F-09CC-DC3F839C22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121" t="10180" r="25427" b="41647"/>
          <a:stretch/>
        </p:blipFill>
        <p:spPr>
          <a:xfrm>
            <a:off x="3544048" y="4567498"/>
            <a:ext cx="1055688" cy="1233602"/>
          </a:xfrm>
          <a:prstGeom prst="rect">
            <a:avLst/>
          </a:prstGeom>
          <a:ln w="6350">
            <a:solidFill>
              <a:schemeClr val="tx1"/>
            </a:solidFill>
          </a:ln>
        </p:spPr>
      </p:pic>
      <p:pic>
        <p:nvPicPr>
          <p:cNvPr id="5" name="Picture 4" descr="A person smiling for the camera&#10;&#10;Description automatically generated with low confidence">
            <a:extLst>
              <a:ext uri="{FF2B5EF4-FFF2-40B4-BE49-F238E27FC236}">
                <a16:creationId xmlns:a16="http://schemas.microsoft.com/office/drawing/2014/main" id="{A5B82B3A-0661-B5AF-4B38-71689E7BCE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85" t="10149" r="25253" b="41059"/>
          <a:stretch/>
        </p:blipFill>
        <p:spPr>
          <a:xfrm>
            <a:off x="8087479" y="4556933"/>
            <a:ext cx="1054004" cy="1235075"/>
          </a:xfrm>
          <a:prstGeom prst="rect">
            <a:avLst/>
          </a:prstGeom>
          <a:ln w="6350">
            <a:solidFill>
              <a:schemeClr val="tx1"/>
            </a:solidFill>
          </a:ln>
        </p:spPr>
      </p:pic>
      <p:pic>
        <p:nvPicPr>
          <p:cNvPr id="6" name="Picture 5" descr="A person wearing glasses and a suit&#10;&#10;Description automatically generated with medium confidence">
            <a:extLst>
              <a:ext uri="{FF2B5EF4-FFF2-40B4-BE49-F238E27FC236}">
                <a16:creationId xmlns:a16="http://schemas.microsoft.com/office/drawing/2014/main" id="{98268976-77BD-F0C7-98C3-B6CF1190C0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406" t="11121" r="30450" b="40666"/>
          <a:stretch/>
        </p:blipFill>
        <p:spPr>
          <a:xfrm>
            <a:off x="4681445" y="4567497"/>
            <a:ext cx="1055689" cy="1233603"/>
          </a:xfrm>
          <a:prstGeom prst="rect">
            <a:avLst/>
          </a:prstGeom>
          <a:ln w="6350">
            <a:solidFill>
              <a:schemeClr val="tx1"/>
            </a:solidFill>
          </a:ln>
        </p:spPr>
      </p:pic>
      <p:pic>
        <p:nvPicPr>
          <p:cNvPr id="7" name="Picture 6" descr="A person wearing a suit and tie&#10;&#10;Description automatically generated with medium confidence">
            <a:extLst>
              <a:ext uri="{FF2B5EF4-FFF2-40B4-BE49-F238E27FC236}">
                <a16:creationId xmlns:a16="http://schemas.microsoft.com/office/drawing/2014/main" id="{FEB15326-3BE2-89E8-9C0C-4A32F2EF6C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928" t="10396" r="31261" b="41669"/>
          <a:stretch/>
        </p:blipFill>
        <p:spPr>
          <a:xfrm>
            <a:off x="6953161" y="4558405"/>
            <a:ext cx="1054004" cy="1233603"/>
          </a:xfrm>
          <a:prstGeom prst="rect">
            <a:avLst/>
          </a:prstGeom>
          <a:ln w="6350">
            <a:solidFill>
              <a:schemeClr val="tx1"/>
            </a:solidFill>
          </a:ln>
        </p:spPr>
      </p:pic>
      <p:pic>
        <p:nvPicPr>
          <p:cNvPr id="8" name="Picture 7" descr="A person in a suit and tie&#10;&#10;Description automatically generated with medium confidence">
            <a:extLst>
              <a:ext uri="{FF2B5EF4-FFF2-40B4-BE49-F238E27FC236}">
                <a16:creationId xmlns:a16="http://schemas.microsoft.com/office/drawing/2014/main" id="{CAF58783-8C87-EE51-E628-14921D15FA9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660" t="9834" r="31060" b="41273"/>
          <a:stretch/>
        </p:blipFill>
        <p:spPr>
          <a:xfrm>
            <a:off x="10371223" y="4556932"/>
            <a:ext cx="1054004" cy="1235076"/>
          </a:xfrm>
          <a:prstGeom prst="rect">
            <a:avLst/>
          </a:prstGeom>
          <a:ln w="6350">
            <a:solidFill>
              <a:schemeClr val="tx1"/>
            </a:solidFill>
          </a:ln>
        </p:spPr>
      </p:pic>
      <p:pic>
        <p:nvPicPr>
          <p:cNvPr id="9" name="Picture 8" descr="A picture containing person, clothing, suit, posing&#10;&#10;Description automatically generated">
            <a:extLst>
              <a:ext uri="{FF2B5EF4-FFF2-40B4-BE49-F238E27FC236}">
                <a16:creationId xmlns:a16="http://schemas.microsoft.com/office/drawing/2014/main" id="{47CAF483-2D6D-CFB6-8ECD-92BF38EBF4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165" t="12468" r="33851" b="41498"/>
          <a:stretch/>
        </p:blipFill>
        <p:spPr>
          <a:xfrm>
            <a:off x="5818843" y="4566025"/>
            <a:ext cx="1054004" cy="1235075"/>
          </a:xfrm>
          <a:prstGeom prst="rect">
            <a:avLst/>
          </a:prstGeom>
          <a:ln w="6350">
            <a:solidFill>
              <a:schemeClr val="tx1"/>
            </a:solidFill>
          </a:ln>
        </p:spPr>
      </p:pic>
      <p:pic>
        <p:nvPicPr>
          <p:cNvPr id="10" name="Picture 9" descr="A person in a suit smiling&#10;&#10;Description automatically generated with low confidence">
            <a:extLst>
              <a:ext uri="{FF2B5EF4-FFF2-40B4-BE49-F238E27FC236}">
                <a16:creationId xmlns:a16="http://schemas.microsoft.com/office/drawing/2014/main" id="{24FF875D-2742-0E46-E385-3CE37653C12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174" t="11660" r="31189" b="38785"/>
          <a:stretch/>
        </p:blipFill>
        <p:spPr>
          <a:xfrm>
            <a:off x="9229351" y="4556933"/>
            <a:ext cx="1054004" cy="1235075"/>
          </a:xfrm>
          <a:prstGeom prst="rect">
            <a:avLst/>
          </a:prstGeom>
          <a:ln w="6350">
            <a:solidFill>
              <a:schemeClr val="tx1"/>
            </a:solidFill>
          </a:ln>
        </p:spPr>
      </p:pic>
      <p:pic>
        <p:nvPicPr>
          <p:cNvPr id="11" name="Picture 10" descr="A person in a suit and tie&#10;&#10;Description automatically generated with medium confidence">
            <a:extLst>
              <a:ext uri="{FF2B5EF4-FFF2-40B4-BE49-F238E27FC236}">
                <a16:creationId xmlns:a16="http://schemas.microsoft.com/office/drawing/2014/main" id="{E83C7119-689E-CBFB-C4B2-D069C1A0C19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793" t="12294" r="32837" b="40522"/>
          <a:stretch/>
        </p:blipFill>
        <p:spPr>
          <a:xfrm>
            <a:off x="2406650" y="4567498"/>
            <a:ext cx="1055689" cy="1233602"/>
          </a:xfrm>
          <a:prstGeom prst="rect">
            <a:avLst/>
          </a:prstGeom>
          <a:ln w="6350">
            <a:solidFill>
              <a:schemeClr val="tx1"/>
            </a:solid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D8FC-EB0C-47FE-8FD6-1DECFB19F3A5}"/>
              </a:ext>
            </a:extLst>
          </p:cNvPr>
          <p:cNvSpPr>
            <a:spLocks noGrp="1"/>
          </p:cNvSpPr>
          <p:nvPr>
            <p:ph type="title"/>
          </p:nvPr>
        </p:nvSpPr>
        <p:spPr/>
        <p:txBody>
          <a:bodyPr/>
          <a:lstStyle/>
          <a:p>
            <a:pPr algn="ctr"/>
            <a:r>
              <a:rPr lang="en-US" dirty="0"/>
              <a:t>2024 – Football JERSEY numbers </a:t>
            </a:r>
            <a:br>
              <a:rPr lang="en-US" dirty="0"/>
            </a:br>
            <a:r>
              <a:rPr lang="en-US" dirty="0"/>
              <a:t>RULES 1-5-1</a:t>
            </a:r>
            <a:r>
              <a:rPr lang="en-US" cap="none" dirty="0"/>
              <a:t>c,</a:t>
            </a:r>
            <a:r>
              <a:rPr lang="en-US" dirty="0"/>
              <a:t> 1-5-1</a:t>
            </a:r>
            <a:r>
              <a:rPr lang="en-US" cap="none" dirty="0"/>
              <a:t>c</a:t>
            </a:r>
            <a:r>
              <a:rPr lang="en-US" dirty="0"/>
              <a:t>(6)</a:t>
            </a:r>
          </a:p>
        </p:txBody>
      </p:sp>
      <p:sp>
        <p:nvSpPr>
          <p:cNvPr id="4" name="Footer Placeholder 3">
            <a:extLst>
              <a:ext uri="{FF2B5EF4-FFF2-40B4-BE49-F238E27FC236}">
                <a16:creationId xmlns:a16="http://schemas.microsoft.com/office/drawing/2014/main" id="{8BD14A73-623F-4AF9-9C9D-63DA345AB05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6" name="Rectangle 5">
            <a:extLst>
              <a:ext uri="{FF2B5EF4-FFF2-40B4-BE49-F238E27FC236}">
                <a16:creationId xmlns:a16="http://schemas.microsoft.com/office/drawing/2014/main" id="{02D54ABA-32A6-4361-A6FA-6CC32966DA91}"/>
              </a:ext>
            </a:extLst>
          </p:cNvPr>
          <p:cNvSpPr/>
          <p:nvPr/>
        </p:nvSpPr>
        <p:spPr>
          <a:xfrm>
            <a:off x="1290181" y="5177187"/>
            <a:ext cx="10853803" cy="1200329"/>
          </a:xfrm>
          <a:prstGeom prst="rect">
            <a:avLst/>
          </a:prstGeom>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The style of the numbers on these jerseys are legal through the 2023 season. </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The dark number without the border do not clearly contrast with the jersey and thus will not be legal come 2024.</a:t>
            </a:r>
          </a:p>
        </p:txBody>
      </p:sp>
      <p:pic>
        <p:nvPicPr>
          <p:cNvPr id="5" name="Picture 4">
            <a:extLst>
              <a:ext uri="{FF2B5EF4-FFF2-40B4-BE49-F238E27FC236}">
                <a16:creationId xmlns:a16="http://schemas.microsoft.com/office/drawing/2014/main" id="{A0DE259C-4DB0-3B7C-F763-13EAB4B01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195" y="1994193"/>
            <a:ext cx="2514600" cy="3067050"/>
          </a:xfrm>
          <a:prstGeom prst="rect">
            <a:avLst/>
          </a:prstGeom>
        </p:spPr>
      </p:pic>
      <p:pic>
        <p:nvPicPr>
          <p:cNvPr id="8" name="Picture 7" descr="A picture containing clothing&#10;&#10;Description automatically generated">
            <a:extLst>
              <a:ext uri="{FF2B5EF4-FFF2-40B4-BE49-F238E27FC236}">
                <a16:creationId xmlns:a16="http://schemas.microsoft.com/office/drawing/2014/main" id="{060764E3-F3F8-E5CD-065A-B38383E71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395" y="2052336"/>
            <a:ext cx="2514600" cy="3017520"/>
          </a:xfrm>
          <a:prstGeom prst="rect">
            <a:avLst/>
          </a:prstGeom>
        </p:spPr>
      </p:pic>
      <p:pic>
        <p:nvPicPr>
          <p:cNvPr id="12" name="Picture 11" descr="A blue t-shirt with white text on it&#10;&#10;Description automatically generated">
            <a:extLst>
              <a:ext uri="{FF2B5EF4-FFF2-40B4-BE49-F238E27FC236}">
                <a16:creationId xmlns:a16="http://schemas.microsoft.com/office/drawing/2014/main" id="{54557ADB-77F1-9370-F24D-16EAEFF11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3284" y="2052336"/>
            <a:ext cx="2628900" cy="2952750"/>
          </a:xfrm>
          <a:prstGeom prst="rect">
            <a:avLst/>
          </a:prstGeom>
        </p:spPr>
      </p:pic>
      <p:pic>
        <p:nvPicPr>
          <p:cNvPr id="14" name="Picture 13" descr="A blue and red shirt&#10;&#10;Description automatically generated with low confidence">
            <a:extLst>
              <a:ext uri="{FF2B5EF4-FFF2-40B4-BE49-F238E27FC236}">
                <a16:creationId xmlns:a16="http://schemas.microsoft.com/office/drawing/2014/main" id="{A9887D9C-DC16-9F48-BABA-67B668FA19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2184" y="1978611"/>
            <a:ext cx="2971800" cy="3143250"/>
          </a:xfrm>
          <a:prstGeom prst="rect">
            <a:avLst/>
          </a:prstGeom>
        </p:spPr>
      </p:pic>
    </p:spTree>
    <p:extLst>
      <p:ext uri="{BB962C8B-B14F-4D97-AF65-F5344CB8AC3E}">
        <p14:creationId xmlns:p14="http://schemas.microsoft.com/office/powerpoint/2010/main" val="1487130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53D4-FBC0-492D-B7F0-2F73079E0327}"/>
              </a:ext>
            </a:extLst>
          </p:cNvPr>
          <p:cNvSpPr>
            <a:spLocks noGrp="1"/>
          </p:cNvSpPr>
          <p:nvPr>
            <p:ph type="title"/>
          </p:nvPr>
        </p:nvSpPr>
        <p:spPr>
          <a:xfrm>
            <a:off x="636105" y="5301423"/>
            <a:ext cx="10363199" cy="1362075"/>
          </a:xfrm>
        </p:spPr>
        <p:txBody>
          <a:bodyPr/>
          <a:lstStyle/>
          <a:p>
            <a:r>
              <a:rPr lang="en-US" dirty="0"/>
              <a:t>2023 </a:t>
            </a:r>
            <a:r>
              <a:rPr lang="en-US" dirty="0" err="1"/>
              <a:t>nfhs</a:t>
            </a:r>
            <a:r>
              <a:rPr lang="en-US" dirty="0"/>
              <a:t> football points of emphasis</a:t>
            </a:r>
          </a:p>
        </p:txBody>
      </p:sp>
      <p:sp>
        <p:nvSpPr>
          <p:cNvPr id="3" name="Text Placeholder 2">
            <a:extLst>
              <a:ext uri="{FF2B5EF4-FFF2-40B4-BE49-F238E27FC236}">
                <a16:creationId xmlns:a16="http://schemas.microsoft.com/office/drawing/2014/main" id="{F57DF7F8-4968-4471-81A4-5E542BE13B9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85018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F636-99AC-46A0-9D6F-507EA0171A89}"/>
              </a:ext>
            </a:extLst>
          </p:cNvPr>
          <p:cNvSpPr>
            <a:spLocks noGrp="1"/>
          </p:cNvSpPr>
          <p:nvPr>
            <p:ph type="title"/>
          </p:nvPr>
        </p:nvSpPr>
        <p:spPr/>
        <p:txBody>
          <a:bodyPr/>
          <a:lstStyle/>
          <a:p>
            <a:r>
              <a:rPr lang="en-US" dirty="0"/>
              <a:t>2023 </a:t>
            </a:r>
            <a:r>
              <a:rPr lang="en-US" dirty="0" err="1"/>
              <a:t>nfhs</a:t>
            </a:r>
            <a:r>
              <a:rPr lang="en-US" dirty="0"/>
              <a:t> football points of emphasis</a:t>
            </a:r>
          </a:p>
        </p:txBody>
      </p:sp>
      <p:sp>
        <p:nvSpPr>
          <p:cNvPr id="3" name="Content Placeholder 2">
            <a:extLst>
              <a:ext uri="{FF2B5EF4-FFF2-40B4-BE49-F238E27FC236}">
                <a16:creationId xmlns:a16="http://schemas.microsoft.com/office/drawing/2014/main" id="{5EF8163F-155F-4189-BD38-BD5FA424044E}"/>
              </a:ext>
            </a:extLst>
          </p:cNvPr>
          <p:cNvSpPr>
            <a:spLocks noGrp="1"/>
          </p:cNvSpPr>
          <p:nvPr>
            <p:ph idx="1"/>
          </p:nvPr>
        </p:nvSpPr>
        <p:spPr>
          <a:xfrm>
            <a:off x="1940985" y="2181497"/>
            <a:ext cx="10026649" cy="4146279"/>
          </a:xfrm>
        </p:spPr>
        <p:txBody>
          <a:bodyPr/>
          <a:lstStyle/>
          <a:p>
            <a:pPr marL="0" lvl="0" indent="0">
              <a:spcAft>
                <a:spcPts val="0"/>
              </a:spcAft>
              <a:buNone/>
            </a:pPr>
            <a:r>
              <a:rPr lang="en-US" sz="3200" b="1" dirty="0">
                <a:solidFill>
                  <a:srgbClr val="414B56"/>
                </a:solidFill>
              </a:rPr>
              <a:t>1.  Helping the Runner</a:t>
            </a:r>
          </a:p>
          <a:p>
            <a:pPr marL="0" lvl="0" indent="0">
              <a:spcAft>
                <a:spcPts val="0"/>
              </a:spcAft>
              <a:buNone/>
            </a:pPr>
            <a:endParaRPr lang="en-US" sz="1200" b="1" dirty="0">
              <a:solidFill>
                <a:srgbClr val="414B56"/>
              </a:solidFill>
            </a:endParaRPr>
          </a:p>
          <a:p>
            <a:pPr marL="514350" lvl="0" indent="-514350">
              <a:spcAft>
                <a:spcPts val="0"/>
              </a:spcAft>
              <a:buAutoNum type="arabicPeriod" startAt="2"/>
            </a:pPr>
            <a:r>
              <a:rPr lang="en-US" sz="3200" b="1" dirty="0">
                <a:solidFill>
                  <a:srgbClr val="414B56"/>
                </a:solidFill>
              </a:rPr>
              <a:t>Communication Between Coaches and </a:t>
            </a:r>
          </a:p>
          <a:p>
            <a:pPr marL="0" lvl="0" indent="0">
              <a:spcAft>
                <a:spcPts val="0"/>
              </a:spcAft>
              <a:buNone/>
            </a:pPr>
            <a:r>
              <a:rPr lang="en-US" sz="3200" b="1" dirty="0">
                <a:solidFill>
                  <a:srgbClr val="414B56"/>
                </a:solidFill>
              </a:rPr>
              <a:t>       Game Officials</a:t>
            </a:r>
          </a:p>
          <a:p>
            <a:pPr marL="0" lvl="0" indent="0">
              <a:spcAft>
                <a:spcPts val="0"/>
              </a:spcAft>
              <a:buNone/>
            </a:pPr>
            <a:endParaRPr lang="en-US" sz="1200" b="1" dirty="0">
              <a:solidFill>
                <a:srgbClr val="414B56"/>
              </a:solidFill>
            </a:endParaRPr>
          </a:p>
          <a:p>
            <a:pPr marL="0" lvl="0" indent="0">
              <a:spcAft>
                <a:spcPts val="0"/>
              </a:spcAft>
              <a:buNone/>
            </a:pPr>
            <a:r>
              <a:rPr lang="en-US" sz="3200" b="1" dirty="0">
                <a:solidFill>
                  <a:srgbClr val="414B56"/>
                </a:solidFill>
              </a:rPr>
              <a:t>3.  Game Management</a:t>
            </a:r>
          </a:p>
          <a:p>
            <a:pPr marL="0" lvl="0" indent="0" algn="ctr">
              <a:buNone/>
            </a:pPr>
            <a:endParaRPr lang="en-US" sz="1200" b="1" dirty="0">
              <a:solidFill>
                <a:srgbClr val="414B56"/>
              </a:solidFill>
            </a:endParaRPr>
          </a:p>
          <a:p>
            <a:pPr marL="0" lvl="0" indent="0" algn="ctr">
              <a:buNone/>
            </a:pPr>
            <a:endParaRPr lang="en-US" sz="3200" b="1" dirty="0">
              <a:solidFill>
                <a:srgbClr val="414B56"/>
              </a:solidFill>
            </a:endParaRPr>
          </a:p>
        </p:txBody>
      </p:sp>
      <p:sp>
        <p:nvSpPr>
          <p:cNvPr id="4" name="Footer Placeholder 3">
            <a:extLst>
              <a:ext uri="{FF2B5EF4-FFF2-40B4-BE49-F238E27FC236}">
                <a16:creationId xmlns:a16="http://schemas.microsoft.com/office/drawing/2014/main" id="{FEEF1D49-904A-43D9-B072-19825DE3A2C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7" name="Picture 6" descr="A couple of men playing football&#10;&#10;Description automatically generated with medium confidence">
            <a:extLst>
              <a:ext uri="{FF2B5EF4-FFF2-40B4-BE49-F238E27FC236}">
                <a16:creationId xmlns:a16="http://schemas.microsoft.com/office/drawing/2014/main" id="{FC902CAF-5B93-43AE-83FD-C6A1EA5D74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9960" y="2400570"/>
            <a:ext cx="2657674" cy="3708132"/>
          </a:xfrm>
          <a:prstGeom prst="rect">
            <a:avLst/>
          </a:prstGeom>
        </p:spPr>
      </p:pic>
    </p:spTree>
    <p:extLst>
      <p:ext uri="{BB962C8B-B14F-4D97-AF65-F5344CB8AC3E}">
        <p14:creationId xmlns:p14="http://schemas.microsoft.com/office/powerpoint/2010/main" val="3496160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EB02-FB60-4D97-A418-B9DA383ADCB0}"/>
              </a:ext>
            </a:extLst>
          </p:cNvPr>
          <p:cNvSpPr>
            <a:spLocks noGrp="1"/>
          </p:cNvSpPr>
          <p:nvPr>
            <p:ph type="title"/>
          </p:nvPr>
        </p:nvSpPr>
        <p:spPr/>
        <p:txBody>
          <a:bodyPr/>
          <a:lstStyle/>
          <a:p>
            <a:r>
              <a:rPr lang="en-US" dirty="0"/>
              <a:t>HELPING THE RUNNER</a:t>
            </a:r>
          </a:p>
        </p:txBody>
      </p:sp>
      <p:sp>
        <p:nvSpPr>
          <p:cNvPr id="3" name="Content Placeholder 2">
            <a:extLst>
              <a:ext uri="{FF2B5EF4-FFF2-40B4-BE49-F238E27FC236}">
                <a16:creationId xmlns:a16="http://schemas.microsoft.com/office/drawing/2014/main" id="{E254402E-88F8-4AB2-BCAC-3ED33DCB54A2}"/>
              </a:ext>
            </a:extLst>
          </p:cNvPr>
          <p:cNvSpPr>
            <a:spLocks noGrp="1"/>
          </p:cNvSpPr>
          <p:nvPr>
            <p:ph idx="1"/>
          </p:nvPr>
        </p:nvSpPr>
        <p:spPr>
          <a:xfrm>
            <a:off x="1366887" y="1989139"/>
            <a:ext cx="3978111" cy="4338637"/>
          </a:xfrm>
        </p:spPr>
        <p:txBody>
          <a:bodyPr/>
          <a:lstStyle/>
          <a:p>
            <a:pPr marL="0" marR="0" indent="0">
              <a:spcBef>
                <a:spcPts val="0"/>
              </a:spcBef>
              <a:spcAft>
                <a:spcPts val="0"/>
              </a:spcAft>
              <a:buNone/>
            </a:pPr>
            <a:r>
              <a:rPr lang="en-US" sz="2200" dirty="0">
                <a:effectLst/>
                <a:ea typeface="Calibri" panose="020F0502020204030204" pitchFamily="34" charset="0"/>
                <a:cs typeface="Times New Roman" panose="02020603050405020304" pitchFamily="18" charset="0"/>
              </a:rPr>
              <a:t>Rule changes have been made at higher levels allowing offensive teams to pile in behind and directly push the runner. Similar plays are trickling down to the high school level. Allowing teams to help the runner by illegal techniques swings the balance heavily in favor of the offense. Pushing the pile is legal; direct contact and pushing, pulling, lifting of the runner is not.</a:t>
            </a:r>
            <a:endParaRPr lang="en-US" sz="2200" dirty="0"/>
          </a:p>
        </p:txBody>
      </p:sp>
      <p:sp>
        <p:nvSpPr>
          <p:cNvPr id="4" name="Footer Placeholder 3">
            <a:extLst>
              <a:ext uri="{FF2B5EF4-FFF2-40B4-BE49-F238E27FC236}">
                <a16:creationId xmlns:a16="http://schemas.microsoft.com/office/drawing/2014/main" id="{B1CA2C5D-3BAB-4FC0-A910-8F4240A1D03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icture containing text&#10;&#10;Description automatically generated">
            <a:extLst>
              <a:ext uri="{FF2B5EF4-FFF2-40B4-BE49-F238E27FC236}">
                <a16:creationId xmlns:a16="http://schemas.microsoft.com/office/drawing/2014/main" id="{0F5E04E0-4049-3044-9D67-126E34031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7071" y="1989139"/>
            <a:ext cx="6646896" cy="4111482"/>
          </a:xfrm>
          <a:prstGeom prst="rect">
            <a:avLst/>
          </a:prstGeom>
        </p:spPr>
      </p:pic>
    </p:spTree>
    <p:extLst>
      <p:ext uri="{BB962C8B-B14F-4D97-AF65-F5344CB8AC3E}">
        <p14:creationId xmlns:p14="http://schemas.microsoft.com/office/powerpoint/2010/main" val="1203452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EB02-FB60-4D97-A418-B9DA383ADCB0}"/>
              </a:ext>
            </a:extLst>
          </p:cNvPr>
          <p:cNvSpPr>
            <a:spLocks noGrp="1"/>
          </p:cNvSpPr>
          <p:nvPr>
            <p:ph type="title"/>
          </p:nvPr>
        </p:nvSpPr>
        <p:spPr/>
        <p:txBody>
          <a:bodyPr/>
          <a:lstStyle/>
          <a:p>
            <a:r>
              <a:rPr lang="en-US" dirty="0"/>
              <a:t>COMMUNICATION BETWEEN COACHES AND GAME OFFICIALS</a:t>
            </a:r>
          </a:p>
        </p:txBody>
      </p:sp>
      <p:sp>
        <p:nvSpPr>
          <p:cNvPr id="4" name="Footer Placeholder 3">
            <a:extLst>
              <a:ext uri="{FF2B5EF4-FFF2-40B4-BE49-F238E27FC236}">
                <a16:creationId xmlns:a16="http://schemas.microsoft.com/office/drawing/2014/main" id="{B1CA2C5D-3BAB-4FC0-A910-8F4240A1D03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Graphical user interface&#10;&#10;Description automatically generated">
            <a:extLst>
              <a:ext uri="{FF2B5EF4-FFF2-40B4-BE49-F238E27FC236}">
                <a16:creationId xmlns:a16="http://schemas.microsoft.com/office/drawing/2014/main" id="{CFEAE074-77C3-103A-4CC5-0D230D528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737" y="2123718"/>
            <a:ext cx="7568526" cy="3200223"/>
          </a:xfrm>
          <a:prstGeom prst="rect">
            <a:avLst/>
          </a:prstGeom>
        </p:spPr>
      </p:pic>
      <p:sp>
        <p:nvSpPr>
          <p:cNvPr id="6" name="Content Placeholder 2">
            <a:extLst>
              <a:ext uri="{FF2B5EF4-FFF2-40B4-BE49-F238E27FC236}">
                <a16:creationId xmlns:a16="http://schemas.microsoft.com/office/drawing/2014/main" id="{7C5B9852-DD99-9DBB-9F9E-CFFD065A8AC1}"/>
              </a:ext>
            </a:extLst>
          </p:cNvPr>
          <p:cNvSpPr txBox="1">
            <a:spLocks/>
          </p:cNvSpPr>
          <p:nvPr/>
        </p:nvSpPr>
        <p:spPr bwMode="auto">
          <a:xfrm>
            <a:off x="1771200" y="5400000"/>
            <a:ext cx="9057600" cy="932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Game officials must actively listen to what a coach is saying, then respond factually and unemotionally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PlayPic</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 If coaches show little respect for game officials and make derogatory comments, their players will likely treat game officials similarly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PlayPic</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a:t>
            </a:r>
          </a:p>
        </p:txBody>
      </p:sp>
    </p:spTree>
    <p:extLst>
      <p:ext uri="{BB962C8B-B14F-4D97-AF65-F5344CB8AC3E}">
        <p14:creationId xmlns:p14="http://schemas.microsoft.com/office/powerpoint/2010/main" val="3403320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EB02-FB60-4D97-A418-B9DA383ADCB0}"/>
              </a:ext>
            </a:extLst>
          </p:cNvPr>
          <p:cNvSpPr>
            <a:spLocks noGrp="1"/>
          </p:cNvSpPr>
          <p:nvPr>
            <p:ph type="title"/>
          </p:nvPr>
        </p:nvSpPr>
        <p:spPr/>
        <p:txBody>
          <a:bodyPr/>
          <a:lstStyle/>
          <a:p>
            <a:r>
              <a:rPr lang="en-US" dirty="0"/>
              <a:t>GAME MANAGEMENT</a:t>
            </a:r>
          </a:p>
        </p:txBody>
      </p:sp>
      <p:sp>
        <p:nvSpPr>
          <p:cNvPr id="3" name="Content Placeholder 2">
            <a:extLst>
              <a:ext uri="{FF2B5EF4-FFF2-40B4-BE49-F238E27FC236}">
                <a16:creationId xmlns:a16="http://schemas.microsoft.com/office/drawing/2014/main" id="{E254402E-88F8-4AB2-BCAC-3ED33DCB54A2}"/>
              </a:ext>
            </a:extLst>
          </p:cNvPr>
          <p:cNvSpPr>
            <a:spLocks noGrp="1"/>
          </p:cNvSpPr>
          <p:nvPr>
            <p:ph idx="1"/>
          </p:nvPr>
        </p:nvSpPr>
        <p:spPr>
          <a:xfrm>
            <a:off x="933254" y="1924207"/>
            <a:ext cx="4521523" cy="615133"/>
          </a:xfrm>
        </p:spPr>
        <p:txBody>
          <a:bodyPr/>
          <a:lstStyle/>
          <a:p>
            <a:pPr marL="0" indent="0">
              <a:buNone/>
            </a:pPr>
            <a:r>
              <a:rPr lang="en-US" sz="1800" dirty="0">
                <a:effectLst/>
                <a:ea typeface="Calibri" panose="020F0502020204030204" pitchFamily="34" charset="0"/>
                <a:cs typeface="Times New Roman" panose="02020603050405020304" pitchFamily="18" charset="0"/>
              </a:rPr>
              <a:t>Each school community must take pride in hosting an athletic contest or event. Beginning with the arrival of players, game officials and spectators, each school must have a purposeful plan to address any and all expected issues, as well as the unforeseen. Meeting and greeting the visiting team is certainly the beginning of good sportsmanship. Clearly communicated information, such as parking information, location of ticket booths and entry gates, when given to the visitors is another step in assuring a great experience for all participants. </a:t>
            </a:r>
            <a:endParaRPr lang="en-US" dirty="0"/>
          </a:p>
        </p:txBody>
      </p:sp>
      <p:sp>
        <p:nvSpPr>
          <p:cNvPr id="4" name="Footer Placeholder 3">
            <a:extLst>
              <a:ext uri="{FF2B5EF4-FFF2-40B4-BE49-F238E27FC236}">
                <a16:creationId xmlns:a16="http://schemas.microsoft.com/office/drawing/2014/main" id="{B1CA2C5D-3BAB-4FC0-A910-8F4240A1D03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group of people playing a sport&#10;&#10;Description automatically generated with low confidence">
            <a:extLst>
              <a:ext uri="{FF2B5EF4-FFF2-40B4-BE49-F238E27FC236}">
                <a16:creationId xmlns:a16="http://schemas.microsoft.com/office/drawing/2014/main" id="{AC248DD4-C0C1-1F74-67B7-2F64BF604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778" y="2037329"/>
            <a:ext cx="6646896" cy="3368359"/>
          </a:xfrm>
          <a:prstGeom prst="rect">
            <a:avLst/>
          </a:prstGeom>
        </p:spPr>
      </p:pic>
    </p:spTree>
    <p:extLst>
      <p:ext uri="{BB962C8B-B14F-4D97-AF65-F5344CB8AC3E}">
        <p14:creationId xmlns:p14="http://schemas.microsoft.com/office/powerpoint/2010/main" val="39763884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7F82-291C-49D5-BAD3-28826A6D4D55}"/>
              </a:ext>
            </a:extLst>
          </p:cNvPr>
          <p:cNvSpPr>
            <a:spLocks noGrp="1"/>
          </p:cNvSpPr>
          <p:nvPr>
            <p:ph type="title"/>
          </p:nvPr>
        </p:nvSpPr>
        <p:spPr>
          <a:xfrm>
            <a:off x="963085" y="5281544"/>
            <a:ext cx="10363199" cy="1362075"/>
          </a:xfrm>
        </p:spPr>
        <p:txBody>
          <a:bodyPr/>
          <a:lstStyle/>
          <a:p>
            <a:r>
              <a:rPr lang="en-US" dirty="0"/>
              <a:t>2023-24 NFHS Football information</a:t>
            </a:r>
          </a:p>
        </p:txBody>
      </p:sp>
      <p:sp>
        <p:nvSpPr>
          <p:cNvPr id="3" name="Text Placeholder 2">
            <a:extLst>
              <a:ext uri="{FF2B5EF4-FFF2-40B4-BE49-F238E27FC236}">
                <a16:creationId xmlns:a16="http://schemas.microsoft.com/office/drawing/2014/main" id="{97DE54D0-1855-4B0F-94DB-DD46DEA7F55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09648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419F-0220-485C-BB65-11EEBBF3332F}"/>
              </a:ext>
            </a:extLst>
          </p:cNvPr>
          <p:cNvSpPr>
            <a:spLocks noGrp="1"/>
          </p:cNvSpPr>
          <p:nvPr>
            <p:ph type="title"/>
          </p:nvPr>
        </p:nvSpPr>
        <p:spPr/>
        <p:txBody>
          <a:bodyPr/>
          <a:lstStyle/>
          <a:p>
            <a:r>
              <a:rPr lang="en-US" dirty="0"/>
              <a:t>2024 </a:t>
            </a:r>
            <a:r>
              <a:rPr lang="en-US" dirty="0" err="1"/>
              <a:t>nfhs</a:t>
            </a:r>
            <a:r>
              <a:rPr lang="en-US" dirty="0"/>
              <a:t> football rule change </a:t>
            </a:r>
            <a:br>
              <a:rPr lang="en-US" dirty="0"/>
            </a:br>
            <a:r>
              <a:rPr lang="en-US" dirty="0"/>
              <a:t>proposal online form</a:t>
            </a:r>
          </a:p>
        </p:txBody>
      </p:sp>
      <p:sp>
        <p:nvSpPr>
          <p:cNvPr id="3" name="Content Placeholder 2">
            <a:extLst>
              <a:ext uri="{FF2B5EF4-FFF2-40B4-BE49-F238E27FC236}">
                <a16:creationId xmlns:a16="http://schemas.microsoft.com/office/drawing/2014/main" id="{76CDAD6F-1488-4DB9-9EBD-2F37E9151484}"/>
              </a:ext>
            </a:extLst>
          </p:cNvPr>
          <p:cNvSpPr>
            <a:spLocks noGrp="1"/>
          </p:cNvSpPr>
          <p:nvPr>
            <p:ph idx="1"/>
          </p:nvPr>
        </p:nvSpPr>
        <p:spPr>
          <a:xfrm>
            <a:off x="1940985" y="1989139"/>
            <a:ext cx="3937301" cy="4338637"/>
          </a:xfrm>
        </p:spPr>
        <p:txBody>
          <a:bodyPr/>
          <a:lstStyle/>
          <a:p>
            <a:pPr lvl="0" algn="ctr" eaLnBrk="0" hangingPunct="0">
              <a:spcBef>
                <a:spcPct val="50000"/>
              </a:spcBef>
              <a:buNone/>
              <a:defRPr/>
            </a:pPr>
            <a:r>
              <a:rPr lang="en-US" sz="3600" b="1" u="sng" dirty="0">
                <a:solidFill>
                  <a:srgbClr val="FF0000"/>
                </a:solidFill>
                <a:effectLst>
                  <a:outerShdw blurRad="38100" dist="38100" dir="2700000" algn="tl">
                    <a:srgbClr val="000000">
                      <a:alpha val="43137"/>
                    </a:srgbClr>
                  </a:outerShdw>
                </a:effectLst>
                <a:ea typeface="ＭＳ Ｐゴシック" pitchFamily="34" charset="-128"/>
              </a:rPr>
              <a:t>Due:</a:t>
            </a:r>
            <a:r>
              <a:rPr lang="en-US" sz="3600" b="1" dirty="0">
                <a:solidFill>
                  <a:srgbClr val="FF0000"/>
                </a:solidFill>
                <a:effectLst>
                  <a:outerShdw blurRad="38100" dist="38100" dir="2700000" algn="tl">
                    <a:srgbClr val="000000">
                      <a:alpha val="43137"/>
                    </a:srgbClr>
                  </a:outerShdw>
                </a:effectLst>
                <a:ea typeface="ＭＳ Ｐゴシック" pitchFamily="34" charset="-128"/>
              </a:rPr>
              <a:t>  </a:t>
            </a:r>
          </a:p>
          <a:p>
            <a:pPr lvl="0" algn="ctr" eaLnBrk="0" hangingPunct="0">
              <a:spcBef>
                <a:spcPct val="50000"/>
              </a:spcBef>
              <a:buNone/>
              <a:defRPr/>
            </a:pPr>
            <a:r>
              <a:rPr lang="en-US" sz="3200" b="1" dirty="0">
                <a:solidFill>
                  <a:srgbClr val="FF0000"/>
                </a:solidFill>
                <a:effectLst>
                  <a:outerShdw blurRad="38100" dist="38100" dir="2700000" algn="tl">
                    <a:srgbClr val="000000">
                      <a:alpha val="43137"/>
                    </a:srgbClr>
                  </a:outerShdw>
                </a:effectLst>
                <a:ea typeface="ＭＳ Ｐゴシック" pitchFamily="34" charset="-128"/>
              </a:rPr>
              <a:t>November 1, 2023</a:t>
            </a:r>
          </a:p>
          <a:p>
            <a:pPr lvl="0" algn="ctr" eaLnBrk="0" hangingPunct="0">
              <a:spcBef>
                <a:spcPct val="50000"/>
              </a:spcBef>
              <a:buNone/>
              <a:defRPr/>
            </a:pPr>
            <a:endParaRPr lang="en-US" sz="3200" b="1" baseline="30000" dirty="0">
              <a:solidFill>
                <a:srgbClr val="FF0000"/>
              </a:solidFill>
              <a:effectLst>
                <a:outerShdw blurRad="38100" dist="38100" dir="2700000" algn="tl">
                  <a:srgbClr val="000000">
                    <a:alpha val="43137"/>
                  </a:srgbClr>
                </a:outerShdw>
              </a:effectLst>
              <a:ea typeface="ＭＳ Ｐゴシック" pitchFamily="34" charset="-128"/>
            </a:endParaRPr>
          </a:p>
          <a:p>
            <a:pPr lvl="0">
              <a:buNone/>
            </a:pPr>
            <a:r>
              <a:rPr lang="en-US" sz="2800" dirty="0">
                <a:solidFill>
                  <a:srgbClr val="414B56"/>
                </a:solidFill>
                <a:effectLst>
                  <a:outerShdw blurRad="38100" dist="38100" dir="2700000" algn="tl">
                    <a:srgbClr val="000000">
                      <a:alpha val="43137"/>
                    </a:srgbClr>
                  </a:outerShdw>
                </a:effectLst>
              </a:rPr>
              <a:t>    </a:t>
            </a:r>
            <a:r>
              <a:rPr lang="en-US" sz="2800" b="1" dirty="0">
                <a:solidFill>
                  <a:srgbClr val="FF0000"/>
                </a:solidFill>
                <a:effectLst>
                  <a:outerShdw blurRad="38100" dist="38100" dir="2700000" algn="tl">
                    <a:srgbClr val="000000">
                      <a:alpha val="43137"/>
                    </a:srgbClr>
                  </a:outerShdw>
                </a:effectLst>
              </a:rPr>
              <a:t>Must be submitted to your state association office for approval. </a:t>
            </a:r>
          </a:p>
          <a:p>
            <a:endParaRPr lang="en-US" dirty="0"/>
          </a:p>
        </p:txBody>
      </p:sp>
      <p:sp>
        <p:nvSpPr>
          <p:cNvPr id="4" name="Footer Placeholder 3">
            <a:extLst>
              <a:ext uri="{FF2B5EF4-FFF2-40B4-BE49-F238E27FC236}">
                <a16:creationId xmlns:a16="http://schemas.microsoft.com/office/drawing/2014/main" id="{5746A5BC-392E-4F40-A0C3-EA456EBFC16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7" name="Picture 6" descr="A football player running with a football&#10;&#10;Description automatically generated with medium confidence">
            <a:extLst>
              <a:ext uri="{FF2B5EF4-FFF2-40B4-BE49-F238E27FC236}">
                <a16:creationId xmlns:a16="http://schemas.microsoft.com/office/drawing/2014/main" id="{40137BB1-24E5-41DF-B65C-D41049C738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1805" y="4144686"/>
            <a:ext cx="2496358" cy="2183089"/>
          </a:xfrm>
          <a:prstGeom prst="rect">
            <a:avLst/>
          </a:prstGeom>
        </p:spPr>
      </p:pic>
    </p:spTree>
    <p:extLst>
      <p:ext uri="{BB962C8B-B14F-4D97-AF65-F5344CB8AC3E}">
        <p14:creationId xmlns:p14="http://schemas.microsoft.com/office/powerpoint/2010/main" val="202356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8EABD-A4E4-4FE4-A869-882380F904C7}"/>
              </a:ext>
            </a:extLst>
          </p:cNvPr>
          <p:cNvSpPr>
            <a:spLocks noGrp="1"/>
          </p:cNvSpPr>
          <p:nvPr>
            <p:ph type="title"/>
          </p:nvPr>
        </p:nvSpPr>
        <p:spPr/>
        <p:txBody>
          <a:bodyPr/>
          <a:lstStyle/>
          <a:p>
            <a:r>
              <a:rPr lang="en-US" dirty="0"/>
              <a:t>2023-24 </a:t>
            </a:r>
            <a:r>
              <a:rPr lang="en-US" dirty="0" err="1"/>
              <a:t>nfhs</a:t>
            </a:r>
            <a:r>
              <a:rPr lang="en-US" dirty="0"/>
              <a:t> football information</a:t>
            </a:r>
          </a:p>
        </p:txBody>
      </p:sp>
      <p:sp>
        <p:nvSpPr>
          <p:cNvPr id="3" name="Content Placeholder 2">
            <a:extLst>
              <a:ext uri="{FF2B5EF4-FFF2-40B4-BE49-F238E27FC236}">
                <a16:creationId xmlns:a16="http://schemas.microsoft.com/office/drawing/2014/main" id="{28FF68E7-1A3B-4440-8138-D6FD358113CB}"/>
              </a:ext>
            </a:extLst>
          </p:cNvPr>
          <p:cNvSpPr>
            <a:spLocks noGrp="1"/>
          </p:cNvSpPr>
          <p:nvPr>
            <p:ph idx="1"/>
          </p:nvPr>
        </p:nvSpPr>
        <p:spPr>
          <a:xfrm>
            <a:off x="1463041" y="2074460"/>
            <a:ext cx="10504594" cy="4253316"/>
          </a:xfrm>
        </p:spPr>
        <p:txBody>
          <a:bodyPr/>
          <a:lstStyle/>
          <a:p>
            <a:pPr lvl="0">
              <a:lnSpc>
                <a:spcPct val="80000"/>
              </a:lnSpc>
              <a:defRPr/>
            </a:pPr>
            <a:r>
              <a:rPr lang="en-US" sz="2400" b="1" dirty="0">
                <a:solidFill>
                  <a:srgbClr val="414B56"/>
                </a:solidFill>
                <a:effectLst>
                  <a:outerShdw blurRad="38100" dist="38100" dir="2700000" algn="tl">
                    <a:srgbClr val="C0C0C0"/>
                  </a:outerShdw>
                </a:effectLst>
              </a:rPr>
              <a:t>2023 </a:t>
            </a:r>
            <a:r>
              <a:rPr lang="en-US" sz="2400" b="1" u="sng" dirty="0">
                <a:solidFill>
                  <a:srgbClr val="414B56"/>
                </a:solidFill>
                <a:effectLst>
                  <a:outerShdw blurRad="38100" dist="38100" dir="2700000" algn="tl">
                    <a:srgbClr val="C0C0C0"/>
                  </a:outerShdw>
                </a:effectLst>
              </a:rPr>
              <a:t>In-Person</a:t>
            </a:r>
            <a:r>
              <a:rPr lang="en-US" sz="2400" b="1" dirty="0">
                <a:solidFill>
                  <a:srgbClr val="414B56"/>
                </a:solidFill>
                <a:effectLst>
                  <a:outerShdw blurRad="38100" dist="38100" dir="2700000" algn="tl">
                    <a:srgbClr val="C0C0C0"/>
                  </a:outerShdw>
                </a:effectLst>
              </a:rPr>
              <a:t> NFHS Football Rules State Interpreters Meeting</a:t>
            </a:r>
          </a:p>
          <a:p>
            <a:pPr lvl="1">
              <a:lnSpc>
                <a:spcPct val="80000"/>
              </a:lnSpc>
              <a:defRPr/>
            </a:pPr>
            <a:r>
              <a:rPr lang="en-US" dirty="0">
                <a:solidFill>
                  <a:srgbClr val="414B56"/>
                </a:solidFill>
              </a:rPr>
              <a:t>June 29, 2023  (NFHS Summer Meeting – Seattle, WA)</a:t>
            </a:r>
            <a:endParaRPr lang="en-US" b="1" dirty="0">
              <a:solidFill>
                <a:srgbClr val="414B56"/>
              </a:solidFill>
              <a:effectLst>
                <a:outerShdw blurRad="38100" dist="38100" dir="2700000" algn="tl">
                  <a:srgbClr val="C0C0C0"/>
                </a:outerShdw>
              </a:effectLst>
            </a:endParaRPr>
          </a:p>
          <a:p>
            <a:pPr lvl="1">
              <a:lnSpc>
                <a:spcPct val="80000"/>
              </a:lnSpc>
              <a:defRPr/>
            </a:pPr>
            <a:r>
              <a:rPr lang="en-US" dirty="0">
                <a:solidFill>
                  <a:srgbClr val="414B56"/>
                </a:solidFill>
              </a:rPr>
              <a:t>4:30 p.m. (Pacific Time)</a:t>
            </a:r>
          </a:p>
          <a:p>
            <a:pPr lvl="1">
              <a:lnSpc>
                <a:spcPct val="80000"/>
              </a:lnSpc>
              <a:defRPr/>
            </a:pPr>
            <a:endParaRPr lang="en-US" dirty="0">
              <a:solidFill>
                <a:srgbClr val="414B56"/>
              </a:solidFill>
            </a:endParaRPr>
          </a:p>
          <a:p>
            <a:pPr lvl="0">
              <a:lnSpc>
                <a:spcPct val="80000"/>
              </a:lnSpc>
              <a:defRPr/>
            </a:pPr>
            <a:r>
              <a:rPr lang="en-US" sz="2400" b="1" dirty="0">
                <a:solidFill>
                  <a:srgbClr val="414B56"/>
                </a:solidFill>
                <a:effectLst>
                  <a:outerShdw blurRad="38100" dist="38100" dir="2700000" algn="tl">
                    <a:srgbClr val="C0C0C0"/>
                  </a:outerShdw>
                </a:effectLst>
              </a:rPr>
              <a:t>2023 </a:t>
            </a:r>
            <a:r>
              <a:rPr lang="en-US" sz="2400" b="1" u="sng" dirty="0">
                <a:solidFill>
                  <a:srgbClr val="414B56"/>
                </a:solidFill>
                <a:effectLst>
                  <a:outerShdw blurRad="38100" dist="38100" dir="2700000" algn="tl">
                    <a:srgbClr val="C0C0C0"/>
                  </a:outerShdw>
                </a:effectLst>
              </a:rPr>
              <a:t>Online</a:t>
            </a:r>
            <a:r>
              <a:rPr lang="en-US" sz="2400" b="1" dirty="0">
                <a:solidFill>
                  <a:srgbClr val="414B56"/>
                </a:solidFill>
                <a:effectLst>
                  <a:outerShdw blurRad="38100" dist="38100" dir="2700000" algn="tl">
                    <a:srgbClr val="C0C0C0"/>
                  </a:outerShdw>
                </a:effectLst>
              </a:rPr>
              <a:t> Mid-Season NFHS Football Rules Webinar</a:t>
            </a:r>
          </a:p>
          <a:p>
            <a:pPr lvl="1">
              <a:lnSpc>
                <a:spcPct val="80000"/>
              </a:lnSpc>
              <a:defRPr/>
            </a:pPr>
            <a:r>
              <a:rPr lang="en-US" dirty="0">
                <a:solidFill>
                  <a:srgbClr val="414B56"/>
                </a:solidFill>
              </a:rPr>
              <a:t>September 25, 2023</a:t>
            </a:r>
            <a:endParaRPr lang="en-US" b="1" dirty="0">
              <a:solidFill>
                <a:srgbClr val="414B56"/>
              </a:solidFill>
              <a:effectLst>
                <a:outerShdw blurRad="38100" dist="38100" dir="2700000" algn="tl">
                  <a:srgbClr val="C0C0C0"/>
                </a:outerShdw>
              </a:effectLst>
            </a:endParaRPr>
          </a:p>
          <a:p>
            <a:pPr lvl="1">
              <a:lnSpc>
                <a:spcPct val="80000"/>
              </a:lnSpc>
              <a:defRPr/>
            </a:pPr>
            <a:r>
              <a:rPr lang="en-US" dirty="0">
                <a:solidFill>
                  <a:srgbClr val="414B56"/>
                </a:solidFill>
              </a:rPr>
              <a:t>2:00 p.m. (Eastern Time)</a:t>
            </a:r>
          </a:p>
          <a:p>
            <a:pPr lvl="0">
              <a:lnSpc>
                <a:spcPct val="80000"/>
              </a:lnSpc>
              <a:buNone/>
              <a:defRPr/>
            </a:pPr>
            <a:endParaRPr lang="en-US" sz="2400" b="1" dirty="0">
              <a:solidFill>
                <a:srgbClr val="414B56"/>
              </a:solidFill>
              <a:effectLst>
                <a:outerShdw blurRad="38100" dist="38100" dir="2700000" algn="tl">
                  <a:srgbClr val="C0C0C0"/>
                </a:outerShdw>
              </a:effectLst>
            </a:endParaRPr>
          </a:p>
          <a:p>
            <a:pPr lvl="0">
              <a:lnSpc>
                <a:spcPct val="80000"/>
              </a:lnSpc>
              <a:defRPr/>
            </a:pPr>
            <a:r>
              <a:rPr lang="en-US" sz="2400" b="1" dirty="0">
                <a:solidFill>
                  <a:srgbClr val="414B56"/>
                </a:solidFill>
                <a:effectLst>
                  <a:outerShdw blurRad="38100" dist="38100" dir="2700000" algn="tl">
                    <a:srgbClr val="C0C0C0"/>
                  </a:outerShdw>
                </a:effectLst>
              </a:rPr>
              <a:t>2024 NFHS Football Rule Change Proposal Form Due</a:t>
            </a:r>
          </a:p>
          <a:p>
            <a:pPr lvl="1">
              <a:lnSpc>
                <a:spcPct val="80000"/>
              </a:lnSpc>
              <a:defRPr/>
            </a:pPr>
            <a:r>
              <a:rPr lang="en-US" dirty="0">
                <a:solidFill>
                  <a:srgbClr val="414B56"/>
                </a:solidFill>
              </a:rPr>
              <a:t>November 1, 2023</a:t>
            </a:r>
          </a:p>
          <a:p>
            <a:pPr marL="457200" lvl="1" indent="0">
              <a:lnSpc>
                <a:spcPct val="80000"/>
              </a:lnSpc>
              <a:buNone/>
              <a:defRPr/>
            </a:pPr>
            <a:endParaRPr lang="en-US" dirty="0">
              <a:solidFill>
                <a:srgbClr val="414B56"/>
              </a:solidFill>
            </a:endParaRPr>
          </a:p>
          <a:p>
            <a:pPr lvl="0">
              <a:lnSpc>
                <a:spcPct val="80000"/>
              </a:lnSpc>
              <a:defRPr/>
            </a:pPr>
            <a:r>
              <a:rPr lang="en-US" sz="2400" b="1" dirty="0">
                <a:solidFill>
                  <a:srgbClr val="414B56"/>
                </a:solidFill>
                <a:effectLst>
                  <a:outerShdw blurRad="38100" dist="38100" dir="2700000" algn="tl">
                    <a:srgbClr val="C0C0C0"/>
                  </a:outerShdw>
                </a:effectLst>
              </a:rPr>
              <a:t>2024 NFHS Football Rules Committee Meeting</a:t>
            </a:r>
            <a:r>
              <a:rPr lang="en-US" sz="2400" dirty="0">
                <a:solidFill>
                  <a:srgbClr val="414B56"/>
                </a:solidFill>
              </a:rPr>
              <a:t> 	</a:t>
            </a:r>
          </a:p>
          <a:p>
            <a:pPr lvl="1">
              <a:lnSpc>
                <a:spcPct val="80000"/>
              </a:lnSpc>
              <a:defRPr/>
            </a:pPr>
            <a:r>
              <a:rPr lang="en-US" dirty="0">
                <a:solidFill>
                  <a:srgbClr val="414B56"/>
                </a:solidFill>
              </a:rPr>
              <a:t>January  14-16, 2024</a:t>
            </a:r>
          </a:p>
          <a:p>
            <a:pPr lvl="1">
              <a:lnSpc>
                <a:spcPct val="80000"/>
              </a:lnSpc>
              <a:defRPr/>
            </a:pPr>
            <a:r>
              <a:rPr lang="en-US" dirty="0">
                <a:solidFill>
                  <a:srgbClr val="414B56"/>
                </a:solidFill>
              </a:rPr>
              <a:t>Indianapolis, Indiana</a:t>
            </a:r>
          </a:p>
          <a:p>
            <a:pPr marL="457200" lvl="1" indent="0">
              <a:lnSpc>
                <a:spcPct val="80000"/>
              </a:lnSpc>
              <a:buNone/>
              <a:defRPr/>
            </a:pPr>
            <a:endParaRPr lang="en-US" sz="2800" dirty="0">
              <a:solidFill>
                <a:srgbClr val="414B56"/>
              </a:solidFill>
            </a:endParaRPr>
          </a:p>
          <a:p>
            <a:pPr marL="0" indent="0">
              <a:buNone/>
            </a:pPr>
            <a:endParaRPr lang="en-US" dirty="0"/>
          </a:p>
        </p:txBody>
      </p:sp>
      <p:sp>
        <p:nvSpPr>
          <p:cNvPr id="4" name="Footer Placeholder 3">
            <a:extLst>
              <a:ext uri="{FF2B5EF4-FFF2-40B4-BE49-F238E27FC236}">
                <a16:creationId xmlns:a16="http://schemas.microsoft.com/office/drawing/2014/main" id="{E49CE975-FC52-4F76-A07E-18531563714D}"/>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3BF53125-DAD8-5738-8F1C-1B79ECDD8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7018" y="3566991"/>
            <a:ext cx="1828572" cy="2760785"/>
          </a:xfrm>
          <a:prstGeom prst="rect">
            <a:avLst/>
          </a:prstGeom>
        </p:spPr>
      </p:pic>
    </p:spTree>
    <p:extLst>
      <p:ext uri="{BB962C8B-B14F-4D97-AF65-F5344CB8AC3E}">
        <p14:creationId xmlns:p14="http://schemas.microsoft.com/office/powerpoint/2010/main" val="1017872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9028-92E2-479F-B8F2-334F87818CFC}"/>
              </a:ext>
            </a:extLst>
          </p:cNvPr>
          <p:cNvSpPr>
            <a:spLocks noGrp="1"/>
          </p:cNvSpPr>
          <p:nvPr>
            <p:ph type="title"/>
          </p:nvPr>
        </p:nvSpPr>
        <p:spPr>
          <a:xfrm>
            <a:off x="1940985" y="582615"/>
            <a:ext cx="10026649" cy="1204912"/>
          </a:xfrm>
        </p:spPr>
        <p:txBody>
          <a:bodyPr/>
          <a:lstStyle/>
          <a:p>
            <a:r>
              <a:rPr lang="en-US" dirty="0" err="1"/>
              <a:t>Nfhs</a:t>
            </a:r>
            <a:r>
              <a:rPr lang="en-US" dirty="0"/>
              <a:t> suggested guidelines For management of concussion in sports</a:t>
            </a:r>
          </a:p>
        </p:txBody>
      </p:sp>
      <p:sp>
        <p:nvSpPr>
          <p:cNvPr id="3" name="Content Placeholder 2">
            <a:extLst>
              <a:ext uri="{FF2B5EF4-FFF2-40B4-BE49-F238E27FC236}">
                <a16:creationId xmlns:a16="http://schemas.microsoft.com/office/drawing/2014/main" id="{AB0F5EE9-3FA9-4992-918C-AABB998E7D40}"/>
              </a:ext>
            </a:extLst>
          </p:cNvPr>
          <p:cNvSpPr>
            <a:spLocks noGrp="1"/>
          </p:cNvSpPr>
          <p:nvPr>
            <p:ph idx="1"/>
          </p:nvPr>
        </p:nvSpPr>
        <p:spPr>
          <a:xfrm>
            <a:off x="6357940" y="3050382"/>
            <a:ext cx="4786312" cy="2897186"/>
          </a:xfrm>
        </p:spPr>
        <p:txBody>
          <a:bodyPr/>
          <a:lstStyle/>
          <a:p>
            <a:pPr marL="0" lvl="0" indent="0" algn="ctr" eaLnBrk="0" hangingPunct="0">
              <a:buNone/>
              <a:defRPr/>
            </a:pPr>
            <a:r>
              <a:rPr lang="en-US" sz="3200" b="1" dirty="0">
                <a:solidFill>
                  <a:srgbClr val="FF0000"/>
                </a:solidFill>
                <a:ea typeface="ＭＳ Ｐゴシック" pitchFamily="34" charset="-128"/>
                <a:cs typeface="Arial" pitchFamily="34" charset="0"/>
              </a:rPr>
              <a:t>In the Appendix </a:t>
            </a:r>
          </a:p>
          <a:p>
            <a:pPr marL="0" lvl="0" indent="0" algn="ctr" eaLnBrk="0" hangingPunct="0">
              <a:buNone/>
              <a:defRPr/>
            </a:pPr>
            <a:r>
              <a:rPr lang="en-US" sz="3200" b="1" dirty="0">
                <a:solidFill>
                  <a:srgbClr val="FF0000"/>
                </a:solidFill>
                <a:ea typeface="ＭＳ Ｐゴシック" pitchFamily="34" charset="-128"/>
                <a:cs typeface="Arial" pitchFamily="34" charset="0"/>
              </a:rPr>
              <a:t>in all of the </a:t>
            </a:r>
          </a:p>
          <a:p>
            <a:pPr marL="0" lvl="0" indent="0" algn="ctr" eaLnBrk="0" hangingPunct="0">
              <a:buNone/>
              <a:defRPr/>
            </a:pPr>
            <a:r>
              <a:rPr lang="en-US" sz="3200" b="1" dirty="0">
                <a:solidFill>
                  <a:srgbClr val="FF0000"/>
                </a:solidFill>
                <a:ea typeface="ＭＳ Ｐゴシック" pitchFamily="34" charset="-128"/>
                <a:cs typeface="Arial" pitchFamily="34" charset="0"/>
              </a:rPr>
              <a:t>2023-24 NFHS  </a:t>
            </a:r>
          </a:p>
          <a:p>
            <a:pPr marL="0" lvl="0" indent="0" algn="ctr" eaLnBrk="0" hangingPunct="0">
              <a:buNone/>
              <a:defRPr/>
            </a:pPr>
            <a:r>
              <a:rPr lang="en-US" sz="3200" b="1" dirty="0">
                <a:solidFill>
                  <a:srgbClr val="FF0000"/>
                </a:solidFill>
                <a:ea typeface="ＭＳ Ｐゴシック" pitchFamily="34" charset="-128"/>
                <a:cs typeface="Arial" pitchFamily="34" charset="0"/>
              </a:rPr>
              <a:t>Rules Book</a:t>
            </a:r>
          </a:p>
          <a:p>
            <a:endParaRPr lang="en-US" dirty="0"/>
          </a:p>
        </p:txBody>
      </p:sp>
      <p:sp>
        <p:nvSpPr>
          <p:cNvPr id="4" name="Footer Placeholder 3">
            <a:extLst>
              <a:ext uri="{FF2B5EF4-FFF2-40B4-BE49-F238E27FC236}">
                <a16:creationId xmlns:a16="http://schemas.microsoft.com/office/drawing/2014/main" id="{D7B99B8B-CC17-4980-8447-D9490BFFA18A}"/>
              </a:ext>
            </a:extLst>
          </p:cNvPr>
          <p:cNvSpPr>
            <a:spLocks noGrp="1"/>
          </p:cNvSpPr>
          <p:nvPr>
            <p:ph type="ftr" sz="quarter" idx="11"/>
          </p:nvPr>
        </p:nvSpPr>
        <p:spPr/>
        <p:txBody>
          <a:bodyPr/>
          <a:lstStyle/>
          <a:p>
            <a:pPr>
              <a:defRPr/>
            </a:pPr>
            <a:r>
              <a:rPr lang="en-US"/>
              <a:t>www.nfhs.org</a:t>
            </a:r>
          </a:p>
        </p:txBody>
      </p:sp>
      <p:pic>
        <p:nvPicPr>
          <p:cNvPr id="7" name="Picture 6">
            <a:extLst>
              <a:ext uri="{FF2B5EF4-FFF2-40B4-BE49-F238E27FC236}">
                <a16:creationId xmlns:a16="http://schemas.microsoft.com/office/drawing/2014/main" id="{EEEE8A47-0659-7F7C-6E79-DB2F56D3FDDE}"/>
              </a:ext>
            </a:extLst>
          </p:cNvPr>
          <p:cNvPicPr>
            <a:picLocks noChangeAspect="1"/>
          </p:cNvPicPr>
          <p:nvPr/>
        </p:nvPicPr>
        <p:blipFill rotWithShape="1">
          <a:blip r:embed="rId3"/>
          <a:srcRect l="15920" t="15509" r="67170" b="6101"/>
          <a:stretch/>
        </p:blipFill>
        <p:spPr>
          <a:xfrm>
            <a:off x="2553420" y="1998106"/>
            <a:ext cx="3280641" cy="4277279"/>
          </a:xfrm>
          <a:prstGeom prst="rect">
            <a:avLst/>
          </a:prstGeom>
          <a:ln w="28575">
            <a:solidFill>
              <a:schemeClr val="accent3">
                <a:lumMod val="75000"/>
              </a:schemeClr>
            </a:solidFill>
          </a:ln>
        </p:spPr>
      </p:pic>
    </p:spTree>
    <p:extLst>
      <p:ext uri="{BB962C8B-B14F-4D97-AF65-F5344CB8AC3E}">
        <p14:creationId xmlns:p14="http://schemas.microsoft.com/office/powerpoint/2010/main" val="2969737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a:t>The NFHS writes playing rules for 17 sports </a:t>
            </a:r>
            <a:br>
              <a:rPr lang="en-US" altLang="en-US"/>
            </a:br>
            <a:r>
              <a:rPr lang="en-US" altLang="en-US"/>
              <a:t>for boys and girls at the high school level.</a:t>
            </a:r>
          </a:p>
          <a:p>
            <a:pPr lvl="1"/>
            <a:r>
              <a:rPr lang="en-US" altLang="en-US"/>
              <a:t>Publishes 4 million pieces of materials annually.</a:t>
            </a:r>
          </a:p>
        </p:txBody>
      </p:sp>
      <p:sp>
        <p:nvSpPr>
          <p:cNvPr id="4" name="Footer Placeholder 3">
            <a:extLst>
              <a:ext uri="{FF2B5EF4-FFF2-40B4-BE49-F238E27FC236}">
                <a16:creationId xmlns:a16="http://schemas.microsoft.com/office/drawing/2014/main" id="{2DA4B781-7AA1-4D12-BD6C-55487306191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erson running on a race track&#10;&#10;Description automatically generated with low confidence">
            <a:extLst>
              <a:ext uri="{FF2B5EF4-FFF2-40B4-BE49-F238E27FC236}">
                <a16:creationId xmlns:a16="http://schemas.microsoft.com/office/drawing/2014/main" id="{380A025D-B1B3-B891-938C-276BC92C7A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59745">
            <a:off x="9436696" y="1512490"/>
            <a:ext cx="1270041" cy="1609344"/>
          </a:xfrm>
          <a:prstGeom prst="rect">
            <a:avLst/>
          </a:prstGeom>
        </p:spPr>
      </p:pic>
      <p:pic>
        <p:nvPicPr>
          <p:cNvPr id="7" name="Picture 6" descr="A picture containing text, grass&#10;&#10;Description automatically generated">
            <a:extLst>
              <a:ext uri="{FF2B5EF4-FFF2-40B4-BE49-F238E27FC236}">
                <a16:creationId xmlns:a16="http://schemas.microsoft.com/office/drawing/2014/main" id="{81BCEA73-804E-C33E-2BFE-C816B4AEC6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8476" y="1027377"/>
            <a:ext cx="1269594" cy="1609344"/>
          </a:xfrm>
          <a:prstGeom prst="rect">
            <a:avLst/>
          </a:prstGeom>
        </p:spPr>
      </p:pic>
      <p:pic>
        <p:nvPicPr>
          <p:cNvPr id="8" name="Picture 7" descr="A picture containing text, person, sport, crowd&#10;&#10;Description automatically generated">
            <a:extLst>
              <a:ext uri="{FF2B5EF4-FFF2-40B4-BE49-F238E27FC236}">
                <a16:creationId xmlns:a16="http://schemas.microsoft.com/office/drawing/2014/main" id="{2F05FE73-301D-5411-9D8A-46A1C05BAC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8552" y="4966836"/>
            <a:ext cx="1000110" cy="1426464"/>
          </a:xfrm>
          <a:prstGeom prst="rect">
            <a:avLst/>
          </a:prstGeom>
        </p:spPr>
      </p:pic>
      <p:pic>
        <p:nvPicPr>
          <p:cNvPr id="9" name="Picture 8" descr="A group of people playing water polo&#10;&#10;Description automatically generated with low confidence">
            <a:extLst>
              <a:ext uri="{FF2B5EF4-FFF2-40B4-BE49-F238E27FC236}">
                <a16:creationId xmlns:a16="http://schemas.microsoft.com/office/drawing/2014/main" id="{F8083428-3725-796B-4ACD-1601FE0673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1777" y="3459673"/>
            <a:ext cx="1057168" cy="1426464"/>
          </a:xfrm>
          <a:prstGeom prst="rect">
            <a:avLst/>
          </a:prstGeom>
        </p:spPr>
      </p:pic>
      <p:pic>
        <p:nvPicPr>
          <p:cNvPr id="10" name="Picture 9" descr="A magazine cover with a person playing tennis&#10;&#10;Description automatically generated with low confidence">
            <a:extLst>
              <a:ext uri="{FF2B5EF4-FFF2-40B4-BE49-F238E27FC236}">
                <a16:creationId xmlns:a16="http://schemas.microsoft.com/office/drawing/2014/main" id="{767661DE-D028-7067-FCCF-C4419209D8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4215" y="3459673"/>
            <a:ext cx="1052413" cy="1426464"/>
          </a:xfrm>
          <a:prstGeom prst="rect">
            <a:avLst/>
          </a:prstGeom>
        </p:spPr>
      </p:pic>
      <p:pic>
        <p:nvPicPr>
          <p:cNvPr id="11" name="Picture 10" descr="Calendar&#10;&#10;Description automatically generated">
            <a:extLst>
              <a:ext uri="{FF2B5EF4-FFF2-40B4-BE49-F238E27FC236}">
                <a16:creationId xmlns:a16="http://schemas.microsoft.com/office/drawing/2014/main" id="{1424C7B7-B6D2-8358-0268-EC45F05A51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1544" y="3459673"/>
            <a:ext cx="1049244" cy="1426464"/>
          </a:xfrm>
          <a:prstGeom prst="rect">
            <a:avLst/>
          </a:prstGeom>
        </p:spPr>
      </p:pic>
      <p:pic>
        <p:nvPicPr>
          <p:cNvPr id="12" name="Picture 11" descr="A person holding a tennis racket&#10;&#10;Description automatically generated with medium confidence">
            <a:extLst>
              <a:ext uri="{FF2B5EF4-FFF2-40B4-BE49-F238E27FC236}">
                <a16:creationId xmlns:a16="http://schemas.microsoft.com/office/drawing/2014/main" id="{4FA82D46-76F6-FE8E-566F-DCC308653E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75582" y="3471612"/>
            <a:ext cx="1046074" cy="1426464"/>
          </a:xfrm>
          <a:prstGeom prst="rect">
            <a:avLst/>
          </a:prstGeom>
        </p:spPr>
      </p:pic>
      <p:pic>
        <p:nvPicPr>
          <p:cNvPr id="13" name="Picture 12" descr="A picture containing text, person, outdoor&#10;&#10;Description automatically generated">
            <a:extLst>
              <a:ext uri="{FF2B5EF4-FFF2-40B4-BE49-F238E27FC236}">
                <a16:creationId xmlns:a16="http://schemas.microsoft.com/office/drawing/2014/main" id="{A5C5D402-A547-B305-9161-726D6A3EEB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3205" y="3459673"/>
            <a:ext cx="1046074" cy="1426464"/>
          </a:xfrm>
          <a:prstGeom prst="rect">
            <a:avLst/>
          </a:prstGeom>
        </p:spPr>
      </p:pic>
      <p:pic>
        <p:nvPicPr>
          <p:cNvPr id="14" name="Picture 13" descr="A football player kicking a ball&#10;&#10;Description automatically generated with medium confidence">
            <a:extLst>
              <a:ext uri="{FF2B5EF4-FFF2-40B4-BE49-F238E27FC236}">
                <a16:creationId xmlns:a16="http://schemas.microsoft.com/office/drawing/2014/main" id="{CFA0DC6D-0249-E87C-1F67-981880FA48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75583" y="3459673"/>
            <a:ext cx="1050828" cy="1426464"/>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AC2A3DC4-F55C-1431-9873-4D0F6817636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32715" y="3459673"/>
            <a:ext cx="1044489" cy="1426464"/>
          </a:xfrm>
          <a:prstGeom prst="rect">
            <a:avLst/>
          </a:prstGeom>
        </p:spPr>
      </p:pic>
      <p:pic>
        <p:nvPicPr>
          <p:cNvPr id="16" name="Picture 15" descr="A picture containing text, book&#10;&#10;Description automatically generated">
            <a:extLst>
              <a:ext uri="{FF2B5EF4-FFF2-40B4-BE49-F238E27FC236}">
                <a16:creationId xmlns:a16="http://schemas.microsoft.com/office/drawing/2014/main" id="{8C62057E-E160-7244-0C10-DB54081AC93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92120" y="3459673"/>
            <a:ext cx="1053998" cy="1426464"/>
          </a:xfrm>
          <a:prstGeom prst="rect">
            <a:avLst/>
          </a:prstGeom>
        </p:spPr>
      </p:pic>
      <p:pic>
        <p:nvPicPr>
          <p:cNvPr id="17" name="Picture 16" descr="A picture containing text, sport, hitting, player&#10;&#10;Description automatically generated">
            <a:extLst>
              <a:ext uri="{FF2B5EF4-FFF2-40B4-BE49-F238E27FC236}">
                <a16:creationId xmlns:a16="http://schemas.microsoft.com/office/drawing/2014/main" id="{D56AFEA2-21B3-2781-0805-08A28D595AD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46591" y="4966836"/>
            <a:ext cx="1047659" cy="1426464"/>
          </a:xfrm>
          <a:prstGeom prst="rect">
            <a:avLst/>
          </a:prstGeom>
        </p:spPr>
      </p:pic>
      <p:pic>
        <p:nvPicPr>
          <p:cNvPr id="18" name="Picture 17" descr="Text, qr code&#10;&#10;Description automatically generated">
            <a:extLst>
              <a:ext uri="{FF2B5EF4-FFF2-40B4-BE49-F238E27FC236}">
                <a16:creationId xmlns:a16="http://schemas.microsoft.com/office/drawing/2014/main" id="{46660BE4-4DAB-2E0F-47A5-CCBC691307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13129" y="4966836"/>
            <a:ext cx="1046074" cy="1426464"/>
          </a:xfrm>
          <a:prstGeom prst="rect">
            <a:avLst/>
          </a:prstGeom>
        </p:spPr>
      </p:pic>
      <p:pic>
        <p:nvPicPr>
          <p:cNvPr id="19" name="Picture 18" descr="A cover of a book&#10;&#10;Description automatically generated with low confidence">
            <a:extLst>
              <a:ext uri="{FF2B5EF4-FFF2-40B4-BE49-F238E27FC236}">
                <a16:creationId xmlns:a16="http://schemas.microsoft.com/office/drawing/2014/main" id="{6450D033-475A-0295-3816-76A18C6C3C9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75582" y="4966836"/>
            <a:ext cx="1052413" cy="1426464"/>
          </a:xfrm>
          <a:prstGeom prst="rect">
            <a:avLst/>
          </a:prstGeom>
        </p:spPr>
      </p:pic>
      <p:pic>
        <p:nvPicPr>
          <p:cNvPr id="20" name="Picture 19" descr="A picture containing text, person, sign, green&#10;&#10;Description automatically generated">
            <a:extLst>
              <a:ext uri="{FF2B5EF4-FFF2-40B4-BE49-F238E27FC236}">
                <a16:creationId xmlns:a16="http://schemas.microsoft.com/office/drawing/2014/main" id="{A0372795-3EB7-5B91-5FC7-1C0056F184B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18450" y="4966836"/>
            <a:ext cx="1055583" cy="1426464"/>
          </a:xfrm>
          <a:prstGeom prst="rect">
            <a:avLst/>
          </a:prstGeom>
        </p:spPr>
      </p:pic>
      <p:pic>
        <p:nvPicPr>
          <p:cNvPr id="21" name="Picture 20" descr="A person playing tennis&#10;&#10;Description automatically generated with medium confidence">
            <a:extLst>
              <a:ext uri="{FF2B5EF4-FFF2-40B4-BE49-F238E27FC236}">
                <a16:creationId xmlns:a16="http://schemas.microsoft.com/office/drawing/2014/main" id="{09F749C8-0A36-4B08-A565-23825D61897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75583" y="4966836"/>
            <a:ext cx="1049244" cy="1426464"/>
          </a:xfrm>
          <a:prstGeom prst="rect">
            <a:avLst/>
          </a:prstGeom>
        </p:spPr>
      </p:pic>
      <p:pic>
        <p:nvPicPr>
          <p:cNvPr id="22" name="Picture 21" descr="A person wearing a helmet and running&#10;&#10;Description automatically generated with medium confidence">
            <a:extLst>
              <a:ext uri="{FF2B5EF4-FFF2-40B4-BE49-F238E27FC236}">
                <a16:creationId xmlns:a16="http://schemas.microsoft.com/office/drawing/2014/main" id="{C3B65076-7CEA-7D4A-E06C-046032DE45F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723206" y="4966836"/>
            <a:ext cx="1047659" cy="1426464"/>
          </a:xfrm>
          <a:prstGeom prst="rect">
            <a:avLst/>
          </a:prstGeom>
        </p:spPr>
      </p:pic>
      <p:pic>
        <p:nvPicPr>
          <p:cNvPr id="38" name="Picture 37" descr="Calendar&#10;&#10;Description automatically generated">
            <a:extLst>
              <a:ext uri="{FF2B5EF4-FFF2-40B4-BE49-F238E27FC236}">
                <a16:creationId xmlns:a16="http://schemas.microsoft.com/office/drawing/2014/main" id="{8840F7ED-D1D1-F5F0-304B-2154A9F1AC0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892120" y="4966836"/>
            <a:ext cx="1055583" cy="142646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95A2C-2F87-48ED-A221-977F08FADD0A}"/>
              </a:ext>
            </a:extLst>
          </p:cNvPr>
          <p:cNvSpPr>
            <a:spLocks noGrp="1"/>
          </p:cNvSpPr>
          <p:nvPr>
            <p:ph type="title"/>
          </p:nvPr>
        </p:nvSpPr>
        <p:spPr>
          <a:xfrm>
            <a:off x="1142517" y="5241787"/>
            <a:ext cx="8867775" cy="1362075"/>
          </a:xfrm>
        </p:spPr>
        <p:txBody>
          <a:bodyPr/>
          <a:lstStyle/>
          <a:p>
            <a:pPr>
              <a:defRPr/>
            </a:pPr>
            <a:r>
              <a:rPr lang="en-US" dirty="0"/>
              <a:t>NFHS OFFICIALS Education </a:t>
            </a:r>
          </a:p>
        </p:txBody>
      </p:sp>
      <p:sp>
        <p:nvSpPr>
          <p:cNvPr id="28675" name="Text Placeholder 5">
            <a:extLst>
              <a:ext uri="{FF2B5EF4-FFF2-40B4-BE49-F238E27FC236}">
                <a16:creationId xmlns:a16="http://schemas.microsoft.com/office/drawing/2014/main" id="{171B4D8B-6ABE-4C8C-977D-E35EAC182FCF}"/>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red and white flag&#10;&#10;Description automatically generated with low confidence">
            <a:extLst>
              <a:ext uri="{FF2B5EF4-FFF2-40B4-BE49-F238E27FC236}">
                <a16:creationId xmlns:a16="http://schemas.microsoft.com/office/drawing/2014/main" id="{D6F71104-731D-825E-EAA3-B61ECE92B5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4DE4B036-5883-C6FA-47DA-625E4695A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952" y="5651440"/>
            <a:ext cx="1031631" cy="1206560"/>
          </a:xfrm>
          <a:prstGeom prst="rect">
            <a:avLst/>
          </a:prstGeom>
        </p:spPr>
      </p:pic>
      <p:pic>
        <p:nvPicPr>
          <p:cNvPr id="9" name="Picture 8">
            <a:extLst>
              <a:ext uri="{FF2B5EF4-FFF2-40B4-BE49-F238E27FC236}">
                <a16:creationId xmlns:a16="http://schemas.microsoft.com/office/drawing/2014/main" id="{57356794-0A45-1498-1053-DF07CCC298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305" y="5672913"/>
            <a:ext cx="2817593" cy="1173212"/>
          </a:xfrm>
          <a:prstGeom prst="rect">
            <a:avLst/>
          </a:prstGeom>
        </p:spPr>
      </p:pic>
      <p:pic>
        <p:nvPicPr>
          <p:cNvPr id="10" name="Picture 9" descr="Icon&#10;&#10;Description automatically generated">
            <a:extLst>
              <a:ext uri="{FF2B5EF4-FFF2-40B4-BE49-F238E27FC236}">
                <a16:creationId xmlns:a16="http://schemas.microsoft.com/office/drawing/2014/main" id="{4D5864EA-A590-1C1B-6449-1F8824C3F9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953" y="5565965"/>
            <a:ext cx="1387007" cy="1280160"/>
          </a:xfrm>
          <a:prstGeom prst="rect">
            <a:avLst/>
          </a:prstGeom>
        </p:spPr>
      </p:pic>
      <p:sp>
        <p:nvSpPr>
          <p:cNvPr id="11" name="Title 1">
            <a:extLst>
              <a:ext uri="{FF2B5EF4-FFF2-40B4-BE49-F238E27FC236}">
                <a16:creationId xmlns:a16="http://schemas.microsoft.com/office/drawing/2014/main" id="{88D1DE60-FB85-ECAA-D25D-AF38EC5A4856}"/>
              </a:ext>
            </a:extLst>
          </p:cNvPr>
          <p:cNvSpPr txBox="1">
            <a:spLocks/>
          </p:cNvSpPr>
          <p:nvPr/>
        </p:nvSpPr>
        <p:spPr>
          <a:xfrm>
            <a:off x="187712" y="2895774"/>
            <a:ext cx="8782817" cy="1726025"/>
          </a:xfrm>
          <a:prstGeom prst="rect">
            <a:avLst/>
          </a:prstGeom>
        </p:spPr>
        <p:txBody>
          <a:bodyPr>
            <a:normAutofit fontScale="75000" lnSpcReduction="20000"/>
          </a:bodyPr>
          <a:lst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all" spc="0" normalizeH="0" baseline="0" noProof="0" dirty="0">
                <a:ln>
                  <a:noFill/>
                </a:ln>
                <a:solidFill>
                  <a:prstClr val="white"/>
                </a:solidFill>
                <a:effectLst/>
                <a:uLnTx/>
                <a:uFillTx/>
                <a:latin typeface="Calibri"/>
                <a:ea typeface="+mj-ea"/>
                <a:cs typeface="+mj-cs"/>
              </a:rPr>
              <a:t>OFFICIALS EDUCATION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900" b="0" i="0" u="none" strike="noStrike" kern="1200" cap="all" spc="0" normalizeH="0" baseline="0" noProof="0" dirty="0">
                <a:ln>
                  <a:noFill/>
                </a:ln>
                <a:solidFill>
                  <a:prstClr val="white"/>
                </a:solidFill>
                <a:effectLst/>
                <a:uLnTx/>
                <a:uFillTx/>
                <a:latin typeface="Calibri"/>
                <a:ea typeface="+mj-ea"/>
                <a:cs typeface="+mj-cs"/>
              </a:rPr>
              <a:t>Content remains free of charge</a:t>
            </a:r>
          </a:p>
        </p:txBody>
      </p:sp>
      <p:pic>
        <p:nvPicPr>
          <p:cNvPr id="12" name="Picture 11" descr="A picture containing text, sign&#10;&#10;Description automatically generated">
            <a:extLst>
              <a:ext uri="{FF2B5EF4-FFF2-40B4-BE49-F238E27FC236}">
                <a16:creationId xmlns:a16="http://schemas.microsoft.com/office/drawing/2014/main" id="{5A36540D-3A88-5199-8B71-D4AD443815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4266" y="397539"/>
            <a:ext cx="2681968" cy="2654968"/>
          </a:xfrm>
          <a:prstGeom prst="rect">
            <a:avLst/>
          </a:prstGeom>
        </p:spPr>
      </p:pic>
      <p:sp>
        <p:nvSpPr>
          <p:cNvPr id="13" name="TextBox 12">
            <a:extLst>
              <a:ext uri="{FF2B5EF4-FFF2-40B4-BE49-F238E27FC236}">
                <a16:creationId xmlns:a16="http://schemas.microsoft.com/office/drawing/2014/main" id="{73912320-894B-4D41-B79B-3FAE386872EC}"/>
              </a:ext>
            </a:extLst>
          </p:cNvPr>
          <p:cNvSpPr txBox="1"/>
          <p:nvPr/>
        </p:nvSpPr>
        <p:spPr>
          <a:xfrm>
            <a:off x="134589" y="4742662"/>
            <a:ext cx="16806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TEACHING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AIDS</a:t>
            </a:r>
          </a:p>
        </p:txBody>
      </p:sp>
      <p:sp>
        <p:nvSpPr>
          <p:cNvPr id="14" name="TextBox 13">
            <a:extLst>
              <a:ext uri="{FF2B5EF4-FFF2-40B4-BE49-F238E27FC236}">
                <a16:creationId xmlns:a16="http://schemas.microsoft.com/office/drawing/2014/main" id="{508DBA9D-D507-76A5-B2DC-3A9F448202FC}"/>
              </a:ext>
            </a:extLst>
          </p:cNvPr>
          <p:cNvSpPr txBox="1"/>
          <p:nvPr/>
        </p:nvSpPr>
        <p:spPr>
          <a:xfrm>
            <a:off x="2360013" y="4743170"/>
            <a:ext cx="140051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RULES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CHANGES</a:t>
            </a:r>
          </a:p>
        </p:txBody>
      </p:sp>
      <p:sp>
        <p:nvSpPr>
          <p:cNvPr id="15" name="TextBox 14">
            <a:extLst>
              <a:ext uri="{FF2B5EF4-FFF2-40B4-BE49-F238E27FC236}">
                <a16:creationId xmlns:a16="http://schemas.microsoft.com/office/drawing/2014/main" id="{9A7E046E-78FA-5901-290B-B5A12F5F03CA}"/>
              </a:ext>
            </a:extLst>
          </p:cNvPr>
          <p:cNvSpPr txBox="1"/>
          <p:nvPr/>
        </p:nvSpPr>
        <p:spPr>
          <a:xfrm>
            <a:off x="4305276" y="4812581"/>
            <a:ext cx="1223348"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DIAGRAMS</a:t>
            </a:r>
          </a:p>
        </p:txBody>
      </p:sp>
      <p:sp>
        <p:nvSpPr>
          <p:cNvPr id="16" name="TextBox 15">
            <a:extLst>
              <a:ext uri="{FF2B5EF4-FFF2-40B4-BE49-F238E27FC236}">
                <a16:creationId xmlns:a16="http://schemas.microsoft.com/office/drawing/2014/main" id="{9C687F8D-1789-D33E-8152-A1D07F4DB8CA}"/>
              </a:ext>
            </a:extLst>
          </p:cNvPr>
          <p:cNvSpPr txBox="1"/>
          <p:nvPr/>
        </p:nvSpPr>
        <p:spPr>
          <a:xfrm>
            <a:off x="6073375" y="4740531"/>
            <a:ext cx="1278684"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VIDEO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LIBRARY</a:t>
            </a:r>
          </a:p>
        </p:txBody>
      </p:sp>
      <p:sp>
        <p:nvSpPr>
          <p:cNvPr id="17" name="TextBox 16">
            <a:extLst>
              <a:ext uri="{FF2B5EF4-FFF2-40B4-BE49-F238E27FC236}">
                <a16:creationId xmlns:a16="http://schemas.microsoft.com/office/drawing/2014/main" id="{9938D10A-EB20-5E6D-B0E6-67CEF5B28454}"/>
              </a:ext>
            </a:extLst>
          </p:cNvPr>
          <p:cNvSpPr txBox="1"/>
          <p:nvPr/>
        </p:nvSpPr>
        <p:spPr>
          <a:xfrm>
            <a:off x="7896810" y="4736050"/>
            <a:ext cx="1555299"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OFFICIALS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COURSES</a:t>
            </a:r>
          </a:p>
        </p:txBody>
      </p:sp>
    </p:spTree>
    <p:extLst>
      <p:ext uri="{BB962C8B-B14F-4D97-AF65-F5344CB8AC3E}">
        <p14:creationId xmlns:p14="http://schemas.microsoft.com/office/powerpoint/2010/main" val="2431920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205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0043A7-2C3E-6292-AB5A-46DF15FFA5CE}"/>
              </a:ext>
            </a:extLst>
          </p:cNvPr>
          <p:cNvSpPr txBox="1"/>
          <p:nvPr/>
        </p:nvSpPr>
        <p:spPr>
          <a:xfrm>
            <a:off x="0" y="5930154"/>
            <a:ext cx="12192000" cy="7386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100% FREE to your state as a NFHS-Member Benefit.</a:t>
            </a:r>
          </a:p>
        </p:txBody>
      </p:sp>
      <p:sp>
        <p:nvSpPr>
          <p:cNvPr id="5" name="Rectangle 4">
            <a:extLst>
              <a:ext uri="{FF2B5EF4-FFF2-40B4-BE49-F238E27FC236}">
                <a16:creationId xmlns:a16="http://schemas.microsoft.com/office/drawing/2014/main" id="{4DCA946C-DB6A-DAA9-B7D3-5F7F0AD04049}"/>
              </a:ext>
            </a:extLst>
          </p:cNvPr>
          <p:cNvSpPr/>
          <p:nvPr/>
        </p:nvSpPr>
        <p:spPr>
          <a:xfrm>
            <a:off x="389842" y="2691956"/>
            <a:ext cx="6660777" cy="3079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B9E1BCD5-25B1-FE7D-651E-A78821A5FE21}"/>
              </a:ext>
            </a:extLst>
          </p:cNvPr>
          <p:cNvSpPr/>
          <p:nvPr/>
        </p:nvSpPr>
        <p:spPr>
          <a:xfrm>
            <a:off x="7386796" y="365613"/>
            <a:ext cx="4424081" cy="5405719"/>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236D0751-D11F-4E91-10B2-ACC74348E8AD}"/>
              </a:ext>
            </a:extLst>
          </p:cNvPr>
          <p:cNvSpPr txBox="1"/>
          <p:nvPr/>
        </p:nvSpPr>
        <p:spPr>
          <a:xfrm>
            <a:off x="389841" y="2757011"/>
            <a:ext cx="6660777"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Year Three Accomplishments</a:t>
            </a:r>
          </a:p>
        </p:txBody>
      </p:sp>
      <p:sp>
        <p:nvSpPr>
          <p:cNvPr id="9" name="TextBox 8">
            <a:extLst>
              <a:ext uri="{FF2B5EF4-FFF2-40B4-BE49-F238E27FC236}">
                <a16:creationId xmlns:a16="http://schemas.microsoft.com/office/drawing/2014/main" id="{75FD8129-B3AF-5B93-5D6A-F3307559EAC1}"/>
              </a:ext>
            </a:extLst>
          </p:cNvPr>
          <p:cNvSpPr txBox="1"/>
          <p:nvPr/>
        </p:nvSpPr>
        <p:spPr>
          <a:xfrm>
            <a:off x="813968" y="4411726"/>
            <a:ext cx="1779493"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16</a:t>
            </a:r>
          </a:p>
        </p:txBody>
      </p:sp>
      <p:sp>
        <p:nvSpPr>
          <p:cNvPr id="10" name="TextBox 9">
            <a:extLst>
              <a:ext uri="{FF2B5EF4-FFF2-40B4-BE49-F238E27FC236}">
                <a16:creationId xmlns:a16="http://schemas.microsoft.com/office/drawing/2014/main" id="{4192D87A-CDD0-C4D9-C48D-7ED24D7A4962}"/>
              </a:ext>
            </a:extLst>
          </p:cNvPr>
          <p:cNvSpPr txBox="1"/>
          <p:nvPr/>
        </p:nvSpPr>
        <p:spPr>
          <a:xfrm>
            <a:off x="813967" y="4940787"/>
            <a:ext cx="1779493" cy="710707"/>
          </a:xfrm>
          <a:prstGeom prst="rect">
            <a:avLst/>
          </a:prstGeom>
          <a:noFill/>
        </p:spPr>
        <p:txBody>
          <a:bodyPr wrap="square" rtlCol="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States </a:t>
            </a:r>
            <a:b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b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Registering</a:t>
            </a:r>
            <a:b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b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Officials</a:t>
            </a:r>
          </a:p>
        </p:txBody>
      </p:sp>
      <p:sp>
        <p:nvSpPr>
          <p:cNvPr id="22" name="TextBox 21">
            <a:extLst>
              <a:ext uri="{FF2B5EF4-FFF2-40B4-BE49-F238E27FC236}">
                <a16:creationId xmlns:a16="http://schemas.microsoft.com/office/drawing/2014/main" id="{ABA08E4C-9ACE-A930-AF71-8E9520EF371B}"/>
              </a:ext>
            </a:extLst>
          </p:cNvPr>
          <p:cNvSpPr txBox="1"/>
          <p:nvPr/>
        </p:nvSpPr>
        <p:spPr>
          <a:xfrm>
            <a:off x="2929637" y="4411726"/>
            <a:ext cx="1779493"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194,810</a:t>
            </a:r>
          </a:p>
        </p:txBody>
      </p:sp>
      <p:sp>
        <p:nvSpPr>
          <p:cNvPr id="23" name="TextBox 22">
            <a:extLst>
              <a:ext uri="{FF2B5EF4-FFF2-40B4-BE49-F238E27FC236}">
                <a16:creationId xmlns:a16="http://schemas.microsoft.com/office/drawing/2014/main" id="{05299956-1209-4DFB-6F3D-87B6006D0A8A}"/>
              </a:ext>
            </a:extLst>
          </p:cNvPr>
          <p:cNvSpPr txBox="1"/>
          <p:nvPr/>
        </p:nvSpPr>
        <p:spPr>
          <a:xfrm>
            <a:off x="2929636" y="4940787"/>
            <a:ext cx="1779493" cy="505523"/>
          </a:xfrm>
          <a:prstGeom prst="rect">
            <a:avLst/>
          </a:prstGeom>
          <a:noFill/>
        </p:spPr>
        <p:txBody>
          <a:bodyPr wrap="square" rtlCol="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Contests</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Assigned</a:t>
            </a:r>
          </a:p>
        </p:txBody>
      </p:sp>
      <p:sp>
        <p:nvSpPr>
          <p:cNvPr id="24" name="TextBox 23">
            <a:extLst>
              <a:ext uri="{FF2B5EF4-FFF2-40B4-BE49-F238E27FC236}">
                <a16:creationId xmlns:a16="http://schemas.microsoft.com/office/drawing/2014/main" id="{842F022C-1A08-7BB8-654E-47A85BD92009}"/>
              </a:ext>
            </a:extLst>
          </p:cNvPr>
          <p:cNvSpPr txBox="1"/>
          <p:nvPr/>
        </p:nvSpPr>
        <p:spPr>
          <a:xfrm>
            <a:off x="4990126" y="4411726"/>
            <a:ext cx="1779493"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$29M</a:t>
            </a:r>
          </a:p>
        </p:txBody>
      </p:sp>
      <p:sp>
        <p:nvSpPr>
          <p:cNvPr id="25" name="TextBox 24">
            <a:extLst>
              <a:ext uri="{FF2B5EF4-FFF2-40B4-BE49-F238E27FC236}">
                <a16:creationId xmlns:a16="http://schemas.microsoft.com/office/drawing/2014/main" id="{F07A0674-D414-8519-69EE-978C1F26BABE}"/>
              </a:ext>
            </a:extLst>
          </p:cNvPr>
          <p:cNvSpPr txBox="1"/>
          <p:nvPr/>
        </p:nvSpPr>
        <p:spPr>
          <a:xfrm>
            <a:off x="4990125" y="4940787"/>
            <a:ext cx="1779493" cy="710707"/>
          </a:xfrm>
          <a:prstGeom prst="rect">
            <a:avLst/>
          </a:prstGeom>
          <a:noFill/>
        </p:spPr>
        <p:txBody>
          <a:bodyPr wrap="square" rtlCol="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Payments</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Sent to </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Officials</a:t>
            </a:r>
          </a:p>
        </p:txBody>
      </p:sp>
      <p:pic>
        <p:nvPicPr>
          <p:cNvPr id="29" name="Picture 28" descr="Text&#10;&#10;Description automatically generated">
            <a:extLst>
              <a:ext uri="{FF2B5EF4-FFF2-40B4-BE49-F238E27FC236}">
                <a16:creationId xmlns:a16="http://schemas.microsoft.com/office/drawing/2014/main" id="{28866970-9A84-5D4E-CFAE-FEC8B0D5D5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00" t="9173" r="15516" b="17100"/>
          <a:stretch/>
        </p:blipFill>
        <p:spPr>
          <a:xfrm>
            <a:off x="597023" y="227281"/>
            <a:ext cx="6222877" cy="2343953"/>
          </a:xfrm>
          <a:prstGeom prst="rect">
            <a:avLst/>
          </a:prstGeom>
        </p:spPr>
      </p:pic>
      <p:pic>
        <p:nvPicPr>
          <p:cNvPr id="31" name="Picture 30" descr="A picture containing logo&#10;&#10;Description automatically generated">
            <a:extLst>
              <a:ext uri="{FF2B5EF4-FFF2-40B4-BE49-F238E27FC236}">
                <a16:creationId xmlns:a16="http://schemas.microsoft.com/office/drawing/2014/main" id="{B06D410E-C395-3C2D-200F-18BD53B885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805" y="3454659"/>
            <a:ext cx="5382779" cy="874778"/>
          </a:xfrm>
          <a:prstGeom prst="rect">
            <a:avLst/>
          </a:prstGeom>
        </p:spPr>
      </p:pic>
      <p:grpSp>
        <p:nvGrpSpPr>
          <p:cNvPr id="55" name="Group 54">
            <a:extLst>
              <a:ext uri="{FF2B5EF4-FFF2-40B4-BE49-F238E27FC236}">
                <a16:creationId xmlns:a16="http://schemas.microsoft.com/office/drawing/2014/main" id="{2E6EC9A7-0836-483D-B127-EEEC4592DFB3}"/>
              </a:ext>
            </a:extLst>
          </p:cNvPr>
          <p:cNvGrpSpPr/>
          <p:nvPr/>
        </p:nvGrpSpPr>
        <p:grpSpPr>
          <a:xfrm>
            <a:off x="7523393" y="531050"/>
            <a:ext cx="590168" cy="590168"/>
            <a:chOff x="7787640" y="1356360"/>
            <a:chExt cx="590168" cy="590168"/>
          </a:xfrm>
        </p:grpSpPr>
        <p:sp>
          <p:nvSpPr>
            <p:cNvPr id="32" name="Oval 31">
              <a:extLst>
                <a:ext uri="{FF2B5EF4-FFF2-40B4-BE49-F238E27FC236}">
                  <a16:creationId xmlns:a16="http://schemas.microsoft.com/office/drawing/2014/main" id="{C8C49DBC-3B08-5057-3DBC-12393E711D26}"/>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Arrow: Right 32">
              <a:extLst>
                <a:ext uri="{FF2B5EF4-FFF2-40B4-BE49-F238E27FC236}">
                  <a16:creationId xmlns:a16="http://schemas.microsoft.com/office/drawing/2014/main" id="{0A58BAF3-B45D-0AE7-8F9A-96B273B9ABB9}"/>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TextBox 16">
            <a:extLst>
              <a:ext uri="{FF2B5EF4-FFF2-40B4-BE49-F238E27FC236}">
                <a16:creationId xmlns:a16="http://schemas.microsoft.com/office/drawing/2014/main" id="{52249A99-E08B-42CC-4310-7E3C5A3500F3}"/>
              </a:ext>
            </a:extLst>
          </p:cNvPr>
          <p:cNvSpPr txBox="1"/>
          <p:nvPr/>
        </p:nvSpPr>
        <p:spPr>
          <a:xfrm>
            <a:off x="8222889" y="602574"/>
            <a:ext cx="3459002" cy="495520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Future Developments: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Auto Assign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Mobil Assign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Customized Game and Travel Fees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Mass Update Capabilities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Integrated Playoff Financial Reporting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Improvements: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Invoicing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Updated Financial Reporting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Playoff and Tournament Bracketing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Eligibility Tracking Notifications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NFHS Learn Integration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Coming Fall 2023:</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NFHS Exam Center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New Team App</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New Form Builder</a:t>
            </a:r>
          </a:p>
        </p:txBody>
      </p:sp>
      <p:grpSp>
        <p:nvGrpSpPr>
          <p:cNvPr id="56" name="Group 55">
            <a:extLst>
              <a:ext uri="{FF2B5EF4-FFF2-40B4-BE49-F238E27FC236}">
                <a16:creationId xmlns:a16="http://schemas.microsoft.com/office/drawing/2014/main" id="{DBC85F11-D36A-CDDF-1CD9-F7274AD958BD}"/>
              </a:ext>
            </a:extLst>
          </p:cNvPr>
          <p:cNvGrpSpPr/>
          <p:nvPr/>
        </p:nvGrpSpPr>
        <p:grpSpPr>
          <a:xfrm>
            <a:off x="7543667" y="2560472"/>
            <a:ext cx="590168" cy="590168"/>
            <a:chOff x="7787640" y="1356360"/>
            <a:chExt cx="590168" cy="590168"/>
          </a:xfrm>
        </p:grpSpPr>
        <p:sp>
          <p:nvSpPr>
            <p:cNvPr id="57" name="Oval 56">
              <a:extLst>
                <a:ext uri="{FF2B5EF4-FFF2-40B4-BE49-F238E27FC236}">
                  <a16:creationId xmlns:a16="http://schemas.microsoft.com/office/drawing/2014/main" id="{CC7DAACE-9ED3-E23C-EAF8-4338C8D1F8AD}"/>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Arrow: Right 57">
              <a:extLst>
                <a:ext uri="{FF2B5EF4-FFF2-40B4-BE49-F238E27FC236}">
                  <a16:creationId xmlns:a16="http://schemas.microsoft.com/office/drawing/2014/main" id="{2F189047-0637-2B8D-3BF3-77A94CE960DF}"/>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9" name="Group 58">
            <a:extLst>
              <a:ext uri="{FF2B5EF4-FFF2-40B4-BE49-F238E27FC236}">
                <a16:creationId xmlns:a16="http://schemas.microsoft.com/office/drawing/2014/main" id="{9E20DF16-561E-A871-E0BB-DE6B742EF69A}"/>
              </a:ext>
            </a:extLst>
          </p:cNvPr>
          <p:cNvGrpSpPr/>
          <p:nvPr/>
        </p:nvGrpSpPr>
        <p:grpSpPr>
          <a:xfrm>
            <a:off x="7553804" y="4316771"/>
            <a:ext cx="590168" cy="590168"/>
            <a:chOff x="7787640" y="1356360"/>
            <a:chExt cx="590168" cy="590168"/>
          </a:xfrm>
        </p:grpSpPr>
        <p:sp>
          <p:nvSpPr>
            <p:cNvPr id="60" name="Oval 59">
              <a:extLst>
                <a:ext uri="{FF2B5EF4-FFF2-40B4-BE49-F238E27FC236}">
                  <a16:creationId xmlns:a16="http://schemas.microsoft.com/office/drawing/2014/main" id="{238C6568-05EF-D021-35C6-E7853BACD67A}"/>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Arrow: Right 60">
              <a:extLst>
                <a:ext uri="{FF2B5EF4-FFF2-40B4-BE49-F238E27FC236}">
                  <a16:creationId xmlns:a16="http://schemas.microsoft.com/office/drawing/2014/main" id="{5BA8A4D6-C2D3-385C-14E9-CA0BE74043EF}"/>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descr="Chart&#10;&#10;Description automatically generated">
            <a:extLst>
              <a:ext uri="{FF2B5EF4-FFF2-40B4-BE49-F238E27FC236}">
                <a16:creationId xmlns:a16="http://schemas.microsoft.com/office/drawing/2014/main" id="{50F0DE1B-4A0B-C66E-F490-B2C3E8F131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553" y="3579618"/>
            <a:ext cx="1536887" cy="910164"/>
          </a:xfrm>
          <a:prstGeom prst="rect">
            <a:avLst/>
          </a:prstGeom>
        </p:spPr>
      </p:pic>
    </p:spTree>
    <p:extLst>
      <p:ext uri="{BB962C8B-B14F-4D97-AF65-F5344CB8AC3E}">
        <p14:creationId xmlns:p14="http://schemas.microsoft.com/office/powerpoint/2010/main" val="2867506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a:xfrm>
            <a:off x="1142518" y="5281544"/>
            <a:ext cx="8867775" cy="1362075"/>
          </a:xfrm>
        </p:spPr>
        <p:txBody>
          <a:bodyPr/>
          <a:lstStyle/>
          <a:p>
            <a:pPr>
              <a:defRPr/>
            </a:pPr>
            <a:r>
              <a:rPr lang="en-US" dirty="0"/>
              <a:t> NFHS Learning Center</a:t>
            </a:r>
          </a:p>
        </p:txBody>
      </p:sp>
      <p:sp>
        <p:nvSpPr>
          <p:cNvPr id="34819" name="Text Placeholder 2">
            <a:extLst>
              <a:ext uri="{FF2B5EF4-FFF2-40B4-BE49-F238E27FC236}">
                <a16:creationId xmlns:a16="http://schemas.microsoft.com/office/drawing/2014/main" id="{E7338CBA-3A12-4537-82AB-43A63235C968}"/>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BC479B8-4789-C740-A4FB-3ED1798A4505}"/>
              </a:ext>
            </a:extLst>
          </p:cNvPr>
          <p:cNvSpPr>
            <a:spLocks noGrp="1"/>
          </p:cNvSpPr>
          <p:nvPr>
            <p:ph type="ftr" sz="quarter" idx="4294967295"/>
          </p:nvPr>
        </p:nvSpPr>
        <p:spPr>
          <a:xfrm>
            <a:off x="10199688" y="6524625"/>
            <a:ext cx="1992312" cy="2952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6" name="Picture 5" descr="A picture containing text, outdoor, screenshot&#10;&#10;Description automatically generated">
            <a:extLst>
              <a:ext uri="{FF2B5EF4-FFF2-40B4-BE49-F238E27FC236}">
                <a16:creationId xmlns:a16="http://schemas.microsoft.com/office/drawing/2014/main" id="{F8BC622F-2D4C-2848-BF05-DBB41E6A5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3"/>
            <a:ext cx="12192000" cy="6864626"/>
          </a:xfrm>
          <a:prstGeom prst="rect">
            <a:avLst/>
          </a:prstGeom>
        </p:spPr>
      </p:pic>
    </p:spTree>
    <p:extLst>
      <p:ext uri="{BB962C8B-B14F-4D97-AF65-F5344CB8AC3E}">
        <p14:creationId xmlns:p14="http://schemas.microsoft.com/office/powerpoint/2010/main" val="19551009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a:xfrm>
            <a:off x="1142518" y="5281544"/>
            <a:ext cx="8867775" cy="1362075"/>
          </a:xfrm>
        </p:spPr>
        <p:txBody>
          <a:bodyPr/>
          <a:lstStyle/>
          <a:p>
            <a:pPr>
              <a:defRPr/>
            </a:pPr>
            <a:r>
              <a:rPr lang="en-US" dirty="0"/>
              <a:t> NFHS Network</a:t>
            </a:r>
          </a:p>
        </p:txBody>
      </p:sp>
      <p:sp>
        <p:nvSpPr>
          <p:cNvPr id="34819" name="Text Placeholder 2">
            <a:extLst>
              <a:ext uri="{FF2B5EF4-FFF2-40B4-BE49-F238E27FC236}">
                <a16:creationId xmlns:a16="http://schemas.microsoft.com/office/drawing/2014/main" id="{E7338CBA-3A12-4537-82AB-43A63235C968}"/>
              </a:ext>
            </a:extLst>
          </p:cNvPr>
          <p:cNvSpPr>
            <a:spLocks noGrp="1" noChangeArrowheads="1"/>
          </p:cNvSpPr>
          <p:nvPr>
            <p:ph type="body" idx="1"/>
          </p:nvPr>
        </p:nvSpPr>
        <p:spPr>
          <a:xfrm>
            <a:off x="963613" y="2906713"/>
            <a:ext cx="10363200" cy="1500187"/>
          </a:xfrm>
        </p:spPr>
        <p:txBody>
          <a:bodyPr/>
          <a:lstStyle/>
          <a:p>
            <a:endParaRPr lang="en-US" altLang="en-US" dirty="0"/>
          </a:p>
        </p:txBody>
      </p:sp>
      <p:pic>
        <p:nvPicPr>
          <p:cNvPr id="3" name="Picture 2" descr="Logo&#10;&#10;Description automatically generated">
            <a:extLst>
              <a:ext uri="{FF2B5EF4-FFF2-40B4-BE49-F238E27FC236}">
                <a16:creationId xmlns:a16="http://schemas.microsoft.com/office/drawing/2014/main" id="{CBB52175-6DE5-3EB4-8344-6CD6B334D6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4881" y="4850504"/>
            <a:ext cx="1269202" cy="1482725"/>
          </a:xfrm>
          <a:prstGeom prst="rect">
            <a:avLst/>
          </a:prstGeom>
        </p:spPr>
      </p:pic>
    </p:spTree>
    <p:extLst>
      <p:ext uri="{BB962C8B-B14F-4D97-AF65-F5344CB8AC3E}">
        <p14:creationId xmlns:p14="http://schemas.microsoft.com/office/powerpoint/2010/main" val="28516796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0A12-0810-47E6-8AFB-F7068F85C7F5}"/>
              </a:ext>
            </a:extLst>
          </p:cNvPr>
          <p:cNvSpPr>
            <a:spLocks noGrp="1"/>
          </p:cNvSpPr>
          <p:nvPr>
            <p:ph type="title"/>
          </p:nvPr>
        </p:nvSpPr>
        <p:spPr/>
        <p:txBody>
          <a:bodyPr/>
          <a:lstStyle/>
          <a:p>
            <a:pPr>
              <a:defRPr/>
            </a:pPr>
            <a:r>
              <a:rPr lang="en-US" dirty="0"/>
              <a:t>NFHS Network</a:t>
            </a:r>
          </a:p>
        </p:txBody>
      </p:sp>
      <p:sp>
        <p:nvSpPr>
          <p:cNvPr id="38915" name="Content Placeholder 2">
            <a:extLst>
              <a:ext uri="{FF2B5EF4-FFF2-40B4-BE49-F238E27FC236}">
                <a16:creationId xmlns:a16="http://schemas.microsoft.com/office/drawing/2014/main" id="{BFA2658C-2701-43C6-80C2-F9C481194AED}"/>
              </a:ext>
            </a:extLst>
          </p:cNvPr>
          <p:cNvSpPr>
            <a:spLocks noGrp="1" noChangeArrowheads="1"/>
          </p:cNvSpPr>
          <p:nvPr>
            <p:ph idx="1"/>
          </p:nvPr>
        </p:nvSpPr>
        <p:spPr>
          <a:xfrm>
            <a:off x="1941513" y="1989138"/>
            <a:ext cx="4802187" cy="4338637"/>
          </a:xfrm>
        </p:spPr>
        <p:txBody>
          <a:bodyPr/>
          <a:lstStyle/>
          <a:p>
            <a:r>
              <a:rPr lang="en-US" altLang="en-US"/>
              <a:t>By 2025, every high school sporting event in America will be streamed live. </a:t>
            </a:r>
          </a:p>
          <a:p>
            <a:r>
              <a:rPr lang="en-US" altLang="en-US"/>
              <a:t>The NFHS Network will be </a:t>
            </a:r>
            <a:br>
              <a:rPr lang="en-US" altLang="en-US"/>
            </a:br>
            <a:r>
              <a:rPr lang="en-US" altLang="en-US"/>
              <a:t>THE DESTINATION for fans </a:t>
            </a:r>
            <a:br>
              <a:rPr lang="en-US" altLang="en-US"/>
            </a:br>
            <a:r>
              <a:rPr lang="en-US" altLang="en-US"/>
              <a:t>to view these broadcasts. </a:t>
            </a:r>
          </a:p>
          <a:p>
            <a:r>
              <a:rPr lang="en-US" altLang="en-US"/>
              <a:t>27 Different Sports and Activities</a:t>
            </a:r>
          </a:p>
        </p:txBody>
      </p:sp>
      <p:sp>
        <p:nvSpPr>
          <p:cNvPr id="38916" name="Footer Placeholder 4">
            <a:extLst>
              <a:ext uri="{FF2B5EF4-FFF2-40B4-BE49-F238E27FC236}">
                <a16:creationId xmlns:a16="http://schemas.microsoft.com/office/drawing/2014/main" id="{246A7CF3-2EFE-411F-97C2-4A880DDD2DEE}"/>
              </a:ext>
            </a:extLst>
          </p:cNvPr>
          <p:cNvSpPr txBox="1">
            <a:spLocks noChangeArrowheads="1"/>
          </p:cNvSpPr>
          <p:nvPr/>
        </p:nvSpPr>
        <p:spPr bwMode="auto">
          <a:xfrm>
            <a:off x="8677275" y="5651500"/>
            <a:ext cx="3054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200" b="1" i="0" u="sng" strike="noStrike" kern="1200" cap="none" spc="0" normalizeH="0" baseline="0" noProof="0">
                <a:ln>
                  <a:noFill/>
                </a:ln>
                <a:solidFill>
                  <a:srgbClr val="00205B"/>
                </a:solidFill>
                <a:effectLst/>
                <a:uLnTx/>
                <a:uFillTx/>
                <a:latin typeface="Calibri" panose="020F0502020204030204" pitchFamily="34" charset="0"/>
                <a:ea typeface="+mn-ea"/>
                <a:cs typeface="Arial" panose="020B0604020202020204" pitchFamily="34" charset="0"/>
              </a:rPr>
              <a:t>www.NFHSnetwork.com</a:t>
            </a:r>
          </a:p>
        </p:txBody>
      </p:sp>
      <p:pic>
        <p:nvPicPr>
          <p:cNvPr id="38917" name="Picture 6">
            <a:extLst>
              <a:ext uri="{FF2B5EF4-FFF2-40B4-BE49-F238E27FC236}">
                <a16:creationId xmlns:a16="http://schemas.microsoft.com/office/drawing/2014/main" id="{634F527C-38CF-45FF-B426-4A9AF8B2E7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4700" y="1889125"/>
            <a:ext cx="50673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10;&#10;Description automatically generated">
            <a:extLst>
              <a:ext uri="{FF2B5EF4-FFF2-40B4-BE49-F238E27FC236}">
                <a16:creationId xmlns:a16="http://schemas.microsoft.com/office/drawing/2014/main" id="{60467E48-75A3-490B-BE5B-72637C6CCD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4910138"/>
            <a:ext cx="1269202" cy="148272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3011" name="Content Placeholder 2">
            <a:extLst>
              <a:ext uri="{FF2B5EF4-FFF2-40B4-BE49-F238E27FC236}">
                <a16:creationId xmlns:a16="http://schemas.microsoft.com/office/drawing/2014/main" id="{0209A14E-5FE6-4067-9C99-1D7F35368B2C}"/>
              </a:ext>
            </a:extLst>
          </p:cNvPr>
          <p:cNvSpPr>
            <a:spLocks noGrp="1" noChangeArrowheads="1"/>
          </p:cNvSpPr>
          <p:nvPr>
            <p:ph idx="1"/>
          </p:nvPr>
        </p:nvSpPr>
        <p:spPr>
          <a:xfrm>
            <a:off x="1941513" y="1989138"/>
            <a:ext cx="10026650" cy="1754187"/>
          </a:xfrm>
        </p:spPr>
        <p:txBody>
          <a:bodyPr/>
          <a:lstStyle/>
          <a:p>
            <a:pPr marL="0" indent="0" algn="ctr">
              <a:buFont typeface="Wingdings" panose="05000000000000000000" pitchFamily="2" charset="2"/>
              <a:buNone/>
            </a:pPr>
            <a:r>
              <a:rPr lang="en-US" altLang="en-US" b="1"/>
              <a:t>National Federation of State High School Associations</a:t>
            </a:r>
            <a:br>
              <a:rPr lang="en-US" altLang="en-US"/>
            </a:br>
            <a:r>
              <a:rPr lang="en-US" altLang="en-US"/>
              <a:t>PO Box 690 | Indianapolis, IN 46206</a:t>
            </a:r>
            <a:br>
              <a:rPr lang="en-US" altLang="en-US"/>
            </a:br>
            <a:r>
              <a:rPr lang="en-US" altLang="en-US"/>
              <a:t>Phone: 317-972-6900 | Fax: 317.822.5700</a:t>
            </a:r>
            <a:br>
              <a:rPr lang="en-US" altLang="en-US"/>
            </a:br>
            <a:r>
              <a:rPr lang="en-US" altLang="en-US"/>
              <a:t>www.nfhs.org | www.nfhslearn.com | www.nfhsnetwork.com</a:t>
            </a:r>
          </a:p>
        </p:txBody>
      </p:sp>
      <p:sp>
        <p:nvSpPr>
          <p:cNvPr id="4" name="Footer Placeholder 3">
            <a:extLst>
              <a:ext uri="{FF2B5EF4-FFF2-40B4-BE49-F238E27FC236}">
                <a16:creationId xmlns:a16="http://schemas.microsoft.com/office/drawing/2014/main" id="{662905E0-264A-4877-81D9-8F50452BFC1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43013" name="Picture 7" descr="A group of people standing in front of a crowd&#10;&#10;Description automatically generated">
            <a:extLst>
              <a:ext uri="{FF2B5EF4-FFF2-40B4-BE49-F238E27FC236}">
                <a16:creationId xmlns:a16="http://schemas.microsoft.com/office/drawing/2014/main" id="{EC86216C-6CA3-4DC3-B88A-DE140A2FC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513" y="3871913"/>
            <a:ext cx="98567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374D-BED5-4457-ADEA-E3921597E127}"/>
              </a:ext>
            </a:extLst>
          </p:cNvPr>
          <p:cNvSpPr>
            <a:spLocks noGrp="1"/>
          </p:cNvSpPr>
          <p:nvPr>
            <p:ph type="title"/>
          </p:nvPr>
        </p:nvSpPr>
        <p:spPr>
          <a:xfrm>
            <a:off x="914400" y="5102641"/>
            <a:ext cx="10363200" cy="1362075"/>
          </a:xfrm>
        </p:spPr>
        <p:txBody>
          <a:bodyPr/>
          <a:lstStyle/>
          <a:p>
            <a:r>
              <a:rPr lang="en-US" dirty="0"/>
              <a:t>2023 </a:t>
            </a:r>
            <a:r>
              <a:rPr lang="en-US" dirty="0" err="1"/>
              <a:t>nfhs</a:t>
            </a:r>
            <a:r>
              <a:rPr lang="en-US" dirty="0"/>
              <a:t> football rules changes</a:t>
            </a:r>
          </a:p>
        </p:txBody>
      </p:sp>
      <p:sp>
        <p:nvSpPr>
          <p:cNvPr id="3" name="Text Placeholder 2">
            <a:extLst>
              <a:ext uri="{FF2B5EF4-FFF2-40B4-BE49-F238E27FC236}">
                <a16:creationId xmlns:a16="http://schemas.microsoft.com/office/drawing/2014/main" id="{33CC376C-C234-42A8-8888-366E6A7CC92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42817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06DB-49E7-4720-A8EE-2C3DECBB5137}"/>
              </a:ext>
            </a:extLst>
          </p:cNvPr>
          <p:cNvSpPr>
            <a:spLocks noGrp="1"/>
          </p:cNvSpPr>
          <p:nvPr>
            <p:ph type="title"/>
          </p:nvPr>
        </p:nvSpPr>
        <p:spPr/>
        <p:txBody>
          <a:bodyPr/>
          <a:lstStyle/>
          <a:p>
            <a:r>
              <a:rPr lang="en-US" dirty="0" err="1"/>
              <a:t>Nfhs</a:t>
            </a:r>
            <a:r>
              <a:rPr lang="en-US" dirty="0"/>
              <a:t> football rules</a:t>
            </a:r>
          </a:p>
        </p:txBody>
      </p:sp>
      <p:sp>
        <p:nvSpPr>
          <p:cNvPr id="3" name="Content Placeholder 2">
            <a:extLst>
              <a:ext uri="{FF2B5EF4-FFF2-40B4-BE49-F238E27FC236}">
                <a16:creationId xmlns:a16="http://schemas.microsoft.com/office/drawing/2014/main" id="{938BBCDC-0DB9-4F36-8C0E-8B60E81EE82E}"/>
              </a:ext>
            </a:extLst>
          </p:cNvPr>
          <p:cNvSpPr>
            <a:spLocks noGrp="1"/>
          </p:cNvSpPr>
          <p:nvPr>
            <p:ph idx="1"/>
          </p:nvPr>
        </p:nvSpPr>
        <p:spPr>
          <a:xfrm>
            <a:off x="1358537" y="1989139"/>
            <a:ext cx="10609097" cy="4338637"/>
          </a:xfrm>
        </p:spPr>
        <p:txBody>
          <a:bodyPr/>
          <a:lstStyle/>
          <a:p>
            <a:pPr marL="0" lvl="0" indent="0" algn="just">
              <a:buNone/>
            </a:pPr>
            <a:r>
              <a:rPr lang="en-US" sz="2800" b="1" dirty="0">
                <a:solidFill>
                  <a:srgbClr val="414B56"/>
                </a:solidFill>
              </a:rPr>
              <a:t>     Each state high school association adopting these NFHS football rules is the sole and exclusive source of binding rules interpretations for contests involving its member schools.  Any person having questions about the interpretation of NFHS football rules should contact the football rules interpreter designated by the respective state high school association.</a:t>
            </a:r>
            <a:endParaRPr lang="en-US" sz="2800" dirty="0">
              <a:solidFill>
                <a:srgbClr val="414B56"/>
              </a:solidFill>
            </a:endParaRPr>
          </a:p>
          <a:p>
            <a:pPr marL="0" lvl="0" indent="0" algn="just">
              <a:buNone/>
            </a:pPr>
            <a:r>
              <a:rPr lang="en-US" sz="2800" b="1" dirty="0">
                <a:solidFill>
                  <a:srgbClr val="414B56"/>
                </a:solidFill>
              </a:rPr>
              <a:t>     The NFHS is the sole and exclusive source of model interpretations of NFHS football rules. State rules interpreters may contact the NFHS for model football rules interpretations.  No other model football rules interpretations should be considered.</a:t>
            </a:r>
            <a:endParaRPr lang="en-US" sz="2800" dirty="0"/>
          </a:p>
        </p:txBody>
      </p:sp>
      <p:sp>
        <p:nvSpPr>
          <p:cNvPr id="4" name="Footer Placeholder 3">
            <a:extLst>
              <a:ext uri="{FF2B5EF4-FFF2-40B4-BE49-F238E27FC236}">
                <a16:creationId xmlns:a16="http://schemas.microsoft.com/office/drawing/2014/main" id="{FD537073-64A8-4003-AD01-3FB2E7406F9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Tree>
    <p:extLst>
      <p:ext uri="{BB962C8B-B14F-4D97-AF65-F5344CB8AC3E}">
        <p14:creationId xmlns:p14="http://schemas.microsoft.com/office/powerpoint/2010/main" val="3682393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E78BA-D1C1-795C-298B-2B38C83D71A2}"/>
              </a:ext>
            </a:extLst>
          </p:cNvPr>
          <p:cNvSpPr>
            <a:spLocks noGrp="1"/>
          </p:cNvSpPr>
          <p:nvPr>
            <p:ph type="title"/>
          </p:nvPr>
        </p:nvSpPr>
        <p:spPr/>
        <p:txBody>
          <a:bodyPr/>
          <a:lstStyle/>
          <a:p>
            <a:r>
              <a:rPr lang="en-US" dirty="0"/>
              <a:t>Rule 1-5-3</a:t>
            </a:r>
            <a:r>
              <a:rPr lang="en-US" cap="none" dirty="0"/>
              <a:t>a(5)a 4, 5 (NEW)</a:t>
            </a:r>
            <a:br>
              <a:rPr lang="en-US" dirty="0"/>
            </a:br>
            <a:r>
              <a:rPr lang="en-US" dirty="0"/>
              <a:t>UNIFORM ADORNMENTS - TOWELS</a:t>
            </a:r>
          </a:p>
        </p:txBody>
      </p:sp>
      <p:sp>
        <p:nvSpPr>
          <p:cNvPr id="4" name="Footer Placeholder 3">
            <a:extLst>
              <a:ext uri="{FF2B5EF4-FFF2-40B4-BE49-F238E27FC236}">
                <a16:creationId xmlns:a16="http://schemas.microsoft.com/office/drawing/2014/main" id="{3F9D1445-D940-3E30-0AD7-7B14CCA35E4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icture containing text, book, vector graphics&#10;&#10;Description automatically generated">
            <a:extLst>
              <a:ext uri="{FF2B5EF4-FFF2-40B4-BE49-F238E27FC236}">
                <a16:creationId xmlns:a16="http://schemas.microsoft.com/office/drawing/2014/main" id="{321BB74E-19F4-229A-DCCC-070E79AAA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1952" y="2033059"/>
            <a:ext cx="3201691" cy="4188880"/>
          </a:xfrm>
          <a:prstGeom prst="rect">
            <a:avLst/>
          </a:prstGeom>
        </p:spPr>
      </p:pic>
      <p:sp>
        <p:nvSpPr>
          <p:cNvPr id="6" name="Content Placeholder 2">
            <a:extLst>
              <a:ext uri="{FF2B5EF4-FFF2-40B4-BE49-F238E27FC236}">
                <a16:creationId xmlns:a16="http://schemas.microsoft.com/office/drawing/2014/main" id="{1B118ED8-9C4F-63A9-B124-1617B9F4458A}"/>
              </a:ext>
            </a:extLst>
          </p:cNvPr>
          <p:cNvSpPr txBox="1">
            <a:spLocks/>
          </p:cNvSpPr>
          <p:nvPr/>
        </p:nvSpPr>
        <p:spPr bwMode="auto">
          <a:xfrm>
            <a:off x="1378324" y="2061839"/>
            <a:ext cx="6677994" cy="41932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r>
              <a:rPr kumimoji="0" lang="en-US" sz="23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mn-cs"/>
              </a:rPr>
              <a:t>It is legal for a player to have one moisture-absorbing solid-colored towel that has no more than one visible manufacturer's logo/trademark reference that does not exceed 2¼ square inches and does not exceed 2¼ inches in any dimension; and has no more than one school logo/trademark reference that does not exceed 2¼ square inches and does not exceed 2¼ inches in any dimension.</a:t>
            </a:r>
          </a:p>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endParaRPr kumimoji="0" lang="en-US" sz="23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r>
              <a:rPr kumimoji="0" lang="en-US" sz="23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mn-cs"/>
              </a:rPr>
              <a:t>Towels do not have to be the same solid color for each player.</a:t>
            </a:r>
          </a:p>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02307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2-29-1</a:t>
            </a:r>
            <a:br>
              <a:rPr lang="en-US" dirty="0"/>
            </a:br>
            <a:r>
              <a:rPr lang="en-US" dirty="0"/>
              <a:t>player out OF BOUNDS</a:t>
            </a:r>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403928" y="5606473"/>
            <a:ext cx="10788072" cy="4995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a:ea typeface="+mn-ea"/>
                <a:cs typeface="+mn-cs"/>
              </a:rPr>
              <a:t>A2 is out of bounds as he has not had any body part touch inbounds.  Therefore, when A2 intentionally touches the ball after being out of bounds, he has caused the ball to become dead. The pass is incomplete and A2 is guilty of illegal participation.</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2" name="Picture 1" descr="A picture containing diagram&#10;&#10;Description automatically generated">
            <a:extLst>
              <a:ext uri="{FF2B5EF4-FFF2-40B4-BE49-F238E27FC236}">
                <a16:creationId xmlns:a16="http://schemas.microsoft.com/office/drawing/2014/main" id="{12809B66-D7B6-F906-AC37-0789358732E0}"/>
              </a:ext>
            </a:extLst>
          </p:cNvPr>
          <p:cNvPicPr>
            <a:picLocks noChangeAspect="1"/>
          </p:cNvPicPr>
          <p:nvPr/>
        </p:nvPicPr>
        <p:blipFill rotWithShape="1">
          <a:blip r:embed="rId3">
            <a:extLst>
              <a:ext uri="{28A0092B-C50C-407E-A947-70E740481C1C}">
                <a14:useLocalDpi xmlns:a14="http://schemas.microsoft.com/office/drawing/2010/main" val="0"/>
              </a:ext>
            </a:extLst>
          </a:blip>
          <a:srcRect t="-28" b="8422"/>
          <a:stretch/>
        </p:blipFill>
        <p:spPr>
          <a:xfrm>
            <a:off x="4148897" y="1951348"/>
            <a:ext cx="4573121" cy="3655125"/>
          </a:xfrm>
          <a:prstGeom prst="rect">
            <a:avLst/>
          </a:prstGeom>
        </p:spPr>
      </p:pic>
    </p:spTree>
    <p:extLst>
      <p:ext uri="{BB962C8B-B14F-4D97-AF65-F5344CB8AC3E}">
        <p14:creationId xmlns:p14="http://schemas.microsoft.com/office/powerpoint/2010/main" val="4267396995"/>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9_Wide Format" id="{07CB1438-9295-4A0D-ADAE-D4D7F1D43FF8}" vid="{CDBA28B3-BD56-47B2-8EF0-6C21F93611C5}"/>
    </a:ext>
  </a:extLst>
</a:theme>
</file>

<file path=ppt/theme/theme2.xml><?xml version="1.0" encoding="utf-8"?>
<a:theme xmlns:a="http://schemas.openxmlformats.org/drawingml/2006/main" name="1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0-21 NFHS Stock PowerPoint Slides_Wide Format" id="{725F808C-C656-4527-9920-E17E8DCB53BC}" vid="{251B590C-D577-4E71-8485-1C402ECE82F2}"/>
    </a:ext>
  </a:extLst>
</a:theme>
</file>

<file path=ppt/theme/theme3.xml><?xml version="1.0" encoding="utf-8"?>
<a:theme xmlns:a="http://schemas.openxmlformats.org/drawingml/2006/main" name="2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2C613D6D-A11F-4642-B96F-E66B297F7DD4}" vid="{3BEFE2AE-B905-4F82-9BA1-070DD3A9A174}"/>
    </a:ext>
  </a:extLst>
</a:theme>
</file>

<file path=ppt/theme/theme4.xml><?xml version="1.0" encoding="utf-8"?>
<a:theme xmlns:a="http://schemas.openxmlformats.org/drawingml/2006/main" name="5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6_Wide Format" id="{CEADCAD1-10EE-42A8-ABDE-B73DA9B4AFF1}" vid="{B2EB68AA-BEFD-472A-A2F5-7556A722625C}"/>
    </a:ext>
  </a:extLst>
</a:theme>
</file>

<file path=ppt/theme/theme5.xml><?xml version="1.0" encoding="utf-8"?>
<a:theme xmlns:a="http://schemas.openxmlformats.org/drawingml/2006/main" name="3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24 NFHS Stock Sport Rules PowerPoint_Wide Format" id="{51CB075D-0BB5-487E-BBE4-3A479FBA6A20}" vid="{188D26EC-CDA3-4ACF-BD0A-56F328DD5AF5}"/>
    </a:ext>
  </a:extLst>
</a:theme>
</file>

<file path=ppt/theme/theme6.xml><?xml version="1.0" encoding="utf-8"?>
<a:theme xmlns:a="http://schemas.openxmlformats.org/drawingml/2006/main" name="4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24 NFHS Stock Sport Rules PowerPoint_Wide Format" id="{AD678E58-DD95-40BD-A1A8-EA73E782559C}" vid="{204F1C87-BCE6-49B6-A04F-8EDD9B20C5D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2695</TotalTime>
  <Words>10766</Words>
  <Application>Microsoft Macintosh PowerPoint</Application>
  <PresentationFormat>Widescreen</PresentationFormat>
  <Paragraphs>805</Paragraphs>
  <Slides>57</Slides>
  <Notes>57</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57</vt:i4>
      </vt:variant>
    </vt:vector>
  </HeadingPairs>
  <TitlesOfParts>
    <vt:vector size="71" baseType="lpstr">
      <vt:lpstr>ＭＳ Ｐゴシック</vt:lpstr>
      <vt:lpstr>ＭＳ Ｐゴシック</vt:lpstr>
      <vt:lpstr>Acumin Pro Ultra Black</vt:lpstr>
      <vt:lpstr>Arial</vt:lpstr>
      <vt:lpstr>Calibri</vt:lpstr>
      <vt:lpstr>Courier New</vt:lpstr>
      <vt:lpstr>Times New Roman</vt:lpstr>
      <vt:lpstr>Wingdings</vt:lpstr>
      <vt:lpstr>Office Theme</vt:lpstr>
      <vt:lpstr>1_Office Theme</vt:lpstr>
      <vt:lpstr>2_Office Theme</vt:lpstr>
      <vt:lpstr>5_Office Theme</vt:lpstr>
      <vt:lpstr>3_Office Theme</vt:lpstr>
      <vt:lpstr>4_Office Theme</vt:lpstr>
      <vt:lpstr>2023 NFHS football rules powerpoint</vt:lpstr>
      <vt:lpstr>National federation of state high school associations  (NFHS) </vt:lpstr>
      <vt:lpstr>National Federation of  State High School Associations</vt:lpstr>
      <vt:lpstr>NFHS Rules Review Committee</vt:lpstr>
      <vt:lpstr>National Federation of  State High School Associations</vt:lpstr>
      <vt:lpstr>2023 nfhs football rules changes</vt:lpstr>
      <vt:lpstr>Nfhs football rules</vt:lpstr>
      <vt:lpstr>Rule 1-5-3a(5)a 4, 5 (NEW) UNIFORM ADORNMENTS - TOWELS</vt:lpstr>
      <vt:lpstr>Rule 2-29-1 player out OF BOUNDS</vt:lpstr>
      <vt:lpstr>Rule 2-32-16d (NEW), 9-4-3g DEFENSELESS RECEIVERS</vt:lpstr>
      <vt:lpstr>Rule 2-32-16d (NEW), 9-4-3g DEFENSELESS RECEIVERS</vt:lpstr>
      <vt:lpstr>Rule 2-32-16d (NEW), 9-4-3g DEFENSELESS RECEIVERS</vt:lpstr>
      <vt:lpstr>Rule 7-5-2d EXCEPTION 2a, c (NEW), TABLE 7-5-2 d EXCEPTION 2a, c (NEW), TABLE 7-5 (1) d EXCEPTION 2a, c (NEW) intentional grounding EXCEPTION</vt:lpstr>
      <vt:lpstr>TABLE 7-5 2c (DELETED), 7-5 PENALTY intentional pass interference</vt:lpstr>
      <vt:lpstr>Rule 10-4, Table 10-4 (NEW), 10-6 (DELETED) basic spot</vt:lpstr>
      <vt:lpstr>Rule 10-4-2d basic spot for running play penalty enforcement</vt:lpstr>
      <vt:lpstr>Rule 10-4-2e basic spot for running play penalty enforcement</vt:lpstr>
      <vt:lpstr>Rule 10-4-2f basic spot for running play penalty enforcement</vt:lpstr>
      <vt:lpstr>Rule 10-4-4d basic spot for running play penalty enforcement</vt:lpstr>
      <vt:lpstr>Rule 10-4-5e basic spot for running play penalty enforcement</vt:lpstr>
      <vt:lpstr>Rule 10-4-2d basic spot for running play penalty enforcement</vt:lpstr>
      <vt:lpstr>Rule 10-4-5f basic spot for running play penalty enforcement</vt:lpstr>
      <vt:lpstr>Rule 10-4-2d basic spot for running play penalty enforcement</vt:lpstr>
      <vt:lpstr>Rule 10-4-5f basic spot for running play penalty enforcement</vt:lpstr>
      <vt:lpstr>Six-player – rule 7g  (NEW) HANDING THE BALL FORWARD</vt:lpstr>
      <vt:lpstr>2023 nfhs football editorial changes</vt:lpstr>
      <vt:lpstr>2023 Nfhs football editorial changes</vt:lpstr>
      <vt:lpstr>2023 Nfhs football editorial changes</vt:lpstr>
      <vt:lpstr>2023 nfhs football rules reminders</vt:lpstr>
      <vt:lpstr>TEAM BOXES rule 1-2-3g NOTES 3. (NEW), TABLE 1-7 (3.) (New)</vt:lpstr>
      <vt:lpstr>Game balls rule 1-3-3</vt:lpstr>
      <vt:lpstr>Jersey numbers  rule 1-4-3, FIGURE 1-4-2, Rule 1-5-1c(1),         rule 7-2-5b EXCEPTIONS, RULE 7-5-6a</vt:lpstr>
      <vt:lpstr>CHOP BLOCK RULE 2-3-8</vt:lpstr>
      <vt:lpstr>Game clock option   RULE 3-4-7</vt:lpstr>
      <vt:lpstr>PLAY CLOCK RULE 3-6-1a(1)e EXCEPTION 2. (NEW)</vt:lpstr>
      <vt:lpstr>FOOTBALL JERSEY NUMBERS  RULE 1-5-1c(3)</vt:lpstr>
      <vt:lpstr>2024 - Football JERSEY numbers RULES 1-5-1c; 1-5-1c(6)</vt:lpstr>
      <vt:lpstr>2024 – Football JERSEY numbers RULES 1-5-1c; 1-5-1c(6)</vt:lpstr>
      <vt:lpstr>2024 – Football JERSEY numbers RULES 1-5-1c; 1-5-1c(6)</vt:lpstr>
      <vt:lpstr>2024 – Football JERSEY numbers  RULES 1-5-1c, 1-5-1c(6)</vt:lpstr>
      <vt:lpstr>2023 nfhs football points of emphasis</vt:lpstr>
      <vt:lpstr>2023 nfhs football points of emphasis</vt:lpstr>
      <vt:lpstr>HELPING THE RUNNER</vt:lpstr>
      <vt:lpstr>COMMUNICATION BETWEEN COACHES AND GAME OFFICIALS</vt:lpstr>
      <vt:lpstr>GAME MANAGEMENT</vt:lpstr>
      <vt:lpstr>2023-24 NFHS Football information</vt:lpstr>
      <vt:lpstr>2024 nfhs football rule change  proposal online form</vt:lpstr>
      <vt:lpstr>2023-24 nfhs football information</vt:lpstr>
      <vt:lpstr>Nfhs suggested guidelines For management of concussion in sports</vt:lpstr>
      <vt:lpstr>NFHS OFFICIALS Education </vt:lpstr>
      <vt:lpstr>PowerPoint Presentation</vt:lpstr>
      <vt:lpstr>PowerPoint Presentation</vt:lpstr>
      <vt:lpstr> NFHS Learning Center</vt:lpstr>
      <vt:lpstr>PowerPoint Presentation</vt:lpstr>
      <vt:lpstr> NFHS Network</vt:lpstr>
      <vt:lpstr>NFHS Network</vt:lpstr>
      <vt:lpstr>Thank You</vt:lpstr>
    </vt:vector>
  </TitlesOfParts>
  <Company>NFHS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federation of state high school associations</dc:title>
  <dc:creator>Ross Bray</dc:creator>
  <cp:lastModifiedBy>Microsoft Office User</cp:lastModifiedBy>
  <cp:revision>435</cp:revision>
  <cp:lastPrinted>2023-05-22T19:16:49Z</cp:lastPrinted>
  <dcterms:created xsi:type="dcterms:W3CDTF">2020-02-12T19:35:51Z</dcterms:created>
  <dcterms:modified xsi:type="dcterms:W3CDTF">2023-05-24T19:34:55Z</dcterms:modified>
</cp:coreProperties>
</file>