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34" r:id="rId5"/>
    <p:sldMasterId id="2147483833" r:id="rId6"/>
    <p:sldMasterId id="2147483831" r:id="rId7"/>
    <p:sldMasterId id="2147483846" r:id="rId8"/>
  </p:sldMasterIdLst>
  <p:notesMasterIdLst>
    <p:notesMasterId r:id="rId53"/>
  </p:notesMasterIdLst>
  <p:handoutMasterIdLst>
    <p:handoutMasterId r:id="rId54"/>
  </p:handoutMasterIdLst>
  <p:sldIdLst>
    <p:sldId id="301" r:id="rId9"/>
    <p:sldId id="257" r:id="rId10"/>
    <p:sldId id="258" r:id="rId11"/>
    <p:sldId id="259" r:id="rId12"/>
    <p:sldId id="263" r:id="rId13"/>
    <p:sldId id="288" r:id="rId14"/>
    <p:sldId id="321" r:id="rId15"/>
    <p:sldId id="303" r:id="rId16"/>
    <p:sldId id="271" r:id="rId17"/>
    <p:sldId id="272" r:id="rId18"/>
    <p:sldId id="273" r:id="rId19"/>
    <p:sldId id="305" r:id="rId20"/>
    <p:sldId id="274" r:id="rId21"/>
    <p:sldId id="306" r:id="rId22"/>
    <p:sldId id="318" r:id="rId23"/>
    <p:sldId id="307" r:id="rId24"/>
    <p:sldId id="319" r:id="rId25"/>
    <p:sldId id="309" r:id="rId26"/>
    <p:sldId id="310" r:id="rId27"/>
    <p:sldId id="311" r:id="rId28"/>
    <p:sldId id="320" r:id="rId29"/>
    <p:sldId id="325" r:id="rId30"/>
    <p:sldId id="326" r:id="rId31"/>
    <p:sldId id="331" r:id="rId32"/>
    <p:sldId id="304" r:id="rId33"/>
    <p:sldId id="312" r:id="rId34"/>
    <p:sldId id="313" r:id="rId35"/>
    <p:sldId id="314" r:id="rId36"/>
    <p:sldId id="315" r:id="rId37"/>
    <p:sldId id="316" r:id="rId38"/>
    <p:sldId id="317" r:id="rId39"/>
    <p:sldId id="269" r:id="rId40"/>
    <p:sldId id="275" r:id="rId41"/>
    <p:sldId id="270" r:id="rId42"/>
    <p:sldId id="276" r:id="rId43"/>
    <p:sldId id="291" r:id="rId44"/>
    <p:sldId id="322" r:id="rId45"/>
    <p:sldId id="324" r:id="rId46"/>
    <p:sldId id="294" r:id="rId47"/>
    <p:sldId id="293" r:id="rId48"/>
    <p:sldId id="296" r:id="rId49"/>
    <p:sldId id="297" r:id="rId50"/>
    <p:sldId id="298" r:id="rId51"/>
    <p:sldId id="299" r:id="rId52"/>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sey Atkinson" initials="LA" lastIdx="65" clrIdx="0">
    <p:extLst>
      <p:ext uri="{19B8F6BF-5375-455C-9EA6-DF929625EA0E}">
        <p15:presenceInfo xmlns:p15="http://schemas.microsoft.com/office/powerpoint/2012/main" userId="S::latkinson@nfhs.org::3f046715-9cb8-4dce-87a7-5b96f52d2b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D50032"/>
    <a:srgbClr val="0020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08" autoAdjust="0"/>
    <p:restoredTop sz="72644" autoAdjust="0"/>
  </p:normalViewPr>
  <p:slideViewPr>
    <p:cSldViewPr snapToGrid="0">
      <p:cViewPr varScale="1">
        <p:scale>
          <a:sx n="81" d="100"/>
          <a:sy n="81" d="100"/>
        </p:scale>
        <p:origin x="1856" y="176"/>
      </p:cViewPr>
      <p:guideLst>
        <p:guide orient="horz" pos="2136"/>
        <p:guide pos="3840"/>
      </p:guideLst>
    </p:cSldViewPr>
  </p:slideViewPr>
  <p:outlineViewPr>
    <p:cViewPr>
      <p:scale>
        <a:sx n="33" d="100"/>
        <a:sy n="33" d="100"/>
      </p:scale>
      <p:origin x="0" y="-16292"/>
    </p:cViewPr>
  </p:outlineViewPr>
  <p:notesTextViewPr>
    <p:cViewPr>
      <p:scale>
        <a:sx n="100" d="100"/>
        <a:sy n="100" d="100"/>
      </p:scale>
      <p:origin x="0" y="0"/>
    </p:cViewPr>
  </p:notesTextViewPr>
  <p:notesViewPr>
    <p:cSldViewPr snapToGrid="0">
      <p:cViewPr varScale="1">
        <p:scale>
          <a:sx n="83" d="100"/>
          <a:sy n="83" d="100"/>
        </p:scale>
        <p:origin x="381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0D38392C-5B1B-4091-92F5-0AF516E230C0}" type="datetimeFigureOut">
              <a:rPr lang="en-US"/>
              <a:pPr>
                <a:defRPr/>
              </a:pPr>
              <a:t>8/5/22</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26BD201C-12E2-4DBB-9A5B-6B389EAEBA6C}"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FAC896CC-00FF-4966-96CE-D3E3C41D982D}" type="datetimeFigureOut">
              <a:rPr lang="en-US"/>
              <a:pPr>
                <a:defRPr/>
              </a:pPr>
              <a:t>8/5/22</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8B4E09B2-6408-441F-BB3F-D03E0D1A73E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nfhslearn.com/"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mailto:kirk@dragonflyathletics.com"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mailto:brandon@dragonflyathletics.com"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s://www.youtube.com/NFHSnetwork" TargetMode="External"/><Relationship Id="rId3" Type="http://schemas.openxmlformats.org/officeDocument/2006/relationships/hyperlink" Target="http://nfhs.org/" TargetMode="External"/><Relationship Id="rId7" Type="http://schemas.openxmlformats.org/officeDocument/2006/relationships/hyperlink" Target="https://www.instagram.com/NFHSnetwork"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twitter.com/NFHSNetwork" TargetMode="External"/><Relationship Id="rId5" Type="http://schemas.openxmlformats.org/officeDocument/2006/relationships/hyperlink" Target="https://www.facebook.com/NFHSNetwork" TargetMode="External"/><Relationship Id="rId4" Type="http://schemas.openxmlformats.org/officeDocument/2006/relationships/hyperlink" Target="https://www.nfhsnetwork.co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nfhs.org/erul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BISON – THE EXCLUSIVE PARTNER FOR THE SPORT OF BASKETBALL</a:t>
            </a:r>
          </a:p>
        </p:txBody>
      </p:sp>
      <p:sp>
        <p:nvSpPr>
          <p:cNvPr id="4" name="Slide Number Placeholder 3"/>
          <p:cNvSpPr>
            <a:spLocks noGrp="1"/>
          </p:cNvSpPr>
          <p:nvPr>
            <p:ph type="sldNum" sz="quarter" idx="5"/>
          </p:nvPr>
        </p:nvSpPr>
        <p:spPr/>
        <p:txBody>
          <a:bodyPr/>
          <a:lstStyle/>
          <a:p>
            <a:pPr>
              <a:defRPr/>
            </a:pPr>
            <a:fld id="{5DF82512-371E-49E0-A104-73F23A549BD5}" type="slidenum">
              <a:rPr lang="en-US" smtClean="0"/>
              <a:pPr>
                <a:defRPr/>
              </a:pPr>
              <a:t>2</a:t>
            </a:fld>
            <a:endParaRPr lang="en-US"/>
          </a:p>
        </p:txBody>
      </p:sp>
    </p:spTree>
    <p:extLst>
      <p:ext uri="{BB962C8B-B14F-4D97-AF65-F5344CB8AC3E}">
        <p14:creationId xmlns:p14="http://schemas.microsoft.com/office/powerpoint/2010/main" val="3878090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Hair adornments that are </a:t>
            </a:r>
            <a:r>
              <a:rPr lang="en-US" b="1" u="sng" dirty="0">
                <a:solidFill>
                  <a:srgbClr val="C00000"/>
                </a:solidFill>
              </a:rPr>
              <a:t>not</a:t>
            </a:r>
            <a:r>
              <a:rPr lang="en-US" b="1" dirty="0">
                <a:solidFill>
                  <a:srgbClr val="C00000"/>
                </a:solidFill>
              </a:rPr>
              <a:t> </a:t>
            </a:r>
            <a:r>
              <a:rPr lang="en-US" dirty="0"/>
              <a:t>securely fastened, </a:t>
            </a:r>
            <a:r>
              <a:rPr lang="en-US" b="1" u="sng" dirty="0">
                <a:solidFill>
                  <a:srgbClr val="C00000"/>
                </a:solidFill>
              </a:rPr>
              <a:t>do</a:t>
            </a:r>
            <a:r>
              <a:rPr lang="en-US" dirty="0"/>
              <a:t> increase the risk to the player, teammates or opponents and/or are </a:t>
            </a:r>
            <a:r>
              <a:rPr lang="en-US" b="1" u="sng" dirty="0">
                <a:solidFill>
                  <a:srgbClr val="C00000"/>
                </a:solidFill>
              </a:rPr>
              <a:t>not</a:t>
            </a:r>
            <a:r>
              <a:rPr lang="en-US" dirty="0"/>
              <a:t> secured close to the head should be addressed by the official with the coach.</a:t>
            </a:r>
          </a:p>
          <a:p>
            <a:endParaRPr lang="en-US" dirty="0"/>
          </a:p>
          <a:p>
            <a:pPr marL="285750" indent="-285750">
              <a:buFont typeface="Arial" panose="020B0604020202020204" pitchFamily="34" charset="0"/>
              <a:buChar char="•"/>
            </a:pPr>
            <a:r>
              <a:rPr lang="en-US" dirty="0"/>
              <a:t>The player(s) shall have the opportunity to comply or remove the adornment(s). </a:t>
            </a:r>
          </a:p>
          <a:p>
            <a:pPr marL="0" indent="0">
              <a:buFont typeface="Arial" panose="020B0604020202020204" pitchFamily="34" charset="0"/>
              <a:buNone/>
            </a:pPr>
            <a:endParaRPr lang="en-US"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dirty="0">
                <a:effectLst/>
                <a:latin typeface="Calibri" panose="020F0502020204030204" pitchFamily="34" charset="0"/>
                <a:ea typeface="Times New Roman" panose="02020603050405020304" pitchFamily="18" charset="0"/>
              </a:rPr>
              <a:t>Rationale: </a:t>
            </a:r>
            <a:r>
              <a:rPr lang="en-US" sz="1200" dirty="0">
                <a:effectLst/>
                <a:latin typeface="Calibri" panose="020F0502020204030204" pitchFamily="34" charset="0"/>
                <a:ea typeface="Times New Roman" panose="02020603050405020304" pitchFamily="18" charset="0"/>
              </a:rPr>
              <a:t>Creates inclusivity of hair styles while maintaining that the risk of injury to the athlete, teammates and opponents should not be compromised. </a:t>
            </a:r>
            <a:endParaRPr lang="en-US" sz="1200"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11</a:t>
            </a:fld>
            <a:endParaRPr lang="en-US"/>
          </a:p>
        </p:txBody>
      </p:sp>
    </p:spTree>
    <p:extLst>
      <p:ext uri="{BB962C8B-B14F-4D97-AF65-F5344CB8AC3E}">
        <p14:creationId xmlns:p14="http://schemas.microsoft.com/office/powerpoint/2010/main" val="84611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1" dirty="0" err="1"/>
              <a:t>PlayPic</a:t>
            </a:r>
            <a:r>
              <a:rPr lang="en-US" sz="1200" b="1" dirty="0"/>
              <a:t> A </a:t>
            </a:r>
            <a:r>
              <a:rPr lang="en-US" sz="1200" dirty="0"/>
              <a:t>– Rules 3-5-4a &amp; b still require headbands (any item that goes around the entire head) to adhere to the color requirements;  be free of extensions, non-abrasive and unadorned, and no more than 3 inches wide.</a:t>
            </a:r>
          </a:p>
          <a:p>
            <a:pPr marL="285750" indent="-285750">
              <a:buFont typeface="Arial" panose="020B0604020202020204" pitchFamily="34" charset="0"/>
              <a:buChar char="•"/>
            </a:pPr>
            <a:r>
              <a:rPr lang="en-US" sz="1200" b="1" dirty="0" err="1"/>
              <a:t>PlayPics</a:t>
            </a:r>
            <a:r>
              <a:rPr lang="en-US" sz="1200" b="1" dirty="0"/>
              <a:t> B and C </a:t>
            </a:r>
            <a:r>
              <a:rPr lang="en-US" sz="1200" dirty="0"/>
              <a:t>– provide additional examples of compliant hair adornments.</a:t>
            </a:r>
          </a:p>
          <a:p>
            <a:pPr marL="285750" indent="-285750">
              <a:buFont typeface="Arial" panose="020B0604020202020204" pitchFamily="34" charset="0"/>
              <a:buChar char="•"/>
            </a:pPr>
            <a:endParaRPr lang="en-US" sz="120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dirty="0">
                <a:effectLst/>
                <a:latin typeface="Calibri" panose="020F0502020204030204" pitchFamily="34" charset="0"/>
                <a:ea typeface="Times New Roman" panose="02020603050405020304" pitchFamily="18" charset="0"/>
              </a:rPr>
              <a:t>Rationale: </a:t>
            </a:r>
            <a:r>
              <a:rPr lang="en-US" sz="1200" dirty="0">
                <a:effectLst/>
                <a:latin typeface="Calibri" panose="020F0502020204030204" pitchFamily="34" charset="0"/>
                <a:ea typeface="Times New Roman" panose="02020603050405020304" pitchFamily="18" charset="0"/>
              </a:rPr>
              <a:t>Creates inclusivity of hair styles while maintaining that all other rules related to headbands still apply and maintains that the risk of injury to the athlete, teammates and opponents should not be compromised. </a:t>
            </a:r>
            <a:endParaRPr lang="en-US" sz="1200"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US" sz="1200"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12</a:t>
            </a:fld>
            <a:endParaRPr lang="en-US"/>
          </a:p>
        </p:txBody>
      </p:sp>
    </p:spTree>
    <p:extLst>
      <p:ext uri="{BB962C8B-B14F-4D97-AF65-F5344CB8AC3E}">
        <p14:creationId xmlns:p14="http://schemas.microsoft.com/office/powerpoint/2010/main" val="1078438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latin typeface="+mn-lt"/>
              </a:rPr>
              <a:t>Hair charms are considered jewelry and per rule 3-5-7 would </a:t>
            </a:r>
            <a:r>
              <a:rPr lang="en-US" sz="1200" b="1" u="sng" dirty="0">
                <a:solidFill>
                  <a:srgbClr val="C00000"/>
                </a:solidFill>
                <a:latin typeface="+mn-lt"/>
              </a:rPr>
              <a:t>not</a:t>
            </a:r>
            <a:r>
              <a:rPr lang="en-US" sz="1200" dirty="0">
                <a:latin typeface="+mn-lt"/>
              </a:rPr>
              <a:t> be permitted.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Calibri" panose="020F0502020204030204" pitchFamily="34" charset="0"/>
                <a:ea typeface="Times New Roman" panose="02020603050405020304" pitchFamily="18" charset="0"/>
              </a:rPr>
              <a:t>Rationale: </a:t>
            </a:r>
            <a:r>
              <a:rPr lang="en-US" sz="1200" dirty="0">
                <a:effectLst/>
                <a:latin typeface="Calibri" panose="020F0502020204030204" pitchFamily="34" charset="0"/>
                <a:ea typeface="Times New Roman" panose="02020603050405020304" pitchFamily="18" charset="0"/>
              </a:rPr>
              <a:t>Maintains consistency that charms worn in the hair are considered jewelry and are not allowed.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13</a:t>
            </a:fld>
            <a:endParaRPr lang="en-US"/>
          </a:p>
        </p:txBody>
      </p:sp>
    </p:spTree>
    <p:extLst>
      <p:ext uri="{BB962C8B-B14F-4D97-AF65-F5344CB8AC3E}">
        <p14:creationId xmlns:p14="http://schemas.microsoft.com/office/powerpoint/2010/main" val="2183123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2022-23 NFHS Basketball Major Editorial Changes</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14</a:t>
            </a:fld>
            <a:endParaRPr lang="en-US"/>
          </a:p>
        </p:txBody>
      </p:sp>
    </p:spTree>
    <p:extLst>
      <p:ext uri="{BB962C8B-B14F-4D97-AF65-F5344CB8AC3E}">
        <p14:creationId xmlns:p14="http://schemas.microsoft.com/office/powerpoint/2010/main" val="2940025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Rule 2-14 outlines the rules, effective with the 2022-23 season, for state associations that adopt the shot clock. Those rules include:</a:t>
            </a:r>
          </a:p>
          <a:p>
            <a:pPr marL="628650" lvl="1" indent="-171450">
              <a:buFont typeface="Arial" panose="020B0604020202020204" pitchFamily="34" charset="0"/>
              <a:buChar char="•"/>
            </a:pPr>
            <a:r>
              <a:rPr lang="en-US" dirty="0"/>
              <a:t>The team in control shall attempt a try for field goal within 35 seconds after gaining team control.</a:t>
            </a:r>
          </a:p>
          <a:p>
            <a:pPr marL="628650" lvl="1" indent="-171450">
              <a:buFont typeface="Arial" panose="020B0604020202020204" pitchFamily="34" charset="0"/>
              <a:buChar char="•"/>
            </a:pPr>
            <a:r>
              <a:rPr lang="en-US" dirty="0"/>
              <a:t>The clock shall be visible.</a:t>
            </a:r>
          </a:p>
          <a:p>
            <a:pPr marL="628650" lvl="1" indent="-171450">
              <a:buFont typeface="Arial" panose="020B0604020202020204" pitchFamily="34" charset="0"/>
              <a:buChar char="•"/>
            </a:pPr>
            <a:r>
              <a:rPr lang="en-US" dirty="0"/>
              <a:t>The tap/try for field goal shall leave the shooter’s hand before the expiration of time.</a:t>
            </a:r>
          </a:p>
          <a:p>
            <a:pPr marL="171450" indent="-171450">
              <a:buFont typeface="Arial" panose="020B0604020202020204" pitchFamily="34" charset="0"/>
              <a:buChar char="•"/>
            </a:pPr>
            <a:r>
              <a:rPr lang="en-US" dirty="0"/>
              <a:t>The shot clock guidelines are </a:t>
            </a:r>
            <a:r>
              <a:rPr lang="en-US" b="1" dirty="0"/>
              <a:t>recommendations</a:t>
            </a:r>
            <a:r>
              <a:rPr lang="en-US" dirty="0"/>
              <a:t> by the NFHS Basketball Rules Committee. Modifications to these recommendations will not qualify as rules modifications. </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15</a:t>
            </a:fld>
            <a:endParaRPr lang="en-US"/>
          </a:p>
        </p:txBody>
      </p:sp>
    </p:spTree>
    <p:extLst>
      <p:ext uri="{BB962C8B-B14F-4D97-AF65-F5344CB8AC3E}">
        <p14:creationId xmlns:p14="http://schemas.microsoft.com/office/powerpoint/2010/main" val="2014501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347662"/>
            <a:r>
              <a:rPr lang="en-US" sz="2000" b="1" dirty="0"/>
              <a:t>OFFICIALS’ GENERAL DUTIES</a:t>
            </a:r>
          </a:p>
          <a:p>
            <a:pPr marL="519113" lvl="1" indent="-346075">
              <a:tabLst>
                <a:tab pos="463550" algn="l"/>
              </a:tabLst>
            </a:pPr>
            <a:r>
              <a:rPr lang="en-US" sz="2000" dirty="0"/>
              <a:t>If using the shot clock to administer the 10-second backcourt count, the 10-second count shall begin when the ball touches or is legally touched by a player in the backcourt.</a:t>
            </a:r>
          </a:p>
          <a:p>
            <a:pPr marL="519113" lvl="1" indent="-346075">
              <a:tabLst>
                <a:tab pos="463550" algn="l"/>
              </a:tabLst>
            </a:pPr>
            <a:r>
              <a:rPr lang="en-US" sz="2000" b="1" dirty="0"/>
              <a:t>Rationale: </a:t>
            </a:r>
            <a:r>
              <a:rPr lang="en-US" sz="2000" dirty="0"/>
              <a:t>Creates consistency for the shot clock operator and game officials. </a:t>
            </a:r>
          </a:p>
          <a:p>
            <a:pPr marL="519113" lvl="1" indent="-346075">
              <a:tabLst>
                <a:tab pos="463550" algn="l"/>
              </a:tabLst>
            </a:pPr>
            <a:endParaRPr lang="en-US" sz="2000" dirty="0"/>
          </a:p>
          <a:p>
            <a:pPr marL="519113" marR="0" lvl="1" indent="-346075" algn="l" defTabSz="914400" rtl="0" eaLnBrk="0" fontAlgn="base" latinLnBrk="0" hangingPunct="0">
              <a:lnSpc>
                <a:spcPct val="100000"/>
              </a:lnSpc>
              <a:spcBef>
                <a:spcPct val="30000"/>
              </a:spcBef>
              <a:spcAft>
                <a:spcPct val="0"/>
              </a:spcAft>
              <a:buClrTx/>
              <a:buSzTx/>
              <a:buFontTx/>
              <a:buNone/>
              <a:tabLst>
                <a:tab pos="463550" algn="l"/>
              </a:tabLst>
              <a:defRPr/>
            </a:pPr>
            <a:r>
              <a:rPr lang="en-US" sz="2000" dirty="0">
                <a:latin typeface="+mn-lt"/>
              </a:rPr>
              <a:t>If the ball is not cleanly caught by a player on the court, the team in control will get the remaining first 10-seconds of the shot clock to exit the backcourt. </a:t>
            </a:r>
          </a:p>
          <a:p>
            <a:pPr marL="519113" lvl="1" indent="-346075">
              <a:tabLst>
                <a:tab pos="463550" algn="l"/>
              </a:tabLst>
            </a:pPr>
            <a:endParaRPr lang="en-US" sz="2000"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16</a:t>
            </a:fld>
            <a:endParaRPr lang="en-US"/>
          </a:p>
        </p:txBody>
      </p:sp>
    </p:spTree>
    <p:extLst>
      <p:ext uri="{BB962C8B-B14F-4D97-AF65-F5344CB8AC3E}">
        <p14:creationId xmlns:p14="http://schemas.microsoft.com/office/powerpoint/2010/main" val="2900586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SHOT CLOCK OPERATOR SHALL:</a:t>
            </a:r>
          </a:p>
          <a:p>
            <a:pPr lvl="1"/>
            <a:r>
              <a:rPr lang="en-US" b="1" dirty="0"/>
              <a:t>Item 2: </a:t>
            </a:r>
            <a:r>
              <a:rPr lang="en-US" dirty="0"/>
              <a:t>Eliminated the reference to turning off the shot clock when 5-5-3 NOTE (Mercy Rules) are implemented. </a:t>
            </a:r>
          </a:p>
          <a:p>
            <a:pPr lvl="1"/>
            <a:r>
              <a:rPr lang="en-US" b="1" dirty="0"/>
              <a:t>Rationale: </a:t>
            </a:r>
            <a:r>
              <a:rPr lang="en-US" dirty="0"/>
              <a:t>This is a state association determination based on state association mercy rules.</a:t>
            </a:r>
          </a:p>
          <a:p>
            <a:pPr lvl="1"/>
            <a:r>
              <a:rPr lang="en-US" b="1" dirty="0"/>
              <a:t>Items 5a-c and 6b v &amp; vi: </a:t>
            </a:r>
            <a:r>
              <a:rPr lang="en-US" dirty="0"/>
              <a:t>Simplified language when the shot clock operator shall start the clock and when the shot clock operator shall stop and reset to the full amount.</a:t>
            </a:r>
          </a:p>
          <a:p>
            <a:pPr lvl="1"/>
            <a:r>
              <a:rPr lang="en-US" b="1" dirty="0"/>
              <a:t>Rationale: </a:t>
            </a:r>
            <a:r>
              <a:rPr lang="en-US" dirty="0"/>
              <a:t>Clarifies shot clock operator duties while aligning language with other rules codes.</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17</a:t>
            </a:fld>
            <a:endParaRPr lang="en-US"/>
          </a:p>
        </p:txBody>
      </p:sp>
    </p:spTree>
    <p:extLst>
      <p:ext uri="{BB962C8B-B14F-4D97-AF65-F5344CB8AC3E}">
        <p14:creationId xmlns:p14="http://schemas.microsoft.com/office/powerpoint/2010/main" val="2099122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SHOT CLOCK OPERATOR SHALL:</a:t>
            </a:r>
          </a:p>
          <a:p>
            <a:pPr lvl="1"/>
            <a:r>
              <a:rPr lang="en-US" b="1" dirty="0"/>
              <a:t>Item 8: </a:t>
            </a:r>
            <a:r>
              <a:rPr lang="en-US" dirty="0"/>
              <a:t>Eliminated reference to resetting the shot clock not to the full shot clock amount (20 seconds).</a:t>
            </a:r>
          </a:p>
          <a:p>
            <a:pPr lvl="2"/>
            <a:r>
              <a:rPr lang="en-US" b="1" dirty="0"/>
              <a:t>Rationale: </a:t>
            </a:r>
            <a:r>
              <a:rPr lang="en-US" dirty="0"/>
              <a:t>State associations may determine if resetting to not the full shot clock and to what amount based on experience level of shot clock operators. A 35-second shot clock could result in a 25-second reset if/when not resetting to the full shot clock, a different amount or only administer a full reset. </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18</a:t>
            </a:fld>
            <a:endParaRPr lang="en-US"/>
          </a:p>
        </p:txBody>
      </p:sp>
    </p:spTree>
    <p:extLst>
      <p:ext uri="{BB962C8B-B14F-4D97-AF65-F5344CB8AC3E}">
        <p14:creationId xmlns:p14="http://schemas.microsoft.com/office/powerpoint/2010/main" val="2834305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2022-23 NFHS Basketball Editorial Changes</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19</a:t>
            </a:fld>
            <a:endParaRPr lang="en-US"/>
          </a:p>
        </p:txBody>
      </p:sp>
    </p:spTree>
    <p:extLst>
      <p:ext uri="{BB962C8B-B14F-4D97-AF65-F5344CB8AC3E}">
        <p14:creationId xmlns:p14="http://schemas.microsoft.com/office/powerpoint/2010/main" val="3549863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3-7: The referee shall not permit any team member to participate if, in the referee’s judgment, any item constitutes a safety concern</a:t>
            </a:r>
            <a:r>
              <a:rPr lang="en-US" strike="sngStrike" dirty="0">
                <a:solidFill>
                  <a:srgbClr val="C00000"/>
                </a:solidFill>
              </a:rPr>
              <a:t>, such as, but not limited to a player’s fingernails or hairstyle</a:t>
            </a:r>
            <a:r>
              <a:rPr lang="en-US" dirty="0"/>
              <a:t>. </a:t>
            </a:r>
          </a:p>
          <a:p>
            <a:pPr marL="0" indent="0">
              <a:buNone/>
            </a:pPr>
            <a:endParaRPr lang="en-US" dirty="0"/>
          </a:p>
          <a:p>
            <a:r>
              <a:rPr lang="en-US" dirty="0"/>
              <a:t>4-19-4: …If technical, it involves dead-ball contact or noncontact </a:t>
            </a:r>
            <a:r>
              <a:rPr lang="en-US" u="sng" dirty="0">
                <a:solidFill>
                  <a:srgbClr val="C00000"/>
                </a:solidFill>
              </a:rPr>
              <a:t>conduct</a:t>
            </a:r>
            <a:r>
              <a:rPr lang="en-US" dirty="0"/>
              <a:t> at any time…</a:t>
            </a:r>
          </a:p>
          <a:p>
            <a:pPr marL="0" indent="0">
              <a:buNone/>
            </a:pPr>
            <a:endParaRPr lang="en-US" dirty="0"/>
          </a:p>
          <a:p>
            <a:r>
              <a:rPr lang="en-US" dirty="0"/>
              <a:t>4-22: Reformatted as 4-22-1 and 4-22-2 </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20</a:t>
            </a:fld>
            <a:endParaRPr lang="en-US"/>
          </a:p>
        </p:txBody>
      </p:sp>
    </p:spTree>
    <p:extLst>
      <p:ext uri="{BB962C8B-B14F-4D97-AF65-F5344CB8AC3E}">
        <p14:creationId xmlns:p14="http://schemas.microsoft.com/office/powerpoint/2010/main" val="1651945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a:t>
            </a:fld>
            <a:endParaRPr lang="en-US"/>
          </a:p>
        </p:txBody>
      </p:sp>
    </p:spTree>
    <p:extLst>
      <p:ext uri="{BB962C8B-B14F-4D97-AF65-F5344CB8AC3E}">
        <p14:creationId xmlns:p14="http://schemas.microsoft.com/office/powerpoint/2010/main" val="1357558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4-28-2: The jump ball begins when the ball leaves the official’s hand(s) and ends when the touched ball contacts a </a:t>
            </a:r>
            <a:r>
              <a:rPr lang="en-US" dirty="0" err="1"/>
              <a:t>nonjumper</a:t>
            </a:r>
            <a:r>
              <a:rPr lang="en-US" dirty="0"/>
              <a:t>, an official </a:t>
            </a:r>
            <a:r>
              <a:rPr lang="en-US" u="sng" dirty="0">
                <a:solidFill>
                  <a:srgbClr val="C00000"/>
                </a:solidFill>
              </a:rPr>
              <a:t>or</a:t>
            </a:r>
            <a:r>
              <a:rPr lang="en-US" dirty="0"/>
              <a:t> the floor</a:t>
            </a:r>
            <a:r>
              <a:rPr lang="en-US" strike="sngStrike" dirty="0">
                <a:solidFill>
                  <a:srgbClr val="C00000"/>
                </a:solidFill>
              </a:rPr>
              <a:t>, a basket or backboard</a:t>
            </a:r>
            <a:r>
              <a:rPr lang="en-US" dirty="0"/>
              <a:t>. </a:t>
            </a:r>
          </a:p>
          <a:p>
            <a:pPr marL="0" indent="0">
              <a:buNone/>
            </a:pPr>
            <a:endParaRPr lang="en-US" dirty="0"/>
          </a:p>
          <a:p>
            <a:r>
              <a:rPr lang="en-US" dirty="0"/>
              <a:t>6-4-3f NOTE: When the alternating-possession procedure has not been established, the jump ball shall be in the center retraining circle between the two players involved in the </a:t>
            </a:r>
            <a:r>
              <a:rPr lang="en-US" strike="sngStrike" dirty="0">
                <a:solidFill>
                  <a:srgbClr val="C00000"/>
                </a:solidFill>
              </a:rPr>
              <a:t>subsequent</a:t>
            </a:r>
            <a:r>
              <a:rPr lang="en-US" dirty="0"/>
              <a:t> </a:t>
            </a:r>
            <a:r>
              <a:rPr lang="en-US" u="sng" dirty="0">
                <a:solidFill>
                  <a:srgbClr val="C00000"/>
                </a:solidFill>
              </a:rPr>
              <a:t>previous</a:t>
            </a:r>
            <a:r>
              <a:rPr lang="en-US" dirty="0"/>
              <a:t> action. </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21</a:t>
            </a:fld>
            <a:endParaRPr lang="en-US"/>
          </a:p>
        </p:txBody>
      </p:sp>
    </p:spTree>
    <p:extLst>
      <p:ext uri="{BB962C8B-B14F-4D97-AF65-F5344CB8AC3E}">
        <p14:creationId xmlns:p14="http://schemas.microsoft.com/office/powerpoint/2010/main" val="3629331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2022-23 NFHS Basketball Rules Change Reminders</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22</a:t>
            </a:fld>
            <a:endParaRPr lang="en-US"/>
          </a:p>
        </p:txBody>
      </p:sp>
    </p:spTree>
    <p:extLst>
      <p:ext uri="{BB962C8B-B14F-4D97-AF65-F5344CB8AC3E}">
        <p14:creationId xmlns:p14="http://schemas.microsoft.com/office/powerpoint/2010/main" val="135688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ABA8E7F9-DF73-4BA4-B5FA-713F47F75B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C3C58DEF-F318-4FDE-AF47-031AB7D306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defRPr/>
            </a:pPr>
            <a:r>
              <a:rPr lang="en-US" sz="1200" b="1" dirty="0">
                <a:ea typeface="Calibri" panose="020F0502020204030204" pitchFamily="34" charset="0"/>
              </a:rPr>
              <a:t>Beginning in the 2024-25 season, t</a:t>
            </a:r>
            <a:r>
              <a:rPr lang="en-US" sz="1200" b="1" dirty="0">
                <a:effectLst/>
                <a:ea typeface="Calibri" panose="020F0502020204030204" pitchFamily="34" charset="0"/>
              </a:rPr>
              <a:t>he body of the number must clearly contrast from the body of the uniform regardless of trim.</a:t>
            </a:r>
          </a:p>
          <a:p>
            <a:pPr marL="171450" indent="-171450">
              <a:buFont typeface="Arial" panose="020B0604020202020204" pitchFamily="34" charset="0"/>
              <a:buChar char="•"/>
              <a:defRPr/>
            </a:pPr>
            <a:r>
              <a:rPr lang="en-US" altLang="en-US" sz="1200" dirty="0"/>
              <a:t>This option [3-4-3e(2)] will no longer be compliant.</a:t>
            </a:r>
          </a:p>
          <a:p>
            <a:endParaRPr lang="en-US" altLang="en-US" dirty="0"/>
          </a:p>
        </p:txBody>
      </p:sp>
      <p:sp>
        <p:nvSpPr>
          <p:cNvPr id="61444" name="Slide Number Placeholder 3">
            <a:extLst>
              <a:ext uri="{FF2B5EF4-FFF2-40B4-BE49-F238E27FC236}">
                <a16:creationId xmlns:a16="http://schemas.microsoft.com/office/drawing/2014/main" id="{D1A1B0D5-A8C3-4701-8100-36B63873B9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AB3DD84-7835-4052-A53A-7DC50925EBBD}" type="slidenum">
              <a:rPr lang="en-US" altLang="en-US"/>
              <a:pPr/>
              <a:t>23</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269B64B8-D6D8-41AC-8EEF-94A9D75AE9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732C3729-A39C-42BE-B6DE-9B42E99906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altLang="en-US" sz="1200" dirty="0"/>
              <a:t>Two legal jersey numbering options will remain: </a:t>
            </a:r>
          </a:p>
          <a:p>
            <a:pPr marL="800100" lvl="1" indent="-342900">
              <a:buFont typeface="Arial" panose="020B0604020202020204" pitchFamily="34" charset="0"/>
              <a:buChar char="•"/>
            </a:pPr>
            <a:r>
              <a:rPr lang="en-US" altLang="en-US" sz="1200" dirty="0"/>
              <a:t>A solid contrasting number with no more than two solid color ¼-inch borders around the entire number (</a:t>
            </a:r>
            <a:r>
              <a:rPr lang="en-US" altLang="en-US" sz="1200" dirty="0" err="1"/>
              <a:t>PlayPic</a:t>
            </a:r>
            <a:r>
              <a:rPr lang="en-US" altLang="en-US" sz="1200" dirty="0"/>
              <a:t> A);</a:t>
            </a:r>
          </a:p>
          <a:p>
            <a:pPr marL="800100" lvl="1" indent="-342900">
              <a:buFont typeface="Arial" panose="020B0604020202020204" pitchFamily="34" charset="0"/>
              <a:buChar char="•"/>
            </a:pPr>
            <a:r>
              <a:rPr lang="en-US" altLang="en-US" sz="1200" dirty="0"/>
              <a:t>A solid contrasting color with a “shadow” trim of a contrasting color on part of the number not to exceed ½ inch in width and may be used with one ¼-inch border (</a:t>
            </a:r>
            <a:r>
              <a:rPr lang="en-US" altLang="en-US" sz="1200" dirty="0" err="1"/>
              <a:t>PlayPic</a:t>
            </a:r>
            <a:r>
              <a:rPr lang="en-US" altLang="en-US" sz="1200" dirty="0"/>
              <a:t> B).</a:t>
            </a:r>
          </a:p>
          <a:p>
            <a:pPr eaLnBrk="1" hangingPunct="1">
              <a:buFontTx/>
              <a:buNone/>
            </a:pPr>
            <a:br>
              <a:rPr lang="en-US" altLang="en-US" dirty="0">
                <a:solidFill>
                  <a:srgbClr val="000000"/>
                </a:solidFill>
              </a:rPr>
            </a:br>
            <a:endParaRPr lang="en-US" altLang="en-US" dirty="0">
              <a:solidFill>
                <a:srgbClr val="000000"/>
              </a:solidFill>
            </a:endParaRPr>
          </a:p>
          <a:p>
            <a:endParaRPr lang="en-US" altLang="en-US" dirty="0"/>
          </a:p>
        </p:txBody>
      </p:sp>
      <p:sp>
        <p:nvSpPr>
          <p:cNvPr id="63492" name="Slide Number Placeholder 3">
            <a:extLst>
              <a:ext uri="{FF2B5EF4-FFF2-40B4-BE49-F238E27FC236}">
                <a16:creationId xmlns:a16="http://schemas.microsoft.com/office/drawing/2014/main" id="{AA71CC43-054C-4AF2-A252-6D40A8A8CAF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D284328-A1CE-4D90-917F-411E70681633}" type="slidenum">
              <a:rPr lang="en-US" altLang="en-US"/>
              <a:pPr/>
              <a:t>24</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2022-23 NFHS Basketball Points of Emphasis</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25</a:t>
            </a:fld>
            <a:endParaRPr lang="en-US"/>
          </a:p>
        </p:txBody>
      </p:sp>
    </p:spTree>
    <p:extLst>
      <p:ext uri="{BB962C8B-B14F-4D97-AF65-F5344CB8AC3E}">
        <p14:creationId xmlns:p14="http://schemas.microsoft.com/office/powerpoint/2010/main" val="32475983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To maintain the sound traditions of all sports, encourage sportsmanship, and minimize the inherent risk of injury, playing rules are developed to serve the varying skill levels of the involved participants.</a:t>
            </a:r>
          </a:p>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officials allow personal philosophies to enter into their enforcement of the rules, unintended advantages can be provided to players or teams, advantages that can determine the outcome of a contest.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I</a:t>
            </a:r>
            <a:r>
              <a:rPr lang="en-US" sz="1200" dirty="0">
                <a:effectLst/>
                <a:latin typeface="Calibri" panose="020F0502020204030204" pitchFamily="34" charset="0"/>
                <a:ea typeface="Calibri" panose="020F0502020204030204" pitchFamily="34" charset="0"/>
                <a:cs typeface="Times New Roman" panose="02020603050405020304" pitchFamily="18" charset="0"/>
              </a:rPr>
              <a:t>t’s incumbent on contest officials to enforce the rules as written.</a:t>
            </a:r>
          </a:p>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Participants should expect nothing less from contest officials on a nightly basis, and the enforcement of all playing rules should be made without regard for time and circumstance.    </a:t>
            </a:r>
          </a:p>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 foul or violation in the first quarter is expected to be a foul or violation in the last minute of a contest.  </a:t>
            </a:r>
            <a:endParaRPr lang="en-US" sz="1200"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26</a:t>
            </a:fld>
            <a:endParaRPr lang="en-US"/>
          </a:p>
        </p:txBody>
      </p:sp>
    </p:spTree>
    <p:extLst>
      <p:ext uri="{BB962C8B-B14F-4D97-AF65-F5344CB8AC3E}">
        <p14:creationId xmlns:p14="http://schemas.microsoft.com/office/powerpoint/2010/main" val="1183069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Hand Checks:</a:t>
            </a:r>
            <a:r>
              <a:rPr lang="en-US" sz="1200" dirty="0">
                <a:effectLst/>
                <a:latin typeface="Calibri" panose="020F0502020204030204" pitchFamily="34" charset="0"/>
                <a:ea typeface="Calibri" panose="020F0502020204030204" pitchFamily="34" charset="0"/>
                <a:cs typeface="Times New Roman" panose="02020603050405020304" pitchFamily="18" charset="0"/>
              </a:rPr>
              <a:t> Rule 10-7-12 is very clear for officials to apply.  Over the recent years, freedom of movement for players has improved, and officials need to remember the simple concepts of Rule 10-7-12 that prohibit defensive players from:</a:t>
            </a: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P</a:t>
            </a:r>
            <a:r>
              <a:rPr lang="en-US" sz="1200" dirty="0">
                <a:effectLst/>
                <a:latin typeface="Calibri" panose="020F0502020204030204" pitchFamily="34" charset="0"/>
                <a:ea typeface="Calibri" panose="020F0502020204030204" pitchFamily="34" charset="0"/>
                <a:cs typeface="Times New Roman" panose="02020603050405020304" pitchFamily="18" charset="0"/>
              </a:rPr>
              <a:t>lacing two hands on the player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PlayPic</a:t>
            </a:r>
            <a:r>
              <a:rPr lang="en-US" sz="1200" dirty="0">
                <a:effectLst/>
                <a:latin typeface="Calibri" panose="020F0502020204030204" pitchFamily="34" charset="0"/>
                <a:ea typeface="Calibri" panose="020F0502020204030204" pitchFamily="34" charset="0"/>
                <a:cs typeface="Times New Roman" panose="02020603050405020304" pitchFamily="18" charset="0"/>
              </a:rPr>
              <a:t> A), </a:t>
            </a: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Placing an </a:t>
            </a:r>
            <a:r>
              <a:rPr lang="en-US" sz="1200" dirty="0">
                <a:effectLst/>
                <a:latin typeface="Calibri" panose="020F0502020204030204" pitchFamily="34" charset="0"/>
                <a:ea typeface="Calibri" panose="020F0502020204030204" pitchFamily="34" charset="0"/>
                <a:cs typeface="Times New Roman" panose="02020603050405020304" pitchFamily="18" charset="0"/>
              </a:rPr>
              <a:t>extended arm bar on the player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PlayPic</a:t>
            </a:r>
            <a:r>
              <a:rPr lang="en-US" sz="1200" dirty="0">
                <a:effectLst/>
                <a:latin typeface="Calibri" panose="020F0502020204030204" pitchFamily="34" charset="0"/>
                <a:ea typeface="Calibri" panose="020F0502020204030204" pitchFamily="34" charset="0"/>
                <a:cs typeface="Times New Roman" panose="02020603050405020304" pitchFamily="18" charset="0"/>
              </a:rPr>
              <a:t> B), </a:t>
            </a: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Placing and </a:t>
            </a:r>
            <a:r>
              <a:rPr lang="en-US" sz="1200" dirty="0">
                <a:effectLst/>
                <a:latin typeface="Calibri" panose="020F0502020204030204" pitchFamily="34" charset="0"/>
                <a:ea typeface="Calibri" panose="020F0502020204030204" pitchFamily="34" charset="0"/>
                <a:cs typeface="Times New Roman" panose="02020603050405020304" pitchFamily="18" charset="0"/>
              </a:rPr>
              <a:t>keeping a hand on an opponent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PlayPic</a:t>
            </a:r>
            <a:r>
              <a:rPr lang="en-US" sz="1200" dirty="0">
                <a:effectLst/>
                <a:latin typeface="Calibri" panose="020F0502020204030204" pitchFamily="34" charset="0"/>
                <a:ea typeface="Calibri" panose="020F0502020204030204" pitchFamily="34" charset="0"/>
                <a:cs typeface="Times New Roman" panose="02020603050405020304" pitchFamily="18" charset="0"/>
              </a:rPr>
              <a:t> C), or </a:t>
            </a: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C</a:t>
            </a:r>
            <a:r>
              <a:rPr lang="en-US" sz="1200" dirty="0">
                <a:effectLst/>
                <a:latin typeface="Calibri" panose="020F0502020204030204" pitchFamily="34" charset="0"/>
                <a:ea typeface="Calibri" panose="020F0502020204030204" pitchFamily="34" charset="0"/>
                <a:cs typeface="Times New Roman" panose="02020603050405020304" pitchFamily="18" charset="0"/>
              </a:rPr>
              <a:t>ontacting an opponent more than once with the same hand or alternating hands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PlayPic</a:t>
            </a:r>
            <a:r>
              <a:rPr lang="en-US" sz="1200" dirty="0">
                <a:effectLst/>
                <a:latin typeface="Calibri" panose="020F0502020204030204" pitchFamily="34" charset="0"/>
                <a:ea typeface="Calibri" panose="020F0502020204030204" pitchFamily="34" charset="0"/>
                <a:cs typeface="Times New Roman" panose="02020603050405020304" pitchFamily="18" charset="0"/>
              </a:rPr>
              <a:t> D).  </a:t>
            </a:r>
          </a:p>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Keeping these simple principles in mind are critical for officials and need to be ruled when they occur.</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27</a:t>
            </a:fld>
            <a:endParaRPr lang="en-US"/>
          </a:p>
        </p:txBody>
      </p:sp>
    </p:spTree>
    <p:extLst>
      <p:ext uri="{BB962C8B-B14F-4D97-AF65-F5344CB8AC3E}">
        <p14:creationId xmlns:p14="http://schemas.microsoft.com/office/powerpoint/2010/main" val="30059690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Post Play:</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latin typeface="Calibri" panose="020F0502020204030204" pitchFamily="34" charset="0"/>
                <a:ea typeface="Calibri" panose="020F0502020204030204" pitchFamily="34" charset="0"/>
                <a:cs typeface="Times New Roman" panose="02020603050405020304" pitchFamily="18" charset="0"/>
              </a:rPr>
              <a:t>The High School RIO National High School Sports-Related I</a:t>
            </a:r>
            <a:r>
              <a:rPr lang="en-US" sz="1200" dirty="0">
                <a:effectLst/>
                <a:latin typeface="Calibri" panose="020F0502020204030204" pitchFamily="34" charset="0"/>
                <a:ea typeface="Calibri" panose="020F0502020204030204" pitchFamily="34" charset="0"/>
                <a:cs typeface="Times New Roman" panose="02020603050405020304" pitchFamily="18" charset="0"/>
              </a:rPr>
              <a:t>njury Surveillance Study revealed more basketball injuries occur in the post than any other place on the floor. Officials need to monitor play in the post, whether the ball is involved or not.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Players who either illegally carve out space for themselves (</a:t>
            </a:r>
            <a:r>
              <a:rPr lang="en-US" dirty="0" err="1">
                <a:effectLst/>
                <a:latin typeface="Calibri" panose="020F0502020204030204" pitchFamily="34" charset="0"/>
                <a:ea typeface="Calibri" panose="020F0502020204030204" pitchFamily="34" charset="0"/>
                <a:cs typeface="Times New Roman" panose="02020603050405020304" pitchFamily="18" charset="0"/>
              </a:rPr>
              <a:t>PlayPic</a:t>
            </a:r>
            <a:r>
              <a:rPr lang="en-US" dirty="0">
                <a:effectLst/>
                <a:latin typeface="Calibri" panose="020F0502020204030204" pitchFamily="34" charset="0"/>
                <a:ea typeface="Calibri" panose="020F0502020204030204" pitchFamily="34" charset="0"/>
                <a:cs typeface="Times New Roman" panose="02020603050405020304" pitchFamily="18" charset="0"/>
              </a:rPr>
              <a:t> A) or defenders who repeatedly push, knee, or otherwise attempt to knock offensive players off balance (</a:t>
            </a:r>
            <a:r>
              <a:rPr lang="en-US" dirty="0" err="1">
                <a:effectLst/>
                <a:latin typeface="Calibri" panose="020F0502020204030204" pitchFamily="34" charset="0"/>
                <a:ea typeface="Calibri" panose="020F0502020204030204" pitchFamily="34" charset="0"/>
                <a:cs typeface="Times New Roman" panose="02020603050405020304" pitchFamily="18" charset="0"/>
              </a:rPr>
              <a:t>PlayPic</a:t>
            </a:r>
            <a:r>
              <a:rPr lang="en-US" dirty="0">
                <a:effectLst/>
                <a:latin typeface="Calibri" panose="020F0502020204030204" pitchFamily="34" charset="0"/>
                <a:ea typeface="Calibri" panose="020F0502020204030204" pitchFamily="34" charset="0"/>
                <a:cs typeface="Times New Roman" panose="02020603050405020304" pitchFamily="18" charset="0"/>
              </a:rPr>
              <a:t> B) need to be penalized for their actions.</a:t>
            </a:r>
          </a:p>
          <a:p>
            <a:pPr marL="285750" indent="-285750">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Failure to address the first illegal contact leads to more physical play.</a:t>
            </a:r>
          </a:p>
          <a:p>
            <a:pPr marL="285750" indent="-285750">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Regardless of the player’s location on the floor, when a player’s rhythm, speed, balance, or quickness is impeded, a foul has occurred.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28</a:t>
            </a:fld>
            <a:endParaRPr lang="en-US"/>
          </a:p>
        </p:txBody>
      </p:sp>
    </p:spTree>
    <p:extLst>
      <p:ext uri="{BB962C8B-B14F-4D97-AF65-F5344CB8AC3E}">
        <p14:creationId xmlns:p14="http://schemas.microsoft.com/office/powerpoint/2010/main" val="8434370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Off-ball play</a:t>
            </a:r>
            <a:r>
              <a:rPr lang="en-US" sz="1200" dirty="0">
                <a:effectLst/>
                <a:latin typeface="Calibri" panose="020F0502020204030204" pitchFamily="34" charset="0"/>
                <a:ea typeface="Calibri" panose="020F0502020204030204" pitchFamily="34" charset="0"/>
                <a:cs typeface="Times New Roman" panose="02020603050405020304" pitchFamily="18" charset="0"/>
              </a:rPr>
              <a:t>:  Keeping eyes on off-ball plays is also necessary to help reduce the physicality in the game.  Officials need to keep their focus on their primary coverage area, and no place is that more critical than off-ball plays.  </a:t>
            </a:r>
          </a:p>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Officials who tend to ‘ball watch’ will miss screening plays in front of them that involve illegal contact.  Allowable action by screeners, cutters, and defenders are outlined in the rules, and officials who stay in their primary area will naturally better officiate these kinds of plays.  </a:t>
            </a:r>
          </a:p>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either the offense or defense are allowed to play outside the screening and defending rules off-ball, more physical and illegal play tends to follow.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29</a:t>
            </a:fld>
            <a:endParaRPr lang="en-US"/>
          </a:p>
        </p:txBody>
      </p:sp>
    </p:spTree>
    <p:extLst>
      <p:ext uri="{BB962C8B-B14F-4D97-AF65-F5344CB8AC3E}">
        <p14:creationId xmlns:p14="http://schemas.microsoft.com/office/powerpoint/2010/main" val="25573492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Rule 2-4-5 requires that game officials verify with each head coach, prior to the start of a contest, that the teams’ uniforms and equipment are legal and will be worn properly, and that all participants will exhibit proper sporting behavior throughout the contest.  </a:t>
            </a:r>
          </a:p>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Before and after this pre-game verification, officials should monitor players and notify the head coach if they notice anything that needs to be addressed, including the color of uniforms, undershirts/undergarments, jewelry, casts, braces, or hair control devices.  </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30</a:t>
            </a:fld>
            <a:endParaRPr lang="en-US"/>
          </a:p>
        </p:txBody>
      </p:sp>
    </p:spTree>
    <p:extLst>
      <p:ext uri="{BB962C8B-B14F-4D97-AF65-F5344CB8AC3E}">
        <p14:creationId xmlns:p14="http://schemas.microsoft.com/office/powerpoint/2010/main" val="3735259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sz="1200" dirty="0"/>
              <a:t>NFHS (located in Indianapolis, IN – Est. 1920):</a:t>
            </a:r>
          </a:p>
          <a:p>
            <a:pPr marL="628650" lvl="1" indent="-171450">
              <a:buFont typeface="Arial" panose="020B0604020202020204" pitchFamily="34" charset="0"/>
              <a:buChar char="•"/>
            </a:pPr>
            <a:r>
              <a:rPr lang="en-US" altLang="en-US" sz="1200" dirty="0"/>
              <a:t>National leader and advocate for </a:t>
            </a:r>
            <a:br>
              <a:rPr lang="en-US" altLang="en-US" sz="1200" dirty="0"/>
            </a:br>
            <a:r>
              <a:rPr lang="en-US" altLang="en-US" sz="1200" dirty="0"/>
              <a:t>high school athletics and </a:t>
            </a:r>
            <a:br>
              <a:rPr lang="en-US" altLang="en-US" sz="1200" dirty="0"/>
            </a:br>
            <a:r>
              <a:rPr lang="en-US" altLang="en-US" sz="1200" dirty="0"/>
              <a:t>performing arts programs.</a:t>
            </a:r>
          </a:p>
          <a:p>
            <a:pPr marL="628650" lvl="1" indent="-171450">
              <a:buFont typeface="Arial" panose="020B0604020202020204" pitchFamily="34" charset="0"/>
              <a:buChar char="•"/>
            </a:pPr>
            <a:r>
              <a:rPr lang="en-US" altLang="en-US" sz="1200" dirty="0"/>
              <a:t>Serves 51 state associations, 19,500 </a:t>
            </a:r>
            <a:br>
              <a:rPr lang="en-US" altLang="en-US" sz="1200" dirty="0"/>
            </a:br>
            <a:r>
              <a:rPr lang="en-US" altLang="en-US" sz="1200" dirty="0"/>
              <a:t>high schools and 12 million student </a:t>
            </a:r>
            <a:br>
              <a:rPr lang="en-US" altLang="en-US" sz="1200" dirty="0"/>
            </a:br>
            <a:r>
              <a:rPr lang="en-US" altLang="en-US" sz="1200" dirty="0"/>
              <a:t>participants.</a:t>
            </a:r>
          </a:p>
          <a:p>
            <a:pPr marL="628650" lvl="1" indent="-171450">
              <a:buFont typeface="Arial" panose="020B0604020202020204" pitchFamily="34" charset="0"/>
              <a:buChar char="•"/>
            </a:pPr>
            <a:r>
              <a:rPr lang="en-US" altLang="en-US" sz="1200" dirty="0"/>
              <a:t>Writes playing rules for 17 high school </a:t>
            </a:r>
            <a:br>
              <a:rPr lang="en-US" altLang="en-US" sz="1200" dirty="0"/>
            </a:br>
            <a:r>
              <a:rPr lang="en-US" altLang="en-US" sz="1200" dirty="0"/>
              <a:t>sports for boys and girls.</a:t>
            </a:r>
          </a:p>
          <a:p>
            <a:pPr marL="628650" lvl="1" indent="-171450">
              <a:buFont typeface="Arial" panose="020B0604020202020204" pitchFamily="34" charset="0"/>
              <a:buChar char="•"/>
            </a:pPr>
            <a:r>
              <a:rPr lang="en-US" altLang="en-US" sz="1200" dirty="0"/>
              <a:t>Offers online education courses for high school coaches, </a:t>
            </a:r>
            <a:br>
              <a:rPr lang="en-US" altLang="en-US" sz="1200" dirty="0"/>
            </a:br>
            <a:r>
              <a:rPr lang="en-US" altLang="en-US" sz="1200" dirty="0"/>
              <a:t>officials, parents, students and others.</a:t>
            </a:r>
          </a:p>
          <a:p>
            <a:pPr marL="628650" lvl="1" indent="-171450">
              <a:buFont typeface="Arial" panose="020B0604020202020204" pitchFamily="34" charset="0"/>
              <a:buChar char="•"/>
            </a:pPr>
            <a:r>
              <a:rPr lang="en-US" altLang="en-US" sz="1200" dirty="0"/>
              <a:t>Ensures that students have opportunity to enjoy healthy participation, achievement and good sportsmanship in education-based athletics.</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a:t>
            </a:fld>
            <a:endParaRPr lang="en-US"/>
          </a:p>
        </p:txBody>
      </p:sp>
    </p:spTree>
    <p:extLst>
      <p:ext uri="{BB962C8B-B14F-4D97-AF65-F5344CB8AC3E}">
        <p14:creationId xmlns:p14="http://schemas.microsoft.com/office/powerpoint/2010/main" val="41085463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If an official identifies any uniform or equipment issue that is of concern, the official should allow head coaches to address the problem and not take it upon themselves to deal directly with the player.  </a:t>
            </a:r>
          </a:p>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Even during the pre-game period, players must be legally attired, and paying attention to these details in pre-game will set the tone for the contest.</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31</a:t>
            </a:fld>
            <a:endParaRPr lang="en-US"/>
          </a:p>
        </p:txBody>
      </p:sp>
    </p:spTree>
    <p:extLst>
      <p:ext uri="{BB962C8B-B14F-4D97-AF65-F5344CB8AC3E}">
        <p14:creationId xmlns:p14="http://schemas.microsoft.com/office/powerpoint/2010/main" val="32484435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NFHS playing rules are written to encourage sportsmanship. Participation in these programs should promote</a:t>
            </a:r>
            <a:r>
              <a:rPr lang="en-US" sz="1200" i="1"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respect</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integrity</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sportsmanship</a:t>
            </a:r>
            <a:r>
              <a:rPr lang="en-US" sz="1200" dirty="0">
                <a:effectLst/>
                <a:latin typeface="+mn-lt"/>
                <a:ea typeface="Calibri" panose="020F0502020204030204" pitchFamily="34" charset="0"/>
                <a:cs typeface="Times New Roman" panose="02020603050405020304" pitchFamily="18" charset="0"/>
              </a:rPr>
              <a:t>. However, for these ideals to occur, everyone involved in these programs must be doing their part. </a:t>
            </a:r>
          </a:p>
          <a:p>
            <a:pPr marL="285750" indent="-285750">
              <a:buFont typeface="Arial" panose="020B0604020202020204" pitchFamily="34" charset="0"/>
              <a:buChar char="•"/>
            </a:pPr>
            <a:endParaRPr lang="en-US" sz="1200" dirty="0">
              <a:effectLst/>
              <a:latin typeface="+mn-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Sportsmanship, or good sporting behavior,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treating one another with respect </a:t>
            </a:r>
            <a:r>
              <a:rPr lang="en-US" sz="1200" dirty="0">
                <a:effectLst/>
                <a:latin typeface="+mn-lt"/>
                <a:ea typeface="Calibri" panose="020F0502020204030204" pitchFamily="34" charset="0"/>
                <a:cs typeface="Times New Roman" panose="02020603050405020304" pitchFamily="18" charset="0"/>
              </a:rPr>
              <a:t>and exhibiting appropriate behavior. It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being fair</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honest</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caring</a:t>
            </a:r>
            <a:r>
              <a:rPr lang="en-US" sz="1200" dirty="0">
                <a:effectLst/>
                <a:latin typeface="+mn-lt"/>
                <a:ea typeface="Calibri" panose="020F0502020204030204" pitchFamily="34" charset="0"/>
                <a:cs typeface="Times New Roman" panose="02020603050405020304" pitchFamily="18" charset="0"/>
              </a:rPr>
              <a:t>. When these types of appropriate behavior occur, competitive play is more enjoyable for everyone. </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32</a:t>
            </a:fld>
            <a:endParaRPr lang="en-US"/>
          </a:p>
        </p:txBody>
      </p:sp>
    </p:spTree>
    <p:extLst>
      <p:ext uri="{BB962C8B-B14F-4D97-AF65-F5344CB8AC3E}">
        <p14:creationId xmlns:p14="http://schemas.microsoft.com/office/powerpoint/2010/main" val="36658348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There must be a collaborative, working relationship between contest officials and game administration to promote good sportsmanship and safely conduct the contest. </a:t>
            </a:r>
          </a:p>
          <a:p>
            <a:pPr marL="285750" indent="-2857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Everyone has their roles to play in creating a positive, sportsmanlike atmosphere at contests. </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33</a:t>
            </a:fld>
            <a:endParaRPr lang="en-US"/>
          </a:p>
        </p:txBody>
      </p:sp>
    </p:spTree>
    <p:extLst>
      <p:ext uri="{BB962C8B-B14F-4D97-AF65-F5344CB8AC3E}">
        <p14:creationId xmlns:p14="http://schemas.microsoft.com/office/powerpoint/2010/main" val="3791841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spcBef>
                <a:spcPts val="0"/>
              </a:spcBef>
              <a:spcAft>
                <a:spcPts val="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Contest officials should never engage with spectators who are exhibiting unsporting behavior.</a:t>
            </a:r>
          </a:p>
          <a:p>
            <a:pPr marL="285750" marR="0" indent="-285750">
              <a:spcBef>
                <a:spcPts val="0"/>
              </a:spcBef>
              <a:spcAft>
                <a:spcPts val="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S</a:t>
            </a:r>
            <a:r>
              <a:rPr lang="en-US" dirty="0">
                <a:effectLst/>
                <a:latin typeface="Calibri" panose="020F0502020204030204" pitchFamily="34" charset="0"/>
                <a:ea typeface="Calibri" panose="020F0502020204030204" pitchFamily="34" charset="0"/>
                <a:cs typeface="Times New Roman" panose="02020603050405020304" pitchFamily="18" charset="0"/>
              </a:rPr>
              <a:t>chool administration is responsible for dealing with unruly spectators prior to, during and after the contest.</a:t>
            </a:r>
          </a:p>
          <a:p>
            <a:pPr marL="285750" marR="0" indent="-285750">
              <a:spcBef>
                <a:spcPts val="0"/>
              </a:spcBef>
              <a:spcAft>
                <a:spcPts val="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If spectators are using demeaning or profane language at officials, coaches or players – or at others in the stands – those individuals should be removed from the contest by school administration. </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34</a:t>
            </a:fld>
            <a:endParaRPr lang="en-US"/>
          </a:p>
        </p:txBody>
      </p:sp>
    </p:spTree>
    <p:extLst>
      <p:ext uri="{BB962C8B-B14F-4D97-AF65-F5344CB8AC3E}">
        <p14:creationId xmlns:p14="http://schemas.microsoft.com/office/powerpoint/2010/main" val="39144294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Good sports win with </a:t>
            </a:r>
            <a:r>
              <a:rPr lang="en-US" sz="12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humility</a:t>
            </a:r>
            <a:r>
              <a:rPr lang="en-US" sz="1200" dirty="0">
                <a:effectLst/>
                <a:latin typeface="Calibri" panose="020F0502020204030204" pitchFamily="34" charset="0"/>
                <a:ea typeface="Calibri" panose="020F0502020204030204" pitchFamily="34" charset="0"/>
                <a:cs typeface="Times New Roman" panose="02020603050405020304" pitchFamily="18" charset="0"/>
              </a:rPr>
              <a:t>, lose with </a:t>
            </a:r>
            <a:r>
              <a:rPr lang="en-US" sz="12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grace</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do both with </a:t>
            </a:r>
            <a:r>
              <a:rPr lang="en-US" sz="12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dignity</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342900" indent="-34290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It takes the efforts of everyone every day to ensure that sportsmanship remains one of the top priorities in education-based activity programs. </a:t>
            </a:r>
            <a:endParaRPr lang="en-US" sz="1200"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35</a:t>
            </a:fld>
            <a:endParaRPr lang="en-US"/>
          </a:p>
        </p:txBody>
      </p:sp>
    </p:spTree>
    <p:extLst>
      <p:ext uri="{BB962C8B-B14F-4D97-AF65-F5344CB8AC3E}">
        <p14:creationId xmlns:p14="http://schemas.microsoft.com/office/powerpoint/2010/main" val="40672499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A7ACC12-BB8C-437B-A2FF-AC59623B8B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4C418485-6CA0-47C1-A55E-2DF0F2A54A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03FF245E-E817-464D-893D-84DDD5B43D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8ED53D7-7D80-469C-A1F2-75F2CA12D650}" type="slidenum">
              <a:rPr lang="en-US" altLang="en-US" smtClean="0"/>
              <a:pPr/>
              <a:t>36</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altLang="en-US" dirty="0"/>
              <a:t>Sport-Specific Officiating courses are offered in several sports.  They are ideal for new officials and those in the first few years of officiating.  These courses introduce officials to the mechanics and techniques used in the sport and provide specific information on an area within that sport.  Individuals can complete a course within 30-45 minutes. These courses are free to all officials and prospective officials.</a:t>
            </a:r>
          </a:p>
          <a:p>
            <a:endParaRPr lang="en-US" altLang="en-US" sz="800" dirty="0"/>
          </a:p>
          <a:p>
            <a:r>
              <a:rPr lang="en-US" altLang="en-US" dirty="0"/>
              <a:t>“Interscholastic Officiating” is a general course on sports officiating, and it is free to all officials and prospective officials.  This course provides an introduction to skills and concepts used as an official.  Several topics are covered such as:  basics of becoming and staying an official, science of officiating, art of officiating, how to combine these skills for successful officiating.</a:t>
            </a:r>
          </a:p>
          <a:p>
            <a:endParaRPr lang="en-US" altLang="en-US" sz="800" dirty="0"/>
          </a:p>
          <a:p>
            <a:r>
              <a:rPr lang="en-US" altLang="en-US" dirty="0"/>
              <a:t>Video clips are made available to NFHS Officials Association members.  The video is clipped on specific topics and provides the rules references as well as dialogue on the topic.  </a:t>
            </a:r>
          </a:p>
          <a:p>
            <a:endParaRPr lang="en-US" altLang="en-US" sz="800" dirty="0"/>
          </a:p>
          <a:p>
            <a:r>
              <a:rPr lang="en-US" altLang="en-US" dirty="0"/>
              <a:t>The courses and videos are offered at </a:t>
            </a:r>
            <a:r>
              <a:rPr lang="en-US" altLang="en-US" u="sng" dirty="0">
                <a:hlinkClick r:id="rId3"/>
              </a:rPr>
              <a:t>www.NFHSLearn.com</a:t>
            </a:r>
            <a:r>
              <a:rPr lang="en-US" altLang="en-US" dirty="0"/>
              <a:t> . </a:t>
            </a:r>
          </a:p>
          <a:p>
            <a:endParaRPr lang="en-US" altLang="en-US" sz="800" dirty="0"/>
          </a:p>
          <a:p>
            <a:r>
              <a:rPr lang="en-US" altLang="en-US" b="1" u="sng" dirty="0">
                <a:solidFill>
                  <a:schemeClr val="accent2"/>
                </a:solidFill>
              </a:rPr>
              <a:t>Courses Available:</a:t>
            </a:r>
          </a:p>
          <a:p>
            <a:pPr lvl="1"/>
            <a:r>
              <a:rPr lang="en-US" altLang="en-US" b="1" dirty="0"/>
              <a:t>Officiating Football</a:t>
            </a:r>
            <a:r>
              <a:rPr lang="en-US" altLang="en-US" dirty="0"/>
              <a:t> </a:t>
            </a:r>
          </a:p>
          <a:p>
            <a:pPr lvl="1"/>
            <a:r>
              <a:rPr lang="en-US" altLang="en-US" b="1" dirty="0"/>
              <a:t>Officiating Volleyball – </a:t>
            </a:r>
            <a:r>
              <a:rPr lang="en-US" altLang="en-US" dirty="0"/>
              <a:t>Ball Handling</a:t>
            </a:r>
          </a:p>
          <a:p>
            <a:pPr lvl="1" eaLnBrk="1" hangingPunct="1">
              <a:spcBef>
                <a:spcPct val="0"/>
              </a:spcBef>
            </a:pPr>
            <a:r>
              <a:rPr lang="en-US" altLang="en-US" b="1" dirty="0"/>
              <a:t>Officiating Volleyball </a:t>
            </a:r>
            <a:r>
              <a:rPr lang="en-US" altLang="en-US" dirty="0"/>
              <a:t>– Alignment</a:t>
            </a:r>
          </a:p>
          <a:p>
            <a:pPr lvl="1" eaLnBrk="1" hangingPunct="1">
              <a:spcBef>
                <a:spcPct val="0"/>
              </a:spcBef>
            </a:pPr>
            <a:r>
              <a:rPr lang="en-US" altLang="en-US" b="1" dirty="0"/>
              <a:t>Officiating Volleyball </a:t>
            </a:r>
            <a:r>
              <a:rPr lang="en-US" altLang="en-US" dirty="0"/>
              <a:t>– E-Whistle</a:t>
            </a:r>
          </a:p>
          <a:p>
            <a:pPr lvl="1" eaLnBrk="1" hangingPunct="1">
              <a:spcBef>
                <a:spcPct val="0"/>
              </a:spcBef>
            </a:pPr>
            <a:r>
              <a:rPr lang="en-US" altLang="en-US" b="1" dirty="0"/>
              <a:t>Officiating Basketball</a:t>
            </a:r>
            <a:endParaRPr lang="en-US" altLang="en-US" dirty="0"/>
          </a:p>
          <a:p>
            <a:pPr lvl="1"/>
            <a:r>
              <a:rPr lang="en-US" altLang="en-US" b="1" dirty="0"/>
              <a:t>Officiating Basketball – </a:t>
            </a:r>
            <a:r>
              <a:rPr lang="en-US" altLang="en-US" dirty="0"/>
              <a:t>Three-Person Mechanics</a:t>
            </a:r>
          </a:p>
          <a:p>
            <a:pPr lvl="1"/>
            <a:r>
              <a:rPr lang="en-US" altLang="en-US" b="1" dirty="0"/>
              <a:t>Officiating Basketball - </a:t>
            </a:r>
            <a:r>
              <a:rPr lang="en-US" altLang="en-US" dirty="0"/>
              <a:t>Pre-Game Conference</a:t>
            </a:r>
          </a:p>
          <a:p>
            <a:pPr lvl="1"/>
            <a:r>
              <a:rPr lang="en-US" altLang="en-US" b="1" dirty="0"/>
              <a:t>Soccer</a:t>
            </a:r>
            <a:r>
              <a:rPr lang="en-US" altLang="en-US" dirty="0"/>
              <a:t> – Fouls and Misconduct</a:t>
            </a:r>
          </a:p>
          <a:p>
            <a:pPr lvl="1" eaLnBrk="1" hangingPunct="1">
              <a:spcBef>
                <a:spcPct val="0"/>
              </a:spcBef>
            </a:pPr>
            <a:r>
              <a:rPr lang="en-US" altLang="en-US" b="1" dirty="0"/>
              <a:t>Soccer – </a:t>
            </a:r>
            <a:r>
              <a:rPr lang="en-US" altLang="en-US" dirty="0"/>
              <a:t>Offside</a:t>
            </a:r>
          </a:p>
          <a:p>
            <a:pPr lvl="1" eaLnBrk="1" hangingPunct="1">
              <a:spcBef>
                <a:spcPct val="0"/>
              </a:spcBef>
            </a:pPr>
            <a:r>
              <a:rPr lang="en-US" altLang="en-US" b="1" dirty="0"/>
              <a:t>Soccer</a:t>
            </a:r>
            <a:r>
              <a:rPr lang="en-US" altLang="en-US" dirty="0"/>
              <a:t> -  Pre-Game Conference</a:t>
            </a:r>
          </a:p>
          <a:p>
            <a:pPr lvl="1"/>
            <a:r>
              <a:rPr lang="en-US" altLang="en-US" b="1" dirty="0"/>
              <a:t>Swimming and Diving</a:t>
            </a:r>
            <a:endParaRPr lang="en-US" altLang="en-US" dirty="0"/>
          </a:p>
          <a:p>
            <a:pPr lvl="1"/>
            <a:r>
              <a:rPr lang="en-US" altLang="en-US" b="1" dirty="0"/>
              <a:t>Officiating Wrestling</a:t>
            </a:r>
            <a:r>
              <a:rPr lang="en-US" altLang="en-US" dirty="0"/>
              <a:t> </a:t>
            </a:r>
          </a:p>
          <a:p>
            <a:pPr lvl="1"/>
            <a:r>
              <a:rPr lang="en-US" altLang="en-US" b="1" dirty="0"/>
              <a:t>Umpiring Softball</a:t>
            </a:r>
          </a:p>
          <a:p>
            <a:pPr lvl="1"/>
            <a:r>
              <a:rPr lang="en-US" altLang="en-US" b="1" dirty="0"/>
              <a:t>Officiating Field Hockey</a:t>
            </a:r>
          </a:p>
          <a:p>
            <a:pPr lvl="1"/>
            <a:r>
              <a:rPr lang="en-US" altLang="en-US" b="1" dirty="0"/>
              <a:t>Officiating Track and Field</a:t>
            </a:r>
          </a:p>
          <a:p>
            <a:r>
              <a:rPr lang="en-US" altLang="en-US" dirty="0"/>
              <a:t>	</a:t>
            </a:r>
          </a:p>
          <a:p>
            <a:r>
              <a:rPr lang="en-US" altLang="en-US" b="1" u="sng" dirty="0">
                <a:solidFill>
                  <a:schemeClr val="accent2"/>
                </a:solidFill>
              </a:rPr>
              <a:t>Future Courses to be Considered:</a:t>
            </a:r>
          </a:p>
          <a:p>
            <a:pPr lvl="1"/>
            <a:r>
              <a:rPr lang="en-US" altLang="en-US" b="1" dirty="0"/>
              <a:t>Umpiring Baseball</a:t>
            </a:r>
          </a:p>
          <a:p>
            <a:pPr lvl="1"/>
            <a:r>
              <a:rPr lang="en-US" altLang="en-US" b="1" dirty="0"/>
              <a:t>Umpiring Softball – 2 Person Mechanics</a:t>
            </a:r>
            <a:endParaRPr lang="en-US" altLang="en-US" dirty="0"/>
          </a:p>
          <a:p>
            <a:pPr lvl="1"/>
            <a:r>
              <a:rPr lang="en-US" altLang="en-US" b="1" dirty="0"/>
              <a:t>Communication Among Officials and Coaches</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37</a:t>
            </a:fld>
            <a:endParaRPr lang="en-US"/>
          </a:p>
        </p:txBody>
      </p:sp>
    </p:spTree>
    <p:extLst>
      <p:ext uri="{BB962C8B-B14F-4D97-AF65-F5344CB8AC3E}">
        <p14:creationId xmlns:p14="http://schemas.microsoft.com/office/powerpoint/2010/main" val="20527740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b="1" dirty="0">
                <a:solidFill>
                  <a:prstClr val="black"/>
                </a:solidFill>
                <a:latin typeface="Calibri"/>
              </a:rPr>
              <a:t>NFHS CENTER FOR OFFICIALS SERVICES (COS)</a:t>
            </a:r>
          </a:p>
          <a:p>
            <a:pPr defTabSz="924641">
              <a:defRPr/>
            </a:pPr>
            <a:endParaRPr lang="en-US" b="1" dirty="0">
              <a:solidFill>
                <a:prstClr val="black"/>
              </a:solidFill>
              <a:latin typeface="Calibri"/>
            </a:endParaRPr>
          </a:p>
          <a:p>
            <a:pPr defTabSz="924641">
              <a:defRPr/>
            </a:pPr>
            <a:r>
              <a:rPr lang="en-US" b="1" dirty="0">
                <a:solidFill>
                  <a:prstClr val="black"/>
                </a:solidFill>
                <a:latin typeface="Calibri"/>
              </a:rPr>
              <a:t>Your Complete Solution for Officials Management and More:</a:t>
            </a:r>
          </a:p>
          <a:p>
            <a:pPr marL="173370" indent="-173370" defTabSz="924641">
              <a:buFont typeface="Arial" panose="020B0604020202020204" pitchFamily="34" charset="0"/>
              <a:buChar char="•"/>
              <a:defRPr/>
            </a:pPr>
            <a:r>
              <a:rPr lang="en-US" dirty="0">
                <a:solidFill>
                  <a:prstClr val="black"/>
                </a:solidFill>
                <a:latin typeface="Calibri"/>
              </a:rPr>
              <a:t>Registration</a:t>
            </a:r>
          </a:p>
          <a:p>
            <a:pPr marL="173370" indent="-173370" defTabSz="924641">
              <a:buFont typeface="Arial" panose="020B0604020202020204" pitchFamily="34" charset="0"/>
              <a:buChar char="•"/>
              <a:defRPr/>
            </a:pPr>
            <a:r>
              <a:rPr lang="en-US" dirty="0">
                <a:solidFill>
                  <a:prstClr val="black"/>
                </a:solidFill>
                <a:latin typeface="Calibri"/>
              </a:rPr>
              <a:t>Assignment</a:t>
            </a:r>
          </a:p>
          <a:p>
            <a:pPr marL="173370" indent="-173370" defTabSz="924641">
              <a:buFont typeface="Arial" panose="020B0604020202020204" pitchFamily="34" charset="0"/>
              <a:buChar char="•"/>
              <a:defRPr/>
            </a:pPr>
            <a:r>
              <a:rPr lang="en-US" dirty="0">
                <a:solidFill>
                  <a:prstClr val="black"/>
                </a:solidFill>
                <a:latin typeface="Calibri"/>
              </a:rPr>
              <a:t>Payment</a:t>
            </a:r>
          </a:p>
          <a:p>
            <a:pPr marL="173370" indent="-173370" defTabSz="924641">
              <a:buFont typeface="Arial" panose="020B0604020202020204" pitchFamily="34" charset="0"/>
              <a:buChar char="•"/>
              <a:defRPr/>
            </a:pPr>
            <a:r>
              <a:rPr lang="en-US" dirty="0">
                <a:solidFill>
                  <a:prstClr val="black"/>
                </a:solidFill>
                <a:latin typeface="Calibri"/>
              </a:rPr>
              <a:t>Testing</a:t>
            </a:r>
          </a:p>
          <a:p>
            <a:pPr marL="173370" indent="-173370" defTabSz="924641">
              <a:buFont typeface="Arial" panose="020B0604020202020204" pitchFamily="34" charset="0"/>
              <a:buChar char="•"/>
              <a:defRPr/>
            </a:pPr>
            <a:r>
              <a:rPr lang="en-US" dirty="0">
                <a:solidFill>
                  <a:prstClr val="black"/>
                </a:solidFill>
                <a:latin typeface="Calibri"/>
              </a:rPr>
              <a:t>Background Checks</a:t>
            </a:r>
          </a:p>
          <a:p>
            <a:pPr defTabSz="924641">
              <a:defRPr/>
            </a:pPr>
            <a:endParaRPr lang="en-US" dirty="0">
              <a:solidFill>
                <a:prstClr val="black"/>
              </a:solidFill>
              <a:latin typeface="Calibri"/>
            </a:endParaRPr>
          </a:p>
          <a:p>
            <a:pPr defTabSz="924641">
              <a:defRPr/>
            </a:pPr>
            <a:r>
              <a:rPr lang="en-US" b="1" dirty="0">
                <a:solidFill>
                  <a:prstClr val="black"/>
                </a:solidFill>
                <a:latin typeface="Calibri"/>
              </a:rPr>
              <a:t>For More Information on the NFHS – Center for Officials Services (COS) Contact:</a:t>
            </a:r>
          </a:p>
          <a:p>
            <a:pPr defTabSz="924641">
              <a:defRPr/>
            </a:pPr>
            <a:r>
              <a:rPr lang="en-US" dirty="0">
                <a:solidFill>
                  <a:prstClr val="black"/>
                </a:solidFill>
                <a:latin typeface="Calibri"/>
              </a:rPr>
              <a:t>Dana Pappas, Director of Officiating Services, dpappas@nfhs.org</a:t>
            </a:r>
          </a:p>
          <a:p>
            <a:pPr defTabSz="924641">
              <a:defRPr/>
            </a:pPr>
            <a:endParaRPr lang="en-US" dirty="0">
              <a:solidFill>
                <a:prstClr val="black"/>
              </a:solidFill>
              <a:latin typeface="Calibri"/>
            </a:endParaRPr>
          </a:p>
          <a:p>
            <a:pPr defTabSz="924641">
              <a:defRPr/>
            </a:pPr>
            <a:r>
              <a:rPr lang="en-US" b="1" dirty="0">
                <a:solidFill>
                  <a:prstClr val="black"/>
                </a:solidFill>
                <a:latin typeface="Calibri"/>
              </a:rPr>
              <a:t>Also If You’re Interested in Eligibility and Monitoring Requirements Contact </a:t>
            </a:r>
            <a:br>
              <a:rPr lang="en-US" b="1" dirty="0">
                <a:solidFill>
                  <a:prstClr val="black"/>
                </a:solidFill>
                <a:latin typeface="Calibri"/>
              </a:rPr>
            </a:br>
            <a:r>
              <a:rPr lang="en-US" b="1" dirty="0">
                <a:solidFill>
                  <a:prstClr val="black"/>
                </a:solidFill>
                <a:latin typeface="Calibri"/>
              </a:rPr>
              <a:t>the Folks at Dragonfly:</a:t>
            </a:r>
          </a:p>
          <a:p>
            <a:pPr defTabSz="924641">
              <a:defRPr/>
            </a:pPr>
            <a:r>
              <a:rPr lang="en-US" dirty="0">
                <a:solidFill>
                  <a:prstClr val="black"/>
                </a:solidFill>
                <a:latin typeface="Calibri"/>
              </a:rPr>
              <a:t>Kirk </a:t>
            </a:r>
            <a:r>
              <a:rPr lang="en-US" dirty="0">
                <a:solidFill>
                  <a:schemeClr val="tx1">
                    <a:lumMod val="50000"/>
                  </a:schemeClr>
                </a:solidFill>
                <a:latin typeface="Calibri"/>
              </a:rPr>
              <a:t>Miller, Dragonfly, </a:t>
            </a:r>
            <a:r>
              <a:rPr lang="en-US" dirty="0">
                <a:solidFill>
                  <a:schemeClr val="tx1">
                    <a:lumMod val="50000"/>
                  </a:schemeClr>
                </a:solidFill>
                <a:latin typeface="Calibri"/>
                <a:hlinkClick r:id="rId3">
                  <a:extLst>
                    <a:ext uri="{A12FA001-AC4F-418D-AE19-62706E023703}">
                      <ahyp:hlinkClr xmlns:ahyp="http://schemas.microsoft.com/office/drawing/2018/hyperlinkcolor" val="tx"/>
                    </a:ext>
                  </a:extLst>
                </a:hlinkClick>
              </a:rPr>
              <a:t>kirk@dragonflyathletics.com</a:t>
            </a:r>
            <a:endParaRPr lang="en-US" dirty="0">
              <a:solidFill>
                <a:schemeClr val="tx1">
                  <a:lumMod val="50000"/>
                </a:schemeClr>
              </a:solidFill>
              <a:latin typeface="Calibri"/>
            </a:endParaRPr>
          </a:p>
          <a:p>
            <a:pPr defTabSz="924641">
              <a:defRPr/>
            </a:pPr>
            <a:r>
              <a:rPr lang="en-US" dirty="0">
                <a:solidFill>
                  <a:schemeClr val="tx1">
                    <a:lumMod val="50000"/>
                  </a:schemeClr>
                </a:solidFill>
                <a:latin typeface="Calibri"/>
              </a:rPr>
              <a:t>Brandon Wallace, Dragonfly, </a:t>
            </a:r>
            <a:r>
              <a:rPr lang="en-US" dirty="0">
                <a:solidFill>
                  <a:schemeClr val="tx1">
                    <a:lumMod val="50000"/>
                  </a:schemeClr>
                </a:solidFill>
                <a:latin typeface="Calibri"/>
                <a:hlinkClick r:id="rId4">
                  <a:extLst>
                    <a:ext uri="{A12FA001-AC4F-418D-AE19-62706E023703}">
                      <ahyp:hlinkClr xmlns:ahyp="http://schemas.microsoft.com/office/drawing/2018/hyperlinkcolor" val="tx"/>
                    </a:ext>
                  </a:extLst>
                </a:hlinkClick>
              </a:rPr>
              <a:t>brandon@dragonflyathletics.com</a:t>
            </a:r>
            <a:endParaRPr lang="en-US" dirty="0">
              <a:solidFill>
                <a:schemeClr val="tx1">
                  <a:lumMod val="50000"/>
                </a:schemeClr>
              </a:solidFill>
              <a:latin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66CE19-52FC-412B-A3FC-C4B1E62DF80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4237961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The NFHS Learning Center is the home to more than 90 online professional development courses for everyone within the interscholastic community - coaches, students, officials, parents, administrators, and individuals within performing arts programs. More than 60 courses are available for free.</a:t>
            </a:r>
          </a:p>
          <a:p>
            <a:endParaRPr lang="en-US" dirty="0"/>
          </a:p>
          <a:p>
            <a:r>
              <a:rPr lang="en-US" dirty="0"/>
              <a:t>The NFHS is an Accredited Institution and has delivered more than 15 million courses on its NFHS Learning Center platform since its inception in 2007. In receiving national accreditation by </a:t>
            </a:r>
            <a:r>
              <a:rPr lang="en-US" dirty="0" err="1"/>
              <a:t>Cognia</a:t>
            </a:r>
            <a:r>
              <a:rPr lang="en-US" dirty="0"/>
              <a:t>, the NFHS has upheld itself to rigorous standards that focus on productive learning environments, equitable resource allocation that meet the needs of learners, and effective leadership. </a:t>
            </a:r>
          </a:p>
          <a:p>
            <a:endParaRPr lang="en-US" dirty="0"/>
          </a:p>
          <a:p>
            <a:r>
              <a:rPr lang="en-US" dirty="0"/>
              <a:t>The NFHS Learning Center features its flagship coaching course, “Fundamentals of Coaching,” as well as several health and safety courses that have been completed by millions of individuals, such as “Concussion in Sports,” “Heat Illness Prevention,” “Sudden Cardiac Arrest” and “Protecting Students from Abuse.” The NFHS Learning Center offers several national credentials that can be earned by individuals who complete specific NFHS courses. Through the School Honor Roll Program, schools can earn a physical banner to hang in their school.</a:t>
            </a:r>
          </a:p>
          <a:p>
            <a:r>
              <a:rPr lang="en-US" dirty="0"/>
              <a:t> </a:t>
            </a:r>
          </a:p>
          <a:p>
            <a:r>
              <a:rPr lang="en-US" dirty="0"/>
              <a:t>To learn more and start your professional development journey, please visit the NFHS Learning Center at NFHSLearn.com.</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40</a:t>
            </a:fld>
            <a:endParaRPr lang="en-US"/>
          </a:p>
        </p:txBody>
      </p:sp>
    </p:spTree>
    <p:extLst>
      <p:ext uri="{BB962C8B-B14F-4D97-AF65-F5344CB8AC3E}">
        <p14:creationId xmlns:p14="http://schemas.microsoft.com/office/powerpoint/2010/main" val="31056081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3F49E764-0B63-49CB-84CB-12F00888E9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5AE6C3FF-3B2D-4659-A62A-FAFACEB392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NFHS Network is the leader in streaming Live and On Demand high school sports.</a:t>
            </a:r>
          </a:p>
          <a:p>
            <a:endParaRPr lang="en-US" altLang="en-US" dirty="0"/>
          </a:p>
          <a:p>
            <a:r>
              <a:rPr lang="en-US" altLang="en-US" dirty="0"/>
              <a:t>Partnered with the </a:t>
            </a:r>
            <a:r>
              <a:rPr lang="en-US" altLang="en-US" b="1" dirty="0">
                <a:hlinkClick r:id="rId3"/>
              </a:rPr>
              <a:t>National Federation of State High School Associations</a:t>
            </a:r>
            <a:r>
              <a:rPr lang="en-US" altLang="en-US" dirty="0"/>
              <a:t>, 45 high school state athletic/activities associations, and </a:t>
            </a:r>
            <a:r>
              <a:rPr lang="en-US" altLang="en-US" dirty="0" err="1"/>
              <a:t>PlayOn</a:t>
            </a:r>
            <a:r>
              <a:rPr lang="en-US" altLang="en-US" dirty="0"/>
              <a:t>! Sports, the NFHS Network is a joint venture created to provide fans with the ability to stream high school sports on any device, from wherever they are.</a:t>
            </a:r>
          </a:p>
          <a:p>
            <a:endParaRPr lang="en-US" altLang="en-US" dirty="0"/>
          </a:p>
          <a:p>
            <a:r>
              <a:rPr lang="en-US" altLang="en-US" dirty="0"/>
              <a:t>All NFHS Network events are available to watch online at </a:t>
            </a:r>
            <a:r>
              <a:rPr lang="en-US" altLang="en-US" b="1" dirty="0">
                <a:hlinkClick r:id="rId4"/>
              </a:rPr>
              <a:t>www.NFHSnetwork.com</a:t>
            </a:r>
            <a:r>
              <a:rPr lang="en-US" altLang="en-US" dirty="0"/>
              <a:t> and through the NFHS Network Live App for iOS and Android. Follow us on </a:t>
            </a:r>
            <a:r>
              <a:rPr lang="en-US" altLang="en-US" b="1" dirty="0">
                <a:hlinkClick r:id="rId5"/>
              </a:rPr>
              <a:t>Facebook</a:t>
            </a:r>
            <a:r>
              <a:rPr lang="en-US" altLang="en-US" dirty="0"/>
              <a:t>, </a:t>
            </a:r>
            <a:r>
              <a:rPr lang="en-US" altLang="en-US" b="1" dirty="0">
                <a:hlinkClick r:id="rId6"/>
              </a:rPr>
              <a:t>Twitter</a:t>
            </a:r>
            <a:r>
              <a:rPr lang="en-US" altLang="en-US" dirty="0"/>
              <a:t>, </a:t>
            </a:r>
            <a:r>
              <a:rPr lang="en-US" altLang="en-US" b="1" dirty="0">
                <a:hlinkClick r:id="rId7"/>
              </a:rPr>
              <a:t>Instagram</a:t>
            </a:r>
            <a:r>
              <a:rPr lang="en-US" altLang="en-US" dirty="0"/>
              <a:t>, and </a:t>
            </a:r>
            <a:r>
              <a:rPr lang="en-US" altLang="en-US" b="1" dirty="0">
                <a:hlinkClick r:id="rId8"/>
              </a:rPr>
              <a:t>YouTube</a:t>
            </a:r>
            <a:r>
              <a:rPr lang="en-US" altLang="en-US" dirty="0"/>
              <a:t>.</a:t>
            </a:r>
          </a:p>
          <a:p>
            <a:endParaRPr lang="en-US" altLang="en-US" dirty="0"/>
          </a:p>
          <a:p>
            <a:r>
              <a:rPr lang="en-US" altLang="en-US" dirty="0"/>
              <a:t>Watching high school sports and events has never been easier.</a:t>
            </a:r>
          </a:p>
          <a:p>
            <a:endParaRPr lang="en-US" altLang="en-US" dirty="0"/>
          </a:p>
          <a:p>
            <a:r>
              <a:rPr lang="en-US" altLang="en-US" dirty="0"/>
              <a:t>The NFHS Network’s goal to broadcast live all 2 million high school sporting events by 2025.</a:t>
            </a:r>
          </a:p>
          <a:p>
            <a:endParaRPr lang="en-US" altLang="en-US" dirty="0"/>
          </a:p>
          <a:p>
            <a:r>
              <a:rPr lang="en-US" altLang="en-US" dirty="0"/>
              <a:t>The NFHS Network covers 27 different regular season and postseason sports, as well as other high school activities, celebrating the accomplishments of students-athletes, student broadcasters, and high schools across the country.</a:t>
            </a:r>
          </a:p>
          <a:p>
            <a:endParaRPr lang="en-US" altLang="en-US" dirty="0"/>
          </a:p>
          <a:p>
            <a:endParaRPr lang="en-US" altLang="en-US" dirty="0"/>
          </a:p>
        </p:txBody>
      </p:sp>
      <p:sp>
        <p:nvSpPr>
          <p:cNvPr id="39940" name="Slide Number Placeholder 3">
            <a:extLst>
              <a:ext uri="{FF2B5EF4-FFF2-40B4-BE49-F238E27FC236}">
                <a16:creationId xmlns:a16="http://schemas.microsoft.com/office/drawing/2014/main" id="{C77D4807-1A50-4966-AE8C-F6E0310144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10C41D3-3470-4D3A-AC95-814AB2B8462E}" type="slidenum">
              <a:rPr lang="en-US" altLang="en-US" smtClean="0"/>
              <a:pPr/>
              <a:t>42</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 NFHS Rules Review Committee is chaired by the chief operating officer and composed of all rules editors. After each committee concludes its deliberations and has adopted its recommended changes for the subsequent year, such revisions will be evaluated by the Rules Review Committee.</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5</a:t>
            </a:fld>
            <a:endParaRPr lang="en-US"/>
          </a:p>
        </p:txBody>
      </p:sp>
    </p:spTree>
    <p:extLst>
      <p:ext uri="{BB962C8B-B14F-4D97-AF65-F5344CB8AC3E}">
        <p14:creationId xmlns:p14="http://schemas.microsoft.com/office/powerpoint/2010/main" val="14646837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33EFE07-4C8E-4936-9725-43FE355122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DE071D2A-32FD-4DA6-85F6-CEB1BA9CAC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NFHS Network will broadcast over 150,000 live events this year. If your school is not a member of the NFHS Network School Broadcast Program, please contact us at Mark.Koski@NFHSnetwork.com</a:t>
            </a:r>
          </a:p>
          <a:p>
            <a:endParaRPr lang="en-US" altLang="en-US"/>
          </a:p>
        </p:txBody>
      </p:sp>
      <p:sp>
        <p:nvSpPr>
          <p:cNvPr id="41988" name="Slide Number Placeholder 3">
            <a:extLst>
              <a:ext uri="{FF2B5EF4-FFF2-40B4-BE49-F238E27FC236}">
                <a16:creationId xmlns:a16="http://schemas.microsoft.com/office/drawing/2014/main" id="{7A543CCF-E115-48D9-B7E6-1BAEB82080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9CDFA74-AD87-4B98-9EF5-04469DF3089D}" type="slidenum">
              <a:rPr lang="en-US" altLang="en-US" smtClean="0"/>
              <a:pPr/>
              <a:t>43</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The NFHS writes playing rules for 17 sports for boys and girls at the high school level.</a:t>
            </a:r>
          </a:p>
          <a:p>
            <a:pPr marL="628650" lvl="1" indent="-171450" eaLnBrk="1" hangingPunct="1">
              <a:buFont typeface="Arial" panose="020B0604020202020204" pitchFamily="34" charset="0"/>
              <a:buChar char="•"/>
            </a:pPr>
            <a:r>
              <a:rPr lang="en-US" altLang="en-US" dirty="0"/>
              <a:t>Publishes 4 million pieces of materials annually.</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6</a:t>
            </a:fld>
            <a:endParaRPr lang="en-US"/>
          </a:p>
        </p:txBody>
      </p:sp>
    </p:spTree>
    <p:extLst>
      <p:ext uri="{BB962C8B-B14F-4D97-AF65-F5344CB8AC3E}">
        <p14:creationId xmlns:p14="http://schemas.microsoft.com/office/powerpoint/2010/main" val="268076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Rules App features:</a:t>
            </a:r>
          </a:p>
          <a:p>
            <a:pPr marL="628650" lvl="1" indent="-171450" eaLnBrk="1" hangingPunct="1">
              <a:buFontTx/>
              <a:buChar char="•"/>
            </a:pPr>
            <a:r>
              <a:rPr lang="en-US" altLang="en-US" dirty="0"/>
              <a:t>Searchable</a:t>
            </a:r>
          </a:p>
          <a:p>
            <a:pPr marL="628650" lvl="1" indent="-171450" eaLnBrk="1" hangingPunct="1">
              <a:buFontTx/>
              <a:buChar char="•"/>
            </a:pPr>
            <a:r>
              <a:rPr lang="en-US" altLang="en-US" dirty="0"/>
              <a:t>Highlight notes</a:t>
            </a:r>
          </a:p>
          <a:p>
            <a:pPr marL="628650" lvl="1" indent="-171450" eaLnBrk="1" hangingPunct="1">
              <a:buFontTx/>
              <a:buChar char="•"/>
            </a:pPr>
            <a:r>
              <a:rPr lang="en-US" altLang="en-US" dirty="0"/>
              <a:t>Bookmarks</a:t>
            </a:r>
          </a:p>
          <a:p>
            <a:pPr marL="628650" lvl="1" indent="-171450" eaLnBrk="1" hangingPunct="1">
              <a:buFontTx/>
              <a:buChar char="•"/>
            </a:pPr>
            <a:r>
              <a:rPr lang="en-US" altLang="en-US" dirty="0"/>
              <a:t>Quizzes for all sports</a:t>
            </a:r>
          </a:p>
          <a:p>
            <a:pPr marL="628650" lvl="1" indent="-171450" eaLnBrk="1" hangingPunct="1">
              <a:buFontTx/>
              <a:buChar char="•"/>
            </a:pPr>
            <a:r>
              <a:rPr lang="en-US" altLang="en-US" dirty="0"/>
              <a:t>Easy navigation</a:t>
            </a:r>
          </a:p>
          <a:p>
            <a:pPr marL="628650" lvl="1" indent="-171450" eaLnBrk="1" hangingPunct="1">
              <a:buFontTx/>
              <a:buChar char="•"/>
            </a:pPr>
            <a:r>
              <a:rPr lang="en-US" altLang="en-US" dirty="0"/>
              <a:t>Immediate availability</a:t>
            </a:r>
          </a:p>
          <a:p>
            <a:pPr marL="628650" lvl="1" indent="-171450" eaLnBrk="1" hangingPunct="1">
              <a:buFontTx/>
              <a:buChar char="•"/>
            </a:pPr>
            <a:r>
              <a:rPr lang="en-US" altLang="en-US" dirty="0"/>
              <a:t>Free to paid members of the NFHS Coaches </a:t>
            </a:r>
            <a:br>
              <a:rPr lang="en-US" altLang="en-US" dirty="0"/>
            </a:br>
            <a:r>
              <a:rPr lang="en-US" altLang="en-US" dirty="0"/>
              <a:t>and Officials Associations</a:t>
            </a:r>
          </a:p>
          <a:p>
            <a:pPr marL="628650" lvl="1" indent="-171450" eaLnBrk="1" hangingPunct="1">
              <a:buFontTx/>
              <a:buChar char="•"/>
            </a:pPr>
            <a:r>
              <a:rPr lang="en-US" altLang="en-US" dirty="0">
                <a:hlinkClick r:id="rId3"/>
              </a:rPr>
              <a:t>www.nfhs.org/erules</a:t>
            </a:r>
            <a:r>
              <a:rPr lang="en-US" altLang="en-US" dirty="0"/>
              <a:t> for more information</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7</a:t>
            </a:fld>
            <a:endParaRPr lang="en-US"/>
          </a:p>
        </p:txBody>
      </p:sp>
    </p:spTree>
    <p:extLst>
      <p:ext uri="{BB962C8B-B14F-4D97-AF65-F5344CB8AC3E}">
        <p14:creationId xmlns:p14="http://schemas.microsoft.com/office/powerpoint/2010/main" val="389898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2022-23 NFHS Basketball Rules Changes</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8</a:t>
            </a:fld>
            <a:endParaRPr lang="en-US"/>
          </a:p>
        </p:txBody>
      </p:sp>
    </p:spTree>
    <p:extLst>
      <p:ext uri="{BB962C8B-B14F-4D97-AF65-F5344CB8AC3E}">
        <p14:creationId xmlns:p14="http://schemas.microsoft.com/office/powerpoint/2010/main" val="2779797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mn-lt"/>
              </a:rPr>
              <a:t>Hair control devices that are securely fastened close to the head and do not increase risk to the athlete, teammates and opponents are permitted.</a:t>
            </a:r>
          </a:p>
          <a:p>
            <a:pPr marL="285750" indent="-285750">
              <a:buFont typeface="Arial" panose="020B0604020202020204" pitchFamily="34" charset="0"/>
              <a:buChar char="•"/>
            </a:pPr>
            <a:r>
              <a:rPr lang="en-US" sz="1200" dirty="0">
                <a:latin typeface="+mn-lt"/>
              </a:rPr>
              <a:t>Hair clips that are hard, protrude from the head and/or are easily dislodged do not comply and are not legal.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dirty="0">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mn-lt"/>
                <a:ea typeface="Times New Roman" panose="02020603050405020304" pitchFamily="18" charset="0"/>
              </a:rPr>
              <a:t>Rationale: </a:t>
            </a:r>
            <a:r>
              <a:rPr lang="en-US" sz="1200" dirty="0">
                <a:effectLst/>
                <a:latin typeface="+mn-lt"/>
                <a:ea typeface="Times New Roman" panose="02020603050405020304" pitchFamily="18" charset="0"/>
              </a:rPr>
              <a:t>Eliminates the restrictions of hair control devices while maintaining that the risk of injury to the athlete, teammates and opponents should not be compromised. </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9</a:t>
            </a:fld>
            <a:endParaRPr lang="en-US"/>
          </a:p>
        </p:txBody>
      </p:sp>
    </p:spTree>
    <p:extLst>
      <p:ext uri="{BB962C8B-B14F-4D97-AF65-F5344CB8AC3E}">
        <p14:creationId xmlns:p14="http://schemas.microsoft.com/office/powerpoint/2010/main" val="4264925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1000"/>
              </a:spcAft>
              <a:buFont typeface="Arial" panose="020B0604020202020204" pitchFamily="34" charset="0"/>
              <a:buChar char="•"/>
            </a:pPr>
            <a:r>
              <a:rPr lang="en-US" sz="1200" dirty="0">
                <a:latin typeface="+mn-lt"/>
              </a:rPr>
              <a:t>Hair adornments, such as beads, that are </a:t>
            </a:r>
            <a:r>
              <a:rPr lang="en-US" sz="1200" b="1" dirty="0">
                <a:solidFill>
                  <a:srgbClr val="C00000"/>
                </a:solidFill>
                <a:latin typeface="+mn-lt"/>
              </a:rPr>
              <a:t>securely fastened close to the head </a:t>
            </a:r>
            <a:r>
              <a:rPr lang="en-US" sz="1200" dirty="0">
                <a:latin typeface="+mn-lt"/>
              </a:rPr>
              <a:t>and </a:t>
            </a:r>
            <a:r>
              <a:rPr lang="en-US" sz="1200" b="1" dirty="0">
                <a:solidFill>
                  <a:srgbClr val="C00000"/>
                </a:solidFill>
                <a:latin typeface="+mn-lt"/>
              </a:rPr>
              <a:t>do not increase risk</a:t>
            </a:r>
            <a:r>
              <a:rPr lang="en-US" sz="1200" dirty="0">
                <a:latin typeface="+mn-lt"/>
              </a:rPr>
              <a:t> to the player, teammates or opponents are permitted (</a:t>
            </a:r>
            <a:r>
              <a:rPr lang="en-US" sz="1200" dirty="0" err="1">
                <a:latin typeface="+mn-lt"/>
              </a:rPr>
              <a:t>PlayPics</a:t>
            </a:r>
            <a:r>
              <a:rPr lang="en-US" sz="1200" dirty="0">
                <a:latin typeface="+mn-lt"/>
              </a:rPr>
              <a:t> B and D).</a:t>
            </a:r>
          </a:p>
          <a:p>
            <a:pPr marL="285750" indent="-285750">
              <a:buFont typeface="Arial" panose="020B0604020202020204" pitchFamily="34" charset="0"/>
              <a:buChar char="•"/>
            </a:pPr>
            <a:r>
              <a:rPr lang="en-US" sz="1200" dirty="0" err="1">
                <a:latin typeface="+mn-lt"/>
              </a:rPr>
              <a:t>PlayPics</a:t>
            </a:r>
            <a:r>
              <a:rPr lang="en-US" sz="1200" dirty="0">
                <a:latin typeface="+mn-lt"/>
              </a:rPr>
              <a:t> A and C illustrate hair beads that are</a:t>
            </a:r>
            <a:r>
              <a:rPr lang="en-US" sz="1200" b="1" dirty="0">
                <a:solidFill>
                  <a:srgbClr val="C00000"/>
                </a:solidFill>
                <a:latin typeface="+mn-lt"/>
              </a:rPr>
              <a:t> not </a:t>
            </a:r>
            <a:r>
              <a:rPr lang="en-US" sz="1200" dirty="0">
                <a:latin typeface="+mn-lt"/>
              </a:rPr>
              <a:t>securely fastened close to the head and </a:t>
            </a:r>
            <a:r>
              <a:rPr lang="en-US" sz="1200" b="1" dirty="0">
                <a:solidFill>
                  <a:srgbClr val="C00000"/>
                </a:solidFill>
                <a:latin typeface="+mn-lt"/>
              </a:rPr>
              <a:t>do</a:t>
            </a:r>
            <a:r>
              <a:rPr lang="en-US" sz="1200" dirty="0">
                <a:latin typeface="+mn-lt"/>
              </a:rPr>
              <a:t> increase risk of injury; therefore, these examples are non-compliant.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dirty="0">
              <a:effectLst/>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Calibri" panose="020F0502020204030204" pitchFamily="34" charset="0"/>
                <a:ea typeface="Times New Roman" panose="02020603050405020304" pitchFamily="18" charset="0"/>
              </a:rPr>
              <a:t>Rationale: </a:t>
            </a:r>
            <a:r>
              <a:rPr lang="en-US" sz="1200" dirty="0">
                <a:effectLst/>
                <a:latin typeface="Calibri" panose="020F0502020204030204" pitchFamily="34" charset="0"/>
                <a:ea typeface="Times New Roman" panose="02020603050405020304" pitchFamily="18" charset="0"/>
              </a:rPr>
              <a:t>Creates inclusivity of hair styles while maintaining that the risk of injury to the athlete, teammates and opponents should not be compromised.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10</a:t>
            </a:fld>
            <a:endParaRPr lang="en-US"/>
          </a:p>
        </p:txBody>
      </p:sp>
    </p:spTree>
    <p:extLst>
      <p:ext uri="{BB962C8B-B14F-4D97-AF65-F5344CB8AC3E}">
        <p14:creationId xmlns:p14="http://schemas.microsoft.com/office/powerpoint/2010/main" val="25592067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hyperlink" Target="mailto:dwhitfield@nfhs.org" TargetMode="Externa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5.xml"/><Relationship Id="rId4" Type="http://schemas.openxmlformats.org/officeDocument/2006/relationships/hyperlink" Target="mailto:dwhitfield@nfhs.org"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F3F3682-7299-4F0B-A706-4323AECD52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4321"/>
            <a:ext cx="12192000" cy="4408510"/>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9" name="TextBox 8"/>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0" name="Picture 9" descr="A picture containing drawing&#10;&#10;Description automatically generated">
            <a:extLst>
              <a:ext uri="{FF2B5EF4-FFF2-40B4-BE49-F238E27FC236}">
                <a16:creationId xmlns:a16="http://schemas.microsoft.com/office/drawing/2014/main" id="{AD8B593B-5C78-4CBD-9F38-16959FD79D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98F3DAB-4F40-4646-9954-C30E4F8CBE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10"/>
            <a:ext cx="12192000" cy="4408510"/>
          </a:xfrm>
          <a:prstGeom prst="rect">
            <a:avLst/>
          </a:prstGeom>
        </p:spPr>
      </p:pic>
      <p:sp>
        <p:nvSpPr>
          <p:cNvPr id="5" name="Rectangle 4"/>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close up of a sign&#10;&#10;Description automatically generated">
            <a:extLst>
              <a:ext uri="{FF2B5EF4-FFF2-40B4-BE49-F238E27FC236}">
                <a16:creationId xmlns:a16="http://schemas.microsoft.com/office/drawing/2014/main" id="{8494E476-94BE-4249-BA58-F863CF9C2C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9929" y="4858995"/>
            <a:ext cx="1260753" cy="147218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8/5/22</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8B418-CA46-4ED8-89C2-D17B5DD2AA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0970D9-EC79-4945-9D95-8DB73C5AF5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C27FD8-EF66-4D36-8F9D-7A1BBFA9C65F}"/>
              </a:ext>
            </a:extLst>
          </p:cNvPr>
          <p:cNvSpPr>
            <a:spLocks noGrp="1"/>
          </p:cNvSpPr>
          <p:nvPr>
            <p:ph type="dt" sz="half" idx="10"/>
          </p:nvPr>
        </p:nvSpPr>
        <p:spPr/>
        <p:txBody>
          <a:bodyPr/>
          <a:lstStyle/>
          <a:p>
            <a:fld id="{46578AC2-724E-4670-ABA5-BA8FC4A03064}" type="datetimeFigureOut">
              <a:rPr lang="en-US" smtClean="0"/>
              <a:t>8/5/22</a:t>
            </a:fld>
            <a:endParaRPr lang="en-US"/>
          </a:p>
        </p:txBody>
      </p:sp>
      <p:sp>
        <p:nvSpPr>
          <p:cNvPr id="5" name="Footer Placeholder 4">
            <a:extLst>
              <a:ext uri="{FF2B5EF4-FFF2-40B4-BE49-F238E27FC236}">
                <a16:creationId xmlns:a16="http://schemas.microsoft.com/office/drawing/2014/main" id="{61DFCD89-86D6-49EF-A9F1-77C0B831BF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576DDE-462B-42A5-B7EC-788828FB3925}"/>
              </a:ext>
            </a:extLst>
          </p:cNvPr>
          <p:cNvSpPr>
            <a:spLocks noGrp="1"/>
          </p:cNvSpPr>
          <p:nvPr>
            <p:ph type="sldNum" sz="quarter" idx="12"/>
          </p:nvPr>
        </p:nvSpPr>
        <p:spPr/>
        <p:txBody>
          <a:bodyPr/>
          <a:lstStyle/>
          <a:p>
            <a:fld id="{9DBC5EFC-E1F7-44EE-B4AF-6EF5766B19A6}" type="slidenum">
              <a:rPr lang="en-US" smtClean="0"/>
              <a:t>‹#›</a:t>
            </a:fld>
            <a:endParaRPr lang="en-US"/>
          </a:p>
        </p:txBody>
      </p:sp>
    </p:spTree>
    <p:extLst>
      <p:ext uri="{BB962C8B-B14F-4D97-AF65-F5344CB8AC3E}">
        <p14:creationId xmlns:p14="http://schemas.microsoft.com/office/powerpoint/2010/main" val="3292071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349AB-FC09-4F68-8534-88B7BB7B88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2D34DF-84B9-45FB-97D5-85CB68C975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5F529-B2A4-4CF8-A1A6-E41977B9D213}"/>
              </a:ext>
            </a:extLst>
          </p:cNvPr>
          <p:cNvSpPr>
            <a:spLocks noGrp="1"/>
          </p:cNvSpPr>
          <p:nvPr>
            <p:ph type="dt" sz="half" idx="10"/>
          </p:nvPr>
        </p:nvSpPr>
        <p:spPr/>
        <p:txBody>
          <a:bodyPr/>
          <a:lstStyle/>
          <a:p>
            <a:fld id="{46578AC2-724E-4670-ABA5-BA8FC4A03064}" type="datetimeFigureOut">
              <a:rPr lang="en-US" smtClean="0"/>
              <a:t>8/5/22</a:t>
            </a:fld>
            <a:endParaRPr lang="en-US"/>
          </a:p>
        </p:txBody>
      </p:sp>
      <p:sp>
        <p:nvSpPr>
          <p:cNvPr id="5" name="Footer Placeholder 4">
            <a:extLst>
              <a:ext uri="{FF2B5EF4-FFF2-40B4-BE49-F238E27FC236}">
                <a16:creationId xmlns:a16="http://schemas.microsoft.com/office/drawing/2014/main" id="{B6519379-187B-4E4A-A689-121C371AC4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934517-097E-4708-B2EA-8F59C0073ADE}"/>
              </a:ext>
            </a:extLst>
          </p:cNvPr>
          <p:cNvSpPr>
            <a:spLocks noGrp="1"/>
          </p:cNvSpPr>
          <p:nvPr>
            <p:ph type="sldNum" sz="quarter" idx="12"/>
          </p:nvPr>
        </p:nvSpPr>
        <p:spPr/>
        <p:txBody>
          <a:bodyPr/>
          <a:lstStyle/>
          <a:p>
            <a:fld id="{9DBC5EFC-E1F7-44EE-B4AF-6EF5766B19A6}" type="slidenum">
              <a:rPr lang="en-US" smtClean="0"/>
              <a:t>‹#›</a:t>
            </a:fld>
            <a:endParaRPr lang="en-US"/>
          </a:p>
        </p:txBody>
      </p:sp>
    </p:spTree>
    <p:extLst>
      <p:ext uri="{BB962C8B-B14F-4D97-AF65-F5344CB8AC3E}">
        <p14:creationId xmlns:p14="http://schemas.microsoft.com/office/powerpoint/2010/main" val="1047754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02586-DFE7-4E6D-9262-A88CF4CA04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0A3B55-3451-434B-A0DF-D51221B177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BE7B9A-E0B0-4C55-A626-8C3CC881E4C4}"/>
              </a:ext>
            </a:extLst>
          </p:cNvPr>
          <p:cNvSpPr>
            <a:spLocks noGrp="1"/>
          </p:cNvSpPr>
          <p:nvPr>
            <p:ph type="dt" sz="half" idx="10"/>
          </p:nvPr>
        </p:nvSpPr>
        <p:spPr/>
        <p:txBody>
          <a:bodyPr/>
          <a:lstStyle/>
          <a:p>
            <a:fld id="{46578AC2-724E-4670-ABA5-BA8FC4A03064}" type="datetimeFigureOut">
              <a:rPr lang="en-US" smtClean="0"/>
              <a:t>8/5/22</a:t>
            </a:fld>
            <a:endParaRPr lang="en-US"/>
          </a:p>
        </p:txBody>
      </p:sp>
      <p:sp>
        <p:nvSpPr>
          <p:cNvPr id="5" name="Footer Placeholder 4">
            <a:extLst>
              <a:ext uri="{FF2B5EF4-FFF2-40B4-BE49-F238E27FC236}">
                <a16:creationId xmlns:a16="http://schemas.microsoft.com/office/drawing/2014/main" id="{A0064944-11E5-46F9-86F5-1170FE303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047F3A-14FD-450D-B97E-95403914B925}"/>
              </a:ext>
            </a:extLst>
          </p:cNvPr>
          <p:cNvSpPr>
            <a:spLocks noGrp="1"/>
          </p:cNvSpPr>
          <p:nvPr>
            <p:ph type="sldNum" sz="quarter" idx="12"/>
          </p:nvPr>
        </p:nvSpPr>
        <p:spPr/>
        <p:txBody>
          <a:bodyPr/>
          <a:lstStyle/>
          <a:p>
            <a:fld id="{9DBC5EFC-E1F7-44EE-B4AF-6EF5766B19A6}" type="slidenum">
              <a:rPr lang="en-US" smtClean="0"/>
              <a:t>‹#›</a:t>
            </a:fld>
            <a:endParaRPr lang="en-US"/>
          </a:p>
        </p:txBody>
      </p:sp>
    </p:spTree>
    <p:extLst>
      <p:ext uri="{BB962C8B-B14F-4D97-AF65-F5344CB8AC3E}">
        <p14:creationId xmlns:p14="http://schemas.microsoft.com/office/powerpoint/2010/main" val="944563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C5356-6145-49D9-B539-383AB2A0F7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A66A51-E6EB-4780-AEB6-A40A699728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AECAED-0DA0-4F6D-A258-6884B0007D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EB68FB-C93E-415C-AD94-81AE74D17DA3}"/>
              </a:ext>
            </a:extLst>
          </p:cNvPr>
          <p:cNvSpPr>
            <a:spLocks noGrp="1"/>
          </p:cNvSpPr>
          <p:nvPr>
            <p:ph type="dt" sz="half" idx="10"/>
          </p:nvPr>
        </p:nvSpPr>
        <p:spPr/>
        <p:txBody>
          <a:bodyPr/>
          <a:lstStyle/>
          <a:p>
            <a:fld id="{46578AC2-724E-4670-ABA5-BA8FC4A03064}" type="datetimeFigureOut">
              <a:rPr lang="en-US" smtClean="0"/>
              <a:t>8/5/22</a:t>
            </a:fld>
            <a:endParaRPr lang="en-US"/>
          </a:p>
        </p:txBody>
      </p:sp>
      <p:sp>
        <p:nvSpPr>
          <p:cNvPr id="6" name="Footer Placeholder 5">
            <a:extLst>
              <a:ext uri="{FF2B5EF4-FFF2-40B4-BE49-F238E27FC236}">
                <a16:creationId xmlns:a16="http://schemas.microsoft.com/office/drawing/2014/main" id="{27D42AA2-69D4-4B41-9D7F-CBCCA481A4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098E82-7889-4D18-AE79-F9651AB67C47}"/>
              </a:ext>
            </a:extLst>
          </p:cNvPr>
          <p:cNvSpPr>
            <a:spLocks noGrp="1"/>
          </p:cNvSpPr>
          <p:nvPr>
            <p:ph type="sldNum" sz="quarter" idx="12"/>
          </p:nvPr>
        </p:nvSpPr>
        <p:spPr/>
        <p:txBody>
          <a:bodyPr/>
          <a:lstStyle/>
          <a:p>
            <a:fld id="{9DBC5EFC-E1F7-44EE-B4AF-6EF5766B19A6}" type="slidenum">
              <a:rPr lang="en-US" smtClean="0"/>
              <a:t>‹#›</a:t>
            </a:fld>
            <a:endParaRPr lang="en-US"/>
          </a:p>
        </p:txBody>
      </p:sp>
    </p:spTree>
    <p:extLst>
      <p:ext uri="{BB962C8B-B14F-4D97-AF65-F5344CB8AC3E}">
        <p14:creationId xmlns:p14="http://schemas.microsoft.com/office/powerpoint/2010/main" val="1729325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61F0F-F62E-46AA-885E-BDEF6F90E1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F61A33-0C2E-4429-A193-AC949F6DC8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2EAA2D-5BDA-498F-B979-3FDDF2114A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2A170B-9A86-4ACC-8109-5A6FCFF755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BDE93D-E954-45F5-B8CA-7F3EE903C9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6400FE-13A6-4FCF-8974-96EAEBA86BCE}"/>
              </a:ext>
            </a:extLst>
          </p:cNvPr>
          <p:cNvSpPr>
            <a:spLocks noGrp="1"/>
          </p:cNvSpPr>
          <p:nvPr>
            <p:ph type="dt" sz="half" idx="10"/>
          </p:nvPr>
        </p:nvSpPr>
        <p:spPr/>
        <p:txBody>
          <a:bodyPr/>
          <a:lstStyle/>
          <a:p>
            <a:fld id="{46578AC2-724E-4670-ABA5-BA8FC4A03064}" type="datetimeFigureOut">
              <a:rPr lang="en-US" smtClean="0"/>
              <a:t>8/5/22</a:t>
            </a:fld>
            <a:endParaRPr lang="en-US"/>
          </a:p>
        </p:txBody>
      </p:sp>
      <p:sp>
        <p:nvSpPr>
          <p:cNvPr id="8" name="Footer Placeholder 7">
            <a:extLst>
              <a:ext uri="{FF2B5EF4-FFF2-40B4-BE49-F238E27FC236}">
                <a16:creationId xmlns:a16="http://schemas.microsoft.com/office/drawing/2014/main" id="{635D3883-7F95-43D9-8D77-BECAA656E3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CEA3DC-4562-408F-8FAE-12671394488F}"/>
              </a:ext>
            </a:extLst>
          </p:cNvPr>
          <p:cNvSpPr>
            <a:spLocks noGrp="1"/>
          </p:cNvSpPr>
          <p:nvPr>
            <p:ph type="sldNum" sz="quarter" idx="12"/>
          </p:nvPr>
        </p:nvSpPr>
        <p:spPr/>
        <p:txBody>
          <a:bodyPr/>
          <a:lstStyle/>
          <a:p>
            <a:fld id="{9DBC5EFC-E1F7-44EE-B4AF-6EF5766B19A6}" type="slidenum">
              <a:rPr lang="en-US" smtClean="0"/>
              <a:t>‹#›</a:t>
            </a:fld>
            <a:endParaRPr lang="en-US"/>
          </a:p>
        </p:txBody>
      </p:sp>
    </p:spTree>
    <p:extLst>
      <p:ext uri="{BB962C8B-B14F-4D97-AF65-F5344CB8AC3E}">
        <p14:creationId xmlns:p14="http://schemas.microsoft.com/office/powerpoint/2010/main" val="2816851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04D03-7B6F-48AA-BBC1-AA13A59553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D33398-913F-4ABC-8E8A-AA442EAE9D0A}"/>
              </a:ext>
            </a:extLst>
          </p:cNvPr>
          <p:cNvSpPr>
            <a:spLocks noGrp="1"/>
          </p:cNvSpPr>
          <p:nvPr>
            <p:ph type="dt" sz="half" idx="10"/>
          </p:nvPr>
        </p:nvSpPr>
        <p:spPr/>
        <p:txBody>
          <a:bodyPr/>
          <a:lstStyle/>
          <a:p>
            <a:fld id="{46578AC2-724E-4670-ABA5-BA8FC4A03064}" type="datetimeFigureOut">
              <a:rPr lang="en-US" smtClean="0"/>
              <a:t>8/5/22</a:t>
            </a:fld>
            <a:endParaRPr lang="en-US"/>
          </a:p>
        </p:txBody>
      </p:sp>
      <p:sp>
        <p:nvSpPr>
          <p:cNvPr id="4" name="Footer Placeholder 3">
            <a:extLst>
              <a:ext uri="{FF2B5EF4-FFF2-40B4-BE49-F238E27FC236}">
                <a16:creationId xmlns:a16="http://schemas.microsoft.com/office/drawing/2014/main" id="{2E257DF3-A740-403C-BB86-D70DC00BE9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C2715E-E97D-4C06-AB5F-580682BB098C}"/>
              </a:ext>
            </a:extLst>
          </p:cNvPr>
          <p:cNvSpPr>
            <a:spLocks noGrp="1"/>
          </p:cNvSpPr>
          <p:nvPr>
            <p:ph type="sldNum" sz="quarter" idx="12"/>
          </p:nvPr>
        </p:nvSpPr>
        <p:spPr/>
        <p:txBody>
          <a:bodyPr/>
          <a:lstStyle/>
          <a:p>
            <a:fld id="{9DBC5EFC-E1F7-44EE-B4AF-6EF5766B19A6}" type="slidenum">
              <a:rPr lang="en-US" smtClean="0"/>
              <a:t>‹#›</a:t>
            </a:fld>
            <a:endParaRPr lang="en-US"/>
          </a:p>
        </p:txBody>
      </p:sp>
    </p:spTree>
    <p:extLst>
      <p:ext uri="{BB962C8B-B14F-4D97-AF65-F5344CB8AC3E}">
        <p14:creationId xmlns:p14="http://schemas.microsoft.com/office/powerpoint/2010/main" val="3220633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A4622-30DE-4542-8453-7471FDA8CCE7}"/>
              </a:ext>
            </a:extLst>
          </p:cNvPr>
          <p:cNvSpPr>
            <a:spLocks noGrp="1"/>
          </p:cNvSpPr>
          <p:nvPr>
            <p:ph type="dt" sz="half" idx="10"/>
          </p:nvPr>
        </p:nvSpPr>
        <p:spPr/>
        <p:txBody>
          <a:bodyPr/>
          <a:lstStyle/>
          <a:p>
            <a:fld id="{46578AC2-724E-4670-ABA5-BA8FC4A03064}" type="datetimeFigureOut">
              <a:rPr lang="en-US" smtClean="0"/>
              <a:t>8/5/22</a:t>
            </a:fld>
            <a:endParaRPr lang="en-US"/>
          </a:p>
        </p:txBody>
      </p:sp>
      <p:sp>
        <p:nvSpPr>
          <p:cNvPr id="3" name="Footer Placeholder 2">
            <a:extLst>
              <a:ext uri="{FF2B5EF4-FFF2-40B4-BE49-F238E27FC236}">
                <a16:creationId xmlns:a16="http://schemas.microsoft.com/office/drawing/2014/main" id="{B4C33011-CBA6-4538-9B6E-C14BD28229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E0BBC7-8A30-48F3-A3BF-6165A4243411}"/>
              </a:ext>
            </a:extLst>
          </p:cNvPr>
          <p:cNvSpPr>
            <a:spLocks noGrp="1"/>
          </p:cNvSpPr>
          <p:nvPr>
            <p:ph type="sldNum" sz="quarter" idx="12"/>
          </p:nvPr>
        </p:nvSpPr>
        <p:spPr/>
        <p:txBody>
          <a:bodyPr/>
          <a:lstStyle/>
          <a:p>
            <a:fld id="{9DBC5EFC-E1F7-44EE-B4AF-6EF5766B19A6}" type="slidenum">
              <a:rPr lang="en-US" smtClean="0"/>
              <a:t>‹#›</a:t>
            </a:fld>
            <a:endParaRPr lang="en-US"/>
          </a:p>
        </p:txBody>
      </p:sp>
    </p:spTree>
    <p:extLst>
      <p:ext uri="{BB962C8B-B14F-4D97-AF65-F5344CB8AC3E}">
        <p14:creationId xmlns:p14="http://schemas.microsoft.com/office/powerpoint/2010/main" val="2973050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Sporty Title Slide">
    <p:spTree>
      <p:nvGrpSpPr>
        <p:cNvPr id="1" name=""/>
        <p:cNvGrpSpPr/>
        <p:nvPr/>
      </p:nvGrpSpPr>
      <p:grpSpPr>
        <a:xfrm>
          <a:off x="0" y="0"/>
          <a:ext cx="0" cy="0"/>
          <a:chOff x="0" y="0"/>
          <a:chExt cx="0" cy="0"/>
        </a:xfrm>
      </p:grpSpPr>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extBox 9">
            <a:extLst>
              <a:ext uri="{FF2B5EF4-FFF2-40B4-BE49-F238E27FC236}">
                <a16:creationId xmlns:a16="http://schemas.microsoft.com/office/drawing/2014/main" id="{20E7DAFF-18A1-43A8-B015-E70E6D39270B}"/>
              </a:ext>
            </a:extLst>
          </p:cNvPr>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pic>
        <p:nvPicPr>
          <p:cNvPr id="8" name="Picture 7" descr="A picture containing drawing&#10;&#10;Description automatically generated">
            <a:extLst>
              <a:ext uri="{FF2B5EF4-FFF2-40B4-BE49-F238E27FC236}">
                <a16:creationId xmlns:a16="http://schemas.microsoft.com/office/drawing/2014/main" id="{3402AFB9-59C9-4F67-8129-CA6A6EFF25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162F5-181F-49B1-89F2-DC52756AD7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06D405-C6BF-4DA7-B968-8AEFDC6E2F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6FA1D0-6780-4E81-A90E-F402EAD517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8FC0FD-EFAE-44E8-99F6-7FFE1D339A52}"/>
              </a:ext>
            </a:extLst>
          </p:cNvPr>
          <p:cNvSpPr>
            <a:spLocks noGrp="1"/>
          </p:cNvSpPr>
          <p:nvPr>
            <p:ph type="dt" sz="half" idx="10"/>
          </p:nvPr>
        </p:nvSpPr>
        <p:spPr/>
        <p:txBody>
          <a:bodyPr/>
          <a:lstStyle/>
          <a:p>
            <a:fld id="{46578AC2-724E-4670-ABA5-BA8FC4A03064}" type="datetimeFigureOut">
              <a:rPr lang="en-US" smtClean="0"/>
              <a:t>8/5/22</a:t>
            </a:fld>
            <a:endParaRPr lang="en-US"/>
          </a:p>
        </p:txBody>
      </p:sp>
      <p:sp>
        <p:nvSpPr>
          <p:cNvPr id="6" name="Footer Placeholder 5">
            <a:extLst>
              <a:ext uri="{FF2B5EF4-FFF2-40B4-BE49-F238E27FC236}">
                <a16:creationId xmlns:a16="http://schemas.microsoft.com/office/drawing/2014/main" id="{8EF55F13-9083-4464-A612-B665C2AA20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6AC2DC-E09C-4CC8-8FAA-D8CD0EB57227}"/>
              </a:ext>
            </a:extLst>
          </p:cNvPr>
          <p:cNvSpPr>
            <a:spLocks noGrp="1"/>
          </p:cNvSpPr>
          <p:nvPr>
            <p:ph type="sldNum" sz="quarter" idx="12"/>
          </p:nvPr>
        </p:nvSpPr>
        <p:spPr/>
        <p:txBody>
          <a:bodyPr/>
          <a:lstStyle/>
          <a:p>
            <a:fld id="{9DBC5EFC-E1F7-44EE-B4AF-6EF5766B19A6}" type="slidenum">
              <a:rPr lang="en-US" smtClean="0"/>
              <a:t>‹#›</a:t>
            </a:fld>
            <a:endParaRPr lang="en-US"/>
          </a:p>
        </p:txBody>
      </p:sp>
    </p:spTree>
    <p:extLst>
      <p:ext uri="{BB962C8B-B14F-4D97-AF65-F5344CB8AC3E}">
        <p14:creationId xmlns:p14="http://schemas.microsoft.com/office/powerpoint/2010/main" val="3461205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714F1-18BB-49B6-A889-29F756A76C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B742B3-71FE-47EC-9AB0-F0B8DFC274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6DE558-8F85-4F2F-A585-5ED5852EBE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5C62EE-B7FB-4F04-B128-46FB3AAF68AB}"/>
              </a:ext>
            </a:extLst>
          </p:cNvPr>
          <p:cNvSpPr>
            <a:spLocks noGrp="1"/>
          </p:cNvSpPr>
          <p:nvPr>
            <p:ph type="dt" sz="half" idx="10"/>
          </p:nvPr>
        </p:nvSpPr>
        <p:spPr/>
        <p:txBody>
          <a:bodyPr/>
          <a:lstStyle/>
          <a:p>
            <a:fld id="{46578AC2-724E-4670-ABA5-BA8FC4A03064}" type="datetimeFigureOut">
              <a:rPr lang="en-US" smtClean="0"/>
              <a:t>8/5/22</a:t>
            </a:fld>
            <a:endParaRPr lang="en-US"/>
          </a:p>
        </p:txBody>
      </p:sp>
      <p:sp>
        <p:nvSpPr>
          <p:cNvPr id="6" name="Footer Placeholder 5">
            <a:extLst>
              <a:ext uri="{FF2B5EF4-FFF2-40B4-BE49-F238E27FC236}">
                <a16:creationId xmlns:a16="http://schemas.microsoft.com/office/drawing/2014/main" id="{52EE2A15-74FD-4D8B-8E07-DF080210EF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15B165-EB55-4BA7-8463-C616448FC04C}"/>
              </a:ext>
            </a:extLst>
          </p:cNvPr>
          <p:cNvSpPr>
            <a:spLocks noGrp="1"/>
          </p:cNvSpPr>
          <p:nvPr>
            <p:ph type="sldNum" sz="quarter" idx="12"/>
          </p:nvPr>
        </p:nvSpPr>
        <p:spPr/>
        <p:txBody>
          <a:bodyPr/>
          <a:lstStyle/>
          <a:p>
            <a:fld id="{9DBC5EFC-E1F7-44EE-B4AF-6EF5766B19A6}" type="slidenum">
              <a:rPr lang="en-US" smtClean="0"/>
              <a:t>‹#›</a:t>
            </a:fld>
            <a:endParaRPr lang="en-US"/>
          </a:p>
        </p:txBody>
      </p:sp>
    </p:spTree>
    <p:extLst>
      <p:ext uri="{BB962C8B-B14F-4D97-AF65-F5344CB8AC3E}">
        <p14:creationId xmlns:p14="http://schemas.microsoft.com/office/powerpoint/2010/main" val="569548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72EC9-AFCD-4CB4-827F-A7444FDFFC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1D5C51-D0BC-4D5A-881B-E66E20C6C4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EE20B1-114C-46D1-9312-16C94E5A9E9B}"/>
              </a:ext>
            </a:extLst>
          </p:cNvPr>
          <p:cNvSpPr>
            <a:spLocks noGrp="1"/>
          </p:cNvSpPr>
          <p:nvPr>
            <p:ph type="dt" sz="half" idx="10"/>
          </p:nvPr>
        </p:nvSpPr>
        <p:spPr/>
        <p:txBody>
          <a:bodyPr/>
          <a:lstStyle/>
          <a:p>
            <a:fld id="{46578AC2-724E-4670-ABA5-BA8FC4A03064}" type="datetimeFigureOut">
              <a:rPr lang="en-US" smtClean="0"/>
              <a:t>8/5/22</a:t>
            </a:fld>
            <a:endParaRPr lang="en-US"/>
          </a:p>
        </p:txBody>
      </p:sp>
      <p:sp>
        <p:nvSpPr>
          <p:cNvPr id="5" name="Footer Placeholder 4">
            <a:extLst>
              <a:ext uri="{FF2B5EF4-FFF2-40B4-BE49-F238E27FC236}">
                <a16:creationId xmlns:a16="http://schemas.microsoft.com/office/drawing/2014/main" id="{E6676425-C419-4B5B-99A0-74D2D6728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73E1F-207B-40A7-ADCF-ECD1CCE457AC}"/>
              </a:ext>
            </a:extLst>
          </p:cNvPr>
          <p:cNvSpPr>
            <a:spLocks noGrp="1"/>
          </p:cNvSpPr>
          <p:nvPr>
            <p:ph type="sldNum" sz="quarter" idx="12"/>
          </p:nvPr>
        </p:nvSpPr>
        <p:spPr/>
        <p:txBody>
          <a:bodyPr/>
          <a:lstStyle/>
          <a:p>
            <a:fld id="{9DBC5EFC-E1F7-44EE-B4AF-6EF5766B19A6}" type="slidenum">
              <a:rPr lang="en-US" smtClean="0"/>
              <a:t>‹#›</a:t>
            </a:fld>
            <a:endParaRPr lang="en-US"/>
          </a:p>
        </p:txBody>
      </p:sp>
    </p:spTree>
    <p:extLst>
      <p:ext uri="{BB962C8B-B14F-4D97-AF65-F5344CB8AC3E}">
        <p14:creationId xmlns:p14="http://schemas.microsoft.com/office/powerpoint/2010/main" val="2577446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5372E4-7D05-42A1-87A9-DE1CE1F970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C6BF01-C60A-4372-8352-432ED2E0C3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DCC3D7-5D86-46A6-9061-38101BF33266}"/>
              </a:ext>
            </a:extLst>
          </p:cNvPr>
          <p:cNvSpPr>
            <a:spLocks noGrp="1"/>
          </p:cNvSpPr>
          <p:nvPr>
            <p:ph type="dt" sz="half" idx="10"/>
          </p:nvPr>
        </p:nvSpPr>
        <p:spPr/>
        <p:txBody>
          <a:bodyPr/>
          <a:lstStyle/>
          <a:p>
            <a:fld id="{46578AC2-724E-4670-ABA5-BA8FC4A03064}" type="datetimeFigureOut">
              <a:rPr lang="en-US" smtClean="0"/>
              <a:t>8/5/22</a:t>
            </a:fld>
            <a:endParaRPr lang="en-US"/>
          </a:p>
        </p:txBody>
      </p:sp>
      <p:sp>
        <p:nvSpPr>
          <p:cNvPr id="5" name="Footer Placeholder 4">
            <a:extLst>
              <a:ext uri="{FF2B5EF4-FFF2-40B4-BE49-F238E27FC236}">
                <a16:creationId xmlns:a16="http://schemas.microsoft.com/office/drawing/2014/main" id="{3FD0257A-442A-4CCC-84D2-C9D75E454A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867605-50FA-49C9-85C2-34ABCCCE357B}"/>
              </a:ext>
            </a:extLst>
          </p:cNvPr>
          <p:cNvSpPr>
            <a:spLocks noGrp="1"/>
          </p:cNvSpPr>
          <p:nvPr>
            <p:ph type="sldNum" sz="quarter" idx="12"/>
          </p:nvPr>
        </p:nvSpPr>
        <p:spPr/>
        <p:txBody>
          <a:bodyPr/>
          <a:lstStyle/>
          <a:p>
            <a:fld id="{9DBC5EFC-E1F7-44EE-B4AF-6EF5766B19A6}" type="slidenum">
              <a:rPr lang="en-US" smtClean="0"/>
              <a:t>‹#›</a:t>
            </a:fld>
            <a:endParaRPr lang="en-US"/>
          </a:p>
        </p:txBody>
      </p:sp>
    </p:spTree>
    <p:extLst>
      <p:ext uri="{BB962C8B-B14F-4D97-AF65-F5344CB8AC3E}">
        <p14:creationId xmlns:p14="http://schemas.microsoft.com/office/powerpoint/2010/main" val="15877480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0E9CFD6-8603-42AB-8FF6-BDE636565D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4408510"/>
          </a:xfrm>
          <a:prstGeom prst="rect">
            <a:avLst/>
          </a:prstGeom>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A9D18706-4BDE-4282-9907-004B987D0889}"/>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769A6EE4-7B2A-4A1F-9D78-2ABD8DC0C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1764874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9681A93F-7594-43BF-A07F-5C28356179C8}"/>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B322712E-14D9-46D4-904A-6142ECD2F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28531514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8/5/22</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21502432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8/5/22</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29070676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8/5/22</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5458338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8/5/22</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898763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8/5/22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8/5/22</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29746382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8/5/22</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1936777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6" descr="Students.jpg">
            <a:extLst>
              <a:ext uri="{FF2B5EF4-FFF2-40B4-BE49-F238E27FC236}">
                <a16:creationId xmlns:a16="http://schemas.microsoft.com/office/drawing/2014/main" id="{514FB2DB-0F72-4310-89CB-B4B325311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B1806022-18A4-42AD-B789-B1EAEF9D6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967116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57EC5E-851E-4FAF-95B7-B639BB4367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4408510"/>
          </a:xfrm>
          <a:prstGeom prst="rect">
            <a:avLst/>
          </a:prstGeom>
        </p:spPr>
      </p:pic>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5F8FCFEA-AFC4-43C6-927D-B033C1078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324011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18436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8/5/22</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28655961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968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968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ules Committ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endParaRPr lang="en-US" dirty="0"/>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8/5/22</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
        <p:nvSpPr>
          <p:cNvPr id="7" name="Picture Placeholder 7">
            <a:extLst>
              <a:ext uri="{FF2B5EF4-FFF2-40B4-BE49-F238E27FC236}">
                <a16:creationId xmlns:a16="http://schemas.microsoft.com/office/drawing/2014/main" id="{41C07A38-3151-4187-A15D-B39250318ED2}"/>
              </a:ext>
            </a:extLst>
          </p:cNvPr>
          <p:cNvSpPr>
            <a:spLocks noGrp="1"/>
          </p:cNvSpPr>
          <p:nvPr>
            <p:ph type="pic" sz="quarter" idx="13"/>
          </p:nvPr>
        </p:nvSpPr>
        <p:spPr>
          <a:xfrm>
            <a:off x="1947390" y="2307986"/>
            <a:ext cx="1051560" cy="1234440"/>
          </a:xfrm>
        </p:spPr>
        <p:txBody>
          <a:bodyPr/>
          <a:lstStyle>
            <a:lvl1pPr>
              <a:defRPr sz="1000"/>
            </a:lvl1pPr>
          </a:lstStyle>
          <a:p>
            <a:r>
              <a:rPr lang="en-US"/>
              <a:t>Click icon to add picture</a:t>
            </a:r>
            <a:endParaRPr lang="en-US" dirty="0"/>
          </a:p>
        </p:txBody>
      </p:sp>
      <p:sp>
        <p:nvSpPr>
          <p:cNvPr id="8" name="Picture Placeholder 7">
            <a:extLst>
              <a:ext uri="{FF2B5EF4-FFF2-40B4-BE49-F238E27FC236}">
                <a16:creationId xmlns:a16="http://schemas.microsoft.com/office/drawing/2014/main" id="{85A6B223-FC34-4A5C-911E-C24D04E7CFFD}"/>
              </a:ext>
            </a:extLst>
          </p:cNvPr>
          <p:cNvSpPr>
            <a:spLocks noGrp="1"/>
          </p:cNvSpPr>
          <p:nvPr>
            <p:ph type="pic" sz="quarter" idx="14"/>
          </p:nvPr>
        </p:nvSpPr>
        <p:spPr>
          <a:xfrm>
            <a:off x="3114674" y="2306767"/>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B6E42FB0-6743-491E-88B5-2F35A08BA59B}"/>
              </a:ext>
            </a:extLst>
          </p:cNvPr>
          <p:cNvSpPr>
            <a:spLocks noGrp="1"/>
          </p:cNvSpPr>
          <p:nvPr>
            <p:ph type="pic" sz="quarter" idx="15"/>
          </p:nvPr>
        </p:nvSpPr>
        <p:spPr>
          <a:xfrm>
            <a:off x="4281800" y="2306767"/>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DEF4A9DF-3140-4B74-9668-7D7E4EC06F3F}"/>
              </a:ext>
            </a:extLst>
          </p:cNvPr>
          <p:cNvSpPr>
            <a:spLocks noGrp="1"/>
          </p:cNvSpPr>
          <p:nvPr>
            <p:ph type="pic" sz="quarter" idx="16"/>
          </p:nvPr>
        </p:nvSpPr>
        <p:spPr>
          <a:xfrm>
            <a:off x="5448926" y="230676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27BE3ADA-1D25-4285-87C8-580EDAE97CB4}"/>
              </a:ext>
            </a:extLst>
          </p:cNvPr>
          <p:cNvSpPr>
            <a:spLocks noGrp="1"/>
          </p:cNvSpPr>
          <p:nvPr>
            <p:ph type="pic" sz="quarter" idx="17"/>
          </p:nvPr>
        </p:nvSpPr>
        <p:spPr>
          <a:xfrm>
            <a:off x="6609972" y="2306767"/>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36931D3C-26F3-4EAD-B49C-F147E5932A09}"/>
              </a:ext>
            </a:extLst>
          </p:cNvPr>
          <p:cNvSpPr>
            <a:spLocks noGrp="1"/>
          </p:cNvSpPr>
          <p:nvPr>
            <p:ph type="pic" sz="quarter" idx="18"/>
          </p:nvPr>
        </p:nvSpPr>
        <p:spPr>
          <a:xfrm>
            <a:off x="7771018" y="2302745"/>
            <a:ext cx="1051560" cy="1234440"/>
          </a:xfrm>
        </p:spPr>
        <p:txBody>
          <a:bodyPr/>
          <a:lstStyle>
            <a:lvl1pPr>
              <a:defRPr sz="1000"/>
            </a:lvl1pPr>
          </a:lstStyle>
          <a:p>
            <a:r>
              <a:rPr lang="en-US"/>
              <a:t>Click icon to add picture</a:t>
            </a:r>
            <a:endParaRPr lang="en-US" dirty="0"/>
          </a:p>
        </p:txBody>
      </p:sp>
      <p:sp>
        <p:nvSpPr>
          <p:cNvPr id="13" name="Picture Placeholder 7">
            <a:extLst>
              <a:ext uri="{FF2B5EF4-FFF2-40B4-BE49-F238E27FC236}">
                <a16:creationId xmlns:a16="http://schemas.microsoft.com/office/drawing/2014/main" id="{0D82E5F0-F99D-4860-9376-386CC243EFC6}"/>
              </a:ext>
            </a:extLst>
          </p:cNvPr>
          <p:cNvSpPr>
            <a:spLocks noGrp="1"/>
          </p:cNvSpPr>
          <p:nvPr>
            <p:ph type="pic" sz="quarter" idx="19"/>
          </p:nvPr>
        </p:nvSpPr>
        <p:spPr>
          <a:xfrm>
            <a:off x="8938146" y="2306767"/>
            <a:ext cx="1051560" cy="1234440"/>
          </a:xfrm>
        </p:spPr>
        <p:txBody>
          <a:bodyPr/>
          <a:lstStyle>
            <a:lvl1pPr>
              <a:defRPr sz="1000"/>
            </a:lvl1pPr>
          </a:lstStyle>
          <a:p>
            <a:r>
              <a:rPr lang="en-US"/>
              <a:t>Click icon to add picture</a:t>
            </a:r>
            <a:endParaRPr lang="en-US" dirty="0"/>
          </a:p>
        </p:txBody>
      </p:sp>
      <p:sp>
        <p:nvSpPr>
          <p:cNvPr id="14" name="Picture Placeholder 7">
            <a:extLst>
              <a:ext uri="{FF2B5EF4-FFF2-40B4-BE49-F238E27FC236}">
                <a16:creationId xmlns:a16="http://schemas.microsoft.com/office/drawing/2014/main" id="{566D4066-CFD0-4992-A303-5EBAB83E73DA}"/>
              </a:ext>
            </a:extLst>
          </p:cNvPr>
          <p:cNvSpPr>
            <a:spLocks noGrp="1"/>
          </p:cNvSpPr>
          <p:nvPr>
            <p:ph type="pic" sz="quarter" idx="20"/>
          </p:nvPr>
        </p:nvSpPr>
        <p:spPr>
          <a:xfrm>
            <a:off x="10119898" y="2302745"/>
            <a:ext cx="1051560" cy="1234440"/>
          </a:xfrm>
        </p:spPr>
        <p:txBody>
          <a:bodyPr/>
          <a:lstStyle>
            <a:lvl1pPr>
              <a:defRPr sz="1000"/>
            </a:lvl1pPr>
          </a:lstStyle>
          <a:p>
            <a:r>
              <a:rPr lang="en-US"/>
              <a:t>Click icon to add picture</a:t>
            </a:r>
            <a:endParaRPr lang="en-US" dirty="0"/>
          </a:p>
        </p:txBody>
      </p:sp>
      <p:sp>
        <p:nvSpPr>
          <p:cNvPr id="15" name="Text Placeholder 42">
            <a:extLst>
              <a:ext uri="{FF2B5EF4-FFF2-40B4-BE49-F238E27FC236}">
                <a16:creationId xmlns:a16="http://schemas.microsoft.com/office/drawing/2014/main" id="{EE53C0DE-A22A-482A-B0B4-ADCA2DB7C789}"/>
              </a:ext>
            </a:extLst>
          </p:cNvPr>
          <p:cNvSpPr>
            <a:spLocks noGrp="1"/>
          </p:cNvSpPr>
          <p:nvPr>
            <p:ph type="body" sz="quarter" idx="21" hasCustomPrompt="1"/>
          </p:nvPr>
        </p:nvSpPr>
        <p:spPr>
          <a:xfrm>
            <a:off x="1948025" y="357998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EA59132B-839F-4B3E-898F-4B55B3E3B485}"/>
              </a:ext>
            </a:extLst>
          </p:cNvPr>
          <p:cNvSpPr>
            <a:spLocks noGrp="1"/>
          </p:cNvSpPr>
          <p:nvPr>
            <p:ph type="body" sz="quarter" idx="22" hasCustomPrompt="1"/>
          </p:nvPr>
        </p:nvSpPr>
        <p:spPr>
          <a:xfrm>
            <a:off x="3114674"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C88C9F07-DD7E-46CC-911A-F1572284E288}"/>
              </a:ext>
            </a:extLst>
          </p:cNvPr>
          <p:cNvSpPr>
            <a:spLocks noGrp="1"/>
          </p:cNvSpPr>
          <p:nvPr>
            <p:ph type="body" sz="quarter" idx="23" hasCustomPrompt="1"/>
          </p:nvPr>
        </p:nvSpPr>
        <p:spPr>
          <a:xfrm>
            <a:off x="4285915"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CEA7308F-DCC7-4ECB-B924-E08C5C48A42B}"/>
              </a:ext>
            </a:extLst>
          </p:cNvPr>
          <p:cNvSpPr>
            <a:spLocks noGrp="1"/>
          </p:cNvSpPr>
          <p:nvPr>
            <p:ph type="body" sz="quarter" idx="24" hasCustomPrompt="1"/>
          </p:nvPr>
        </p:nvSpPr>
        <p:spPr>
          <a:xfrm>
            <a:off x="5449561"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C716AE63-04E1-4B07-A751-52DF5E81ECE5}"/>
              </a:ext>
            </a:extLst>
          </p:cNvPr>
          <p:cNvSpPr>
            <a:spLocks noGrp="1"/>
          </p:cNvSpPr>
          <p:nvPr>
            <p:ph type="body" sz="quarter" idx="25" hasCustomPrompt="1"/>
          </p:nvPr>
        </p:nvSpPr>
        <p:spPr>
          <a:xfrm>
            <a:off x="6609972"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8E7D6D53-8B11-4FEF-A375-31FF1D90AC91}"/>
              </a:ext>
            </a:extLst>
          </p:cNvPr>
          <p:cNvSpPr>
            <a:spLocks noGrp="1"/>
          </p:cNvSpPr>
          <p:nvPr>
            <p:ph type="body" sz="quarter" idx="26" hasCustomPrompt="1"/>
          </p:nvPr>
        </p:nvSpPr>
        <p:spPr>
          <a:xfrm>
            <a:off x="7771653"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Text Placeholder 42">
            <a:extLst>
              <a:ext uri="{FF2B5EF4-FFF2-40B4-BE49-F238E27FC236}">
                <a16:creationId xmlns:a16="http://schemas.microsoft.com/office/drawing/2014/main" id="{6A34A385-80F7-4E38-83B4-9C6E0F545D95}"/>
              </a:ext>
            </a:extLst>
          </p:cNvPr>
          <p:cNvSpPr>
            <a:spLocks noGrp="1"/>
          </p:cNvSpPr>
          <p:nvPr>
            <p:ph type="body" sz="quarter" idx="27" hasCustomPrompt="1"/>
          </p:nvPr>
        </p:nvSpPr>
        <p:spPr>
          <a:xfrm>
            <a:off x="8941331"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2" name="Text Placeholder 42">
            <a:extLst>
              <a:ext uri="{FF2B5EF4-FFF2-40B4-BE49-F238E27FC236}">
                <a16:creationId xmlns:a16="http://schemas.microsoft.com/office/drawing/2014/main" id="{C229CF8C-7E87-4CBD-985F-B237315EC3A7}"/>
              </a:ext>
            </a:extLst>
          </p:cNvPr>
          <p:cNvSpPr>
            <a:spLocks noGrp="1"/>
          </p:cNvSpPr>
          <p:nvPr>
            <p:ph type="body" sz="quarter" idx="28" hasCustomPrompt="1"/>
          </p:nvPr>
        </p:nvSpPr>
        <p:spPr>
          <a:xfrm>
            <a:off x="10125034"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3" name="Picture Placeholder 7">
            <a:extLst>
              <a:ext uri="{FF2B5EF4-FFF2-40B4-BE49-F238E27FC236}">
                <a16:creationId xmlns:a16="http://schemas.microsoft.com/office/drawing/2014/main" id="{989CDF29-1BB9-4721-8D9B-D7470ACE0B65}"/>
              </a:ext>
            </a:extLst>
          </p:cNvPr>
          <p:cNvSpPr>
            <a:spLocks noGrp="1"/>
          </p:cNvSpPr>
          <p:nvPr>
            <p:ph type="pic" sz="quarter" idx="29"/>
          </p:nvPr>
        </p:nvSpPr>
        <p:spPr>
          <a:xfrm>
            <a:off x="1947390" y="4268640"/>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2347026D-61DA-44B9-9A3F-09D4D5961E71}"/>
              </a:ext>
            </a:extLst>
          </p:cNvPr>
          <p:cNvSpPr>
            <a:spLocks noGrp="1"/>
          </p:cNvSpPr>
          <p:nvPr>
            <p:ph type="pic" sz="quarter" idx="30"/>
          </p:nvPr>
        </p:nvSpPr>
        <p:spPr>
          <a:xfrm>
            <a:off x="3114674" y="4267421"/>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D8AD73F0-C0B1-441D-B728-3212A9CC19BE}"/>
              </a:ext>
            </a:extLst>
          </p:cNvPr>
          <p:cNvSpPr>
            <a:spLocks noGrp="1"/>
          </p:cNvSpPr>
          <p:nvPr>
            <p:ph type="pic" sz="quarter" idx="31"/>
          </p:nvPr>
        </p:nvSpPr>
        <p:spPr>
          <a:xfrm>
            <a:off x="4281800" y="4267421"/>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0EF512FE-C5A5-4B7E-BBC6-0DB50E8B3572}"/>
              </a:ext>
            </a:extLst>
          </p:cNvPr>
          <p:cNvSpPr>
            <a:spLocks noGrp="1"/>
          </p:cNvSpPr>
          <p:nvPr>
            <p:ph type="pic" sz="quarter" idx="32"/>
          </p:nvPr>
        </p:nvSpPr>
        <p:spPr>
          <a:xfrm>
            <a:off x="5448926" y="426742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2F9138E5-166F-497A-A9E3-22F5BEEA378F}"/>
              </a:ext>
            </a:extLst>
          </p:cNvPr>
          <p:cNvSpPr>
            <a:spLocks noGrp="1"/>
          </p:cNvSpPr>
          <p:nvPr>
            <p:ph type="pic" sz="quarter" idx="33"/>
          </p:nvPr>
        </p:nvSpPr>
        <p:spPr>
          <a:xfrm>
            <a:off x="6609972" y="4267421"/>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AFEA0467-1196-46F4-B8BB-F984286AFE74}"/>
              </a:ext>
            </a:extLst>
          </p:cNvPr>
          <p:cNvSpPr>
            <a:spLocks noGrp="1"/>
          </p:cNvSpPr>
          <p:nvPr>
            <p:ph type="pic" sz="quarter" idx="34"/>
          </p:nvPr>
        </p:nvSpPr>
        <p:spPr>
          <a:xfrm>
            <a:off x="7771018" y="4263399"/>
            <a:ext cx="1051560" cy="1234440"/>
          </a:xfrm>
        </p:spPr>
        <p:txBody>
          <a:bodyPr/>
          <a:lstStyle>
            <a:lvl1pPr>
              <a:defRPr sz="1000"/>
            </a:lvl1pPr>
          </a:lstStyle>
          <a:p>
            <a:r>
              <a:rPr lang="en-US"/>
              <a:t>Click icon to add picture</a:t>
            </a:r>
            <a:endParaRPr lang="en-US" dirty="0"/>
          </a:p>
        </p:txBody>
      </p:sp>
      <p:sp>
        <p:nvSpPr>
          <p:cNvPr id="29" name="Picture Placeholder 7">
            <a:extLst>
              <a:ext uri="{FF2B5EF4-FFF2-40B4-BE49-F238E27FC236}">
                <a16:creationId xmlns:a16="http://schemas.microsoft.com/office/drawing/2014/main" id="{138BEDD8-9F32-4A60-AC2E-3DB025622685}"/>
              </a:ext>
            </a:extLst>
          </p:cNvPr>
          <p:cNvSpPr>
            <a:spLocks noGrp="1"/>
          </p:cNvSpPr>
          <p:nvPr>
            <p:ph type="pic" sz="quarter" idx="35"/>
          </p:nvPr>
        </p:nvSpPr>
        <p:spPr>
          <a:xfrm>
            <a:off x="8938146" y="4267421"/>
            <a:ext cx="1051560" cy="1234440"/>
          </a:xfrm>
        </p:spPr>
        <p:txBody>
          <a:bodyPr/>
          <a:lstStyle>
            <a:lvl1pPr>
              <a:defRPr sz="1000"/>
            </a:lvl1pPr>
          </a:lstStyle>
          <a:p>
            <a:r>
              <a:rPr lang="en-US"/>
              <a:t>Click icon to add picture</a:t>
            </a:r>
            <a:endParaRPr lang="en-US" dirty="0"/>
          </a:p>
        </p:txBody>
      </p:sp>
      <p:sp>
        <p:nvSpPr>
          <p:cNvPr id="30" name="Picture Placeholder 7">
            <a:extLst>
              <a:ext uri="{FF2B5EF4-FFF2-40B4-BE49-F238E27FC236}">
                <a16:creationId xmlns:a16="http://schemas.microsoft.com/office/drawing/2014/main" id="{E9EE57F2-64F3-4064-90D9-BB619B81FAF6}"/>
              </a:ext>
            </a:extLst>
          </p:cNvPr>
          <p:cNvSpPr>
            <a:spLocks noGrp="1"/>
          </p:cNvSpPr>
          <p:nvPr>
            <p:ph type="pic" sz="quarter" idx="36"/>
          </p:nvPr>
        </p:nvSpPr>
        <p:spPr>
          <a:xfrm>
            <a:off x="10119898" y="4263399"/>
            <a:ext cx="1051560" cy="1234440"/>
          </a:xfrm>
        </p:spPr>
        <p:txBody>
          <a:bodyPr/>
          <a:lstStyle>
            <a:lvl1pPr>
              <a:defRPr sz="1000"/>
            </a:lvl1pPr>
          </a:lstStyle>
          <a:p>
            <a:r>
              <a:rPr lang="en-US"/>
              <a:t>Click icon to add picture</a:t>
            </a:r>
            <a:endParaRPr lang="en-US" dirty="0"/>
          </a:p>
        </p:txBody>
      </p:sp>
      <p:sp>
        <p:nvSpPr>
          <p:cNvPr id="31" name="Text Placeholder 42">
            <a:extLst>
              <a:ext uri="{FF2B5EF4-FFF2-40B4-BE49-F238E27FC236}">
                <a16:creationId xmlns:a16="http://schemas.microsoft.com/office/drawing/2014/main" id="{2D951F0E-28FA-4EE0-8CCF-6CA2A4A4951F}"/>
              </a:ext>
            </a:extLst>
          </p:cNvPr>
          <p:cNvSpPr>
            <a:spLocks noGrp="1"/>
          </p:cNvSpPr>
          <p:nvPr>
            <p:ph type="body" sz="quarter" idx="37" hasCustomPrompt="1"/>
          </p:nvPr>
        </p:nvSpPr>
        <p:spPr>
          <a:xfrm>
            <a:off x="1948025" y="554063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5DD9C78E-C4E3-45C5-919F-A43410472F30}"/>
              </a:ext>
            </a:extLst>
          </p:cNvPr>
          <p:cNvSpPr>
            <a:spLocks noGrp="1"/>
          </p:cNvSpPr>
          <p:nvPr>
            <p:ph type="body" sz="quarter" idx="38" hasCustomPrompt="1"/>
          </p:nvPr>
        </p:nvSpPr>
        <p:spPr>
          <a:xfrm>
            <a:off x="3114674"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DF1AD41A-C060-4D57-B29D-6B92461A31BA}"/>
              </a:ext>
            </a:extLst>
          </p:cNvPr>
          <p:cNvSpPr>
            <a:spLocks noGrp="1"/>
          </p:cNvSpPr>
          <p:nvPr>
            <p:ph type="body" sz="quarter" idx="39" hasCustomPrompt="1"/>
          </p:nvPr>
        </p:nvSpPr>
        <p:spPr>
          <a:xfrm>
            <a:off x="4285915"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A8F0E0B1-302C-4071-960A-C0DE79FC4CAB}"/>
              </a:ext>
            </a:extLst>
          </p:cNvPr>
          <p:cNvSpPr>
            <a:spLocks noGrp="1"/>
          </p:cNvSpPr>
          <p:nvPr>
            <p:ph type="body" sz="quarter" idx="40" hasCustomPrompt="1"/>
          </p:nvPr>
        </p:nvSpPr>
        <p:spPr>
          <a:xfrm>
            <a:off x="5449561"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5AFBD3CE-73A5-4367-95F8-2860FC9DDA36}"/>
              </a:ext>
            </a:extLst>
          </p:cNvPr>
          <p:cNvSpPr>
            <a:spLocks noGrp="1"/>
          </p:cNvSpPr>
          <p:nvPr>
            <p:ph type="body" sz="quarter" idx="41" hasCustomPrompt="1"/>
          </p:nvPr>
        </p:nvSpPr>
        <p:spPr>
          <a:xfrm>
            <a:off x="6609972"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8610F160-E744-40E4-B3B5-B7520962F8B1}"/>
              </a:ext>
            </a:extLst>
          </p:cNvPr>
          <p:cNvSpPr>
            <a:spLocks noGrp="1"/>
          </p:cNvSpPr>
          <p:nvPr>
            <p:ph type="body" sz="quarter" idx="42" hasCustomPrompt="1"/>
          </p:nvPr>
        </p:nvSpPr>
        <p:spPr>
          <a:xfrm>
            <a:off x="7771653"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7" name="Text Placeholder 42">
            <a:extLst>
              <a:ext uri="{FF2B5EF4-FFF2-40B4-BE49-F238E27FC236}">
                <a16:creationId xmlns:a16="http://schemas.microsoft.com/office/drawing/2014/main" id="{E25E431A-9D99-4E9A-B4B7-AEB45B18FDE6}"/>
              </a:ext>
            </a:extLst>
          </p:cNvPr>
          <p:cNvSpPr>
            <a:spLocks noGrp="1"/>
          </p:cNvSpPr>
          <p:nvPr>
            <p:ph type="body" sz="quarter" idx="43" hasCustomPrompt="1"/>
          </p:nvPr>
        </p:nvSpPr>
        <p:spPr>
          <a:xfrm>
            <a:off x="8941331"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8" name="Text Placeholder 42">
            <a:extLst>
              <a:ext uri="{FF2B5EF4-FFF2-40B4-BE49-F238E27FC236}">
                <a16:creationId xmlns:a16="http://schemas.microsoft.com/office/drawing/2014/main" id="{A9DF5626-9975-4E47-92F1-447C1ED4529E}"/>
              </a:ext>
            </a:extLst>
          </p:cNvPr>
          <p:cNvSpPr>
            <a:spLocks noGrp="1"/>
          </p:cNvSpPr>
          <p:nvPr>
            <p:ph type="body" sz="quarter" idx="44" hasCustomPrompt="1"/>
          </p:nvPr>
        </p:nvSpPr>
        <p:spPr>
          <a:xfrm>
            <a:off x="10125034"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42303983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descr="Students.jpg">
            <a:extLst>
              <a:ext uri="{FF2B5EF4-FFF2-40B4-BE49-F238E27FC236}">
                <a16:creationId xmlns:a16="http://schemas.microsoft.com/office/drawing/2014/main" id="{05776A87-DE02-4380-BE4E-590E16FBA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A9D18706-4BDE-4282-9907-004B987D0889}"/>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769A6EE4-7B2A-4A1F-9D78-2ABD8DC0C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350895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8/5/22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9681A93F-7594-43BF-A07F-5C28356179C8}"/>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B322712E-14D9-46D4-904A-6142ECD2F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39539141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8/5/22</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24348553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8/5/22</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19033328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8/5/22</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13025099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8/5/22</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40075467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8/5/22</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39150415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8/5/22</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15853523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6" descr="Students.jpg">
            <a:extLst>
              <a:ext uri="{FF2B5EF4-FFF2-40B4-BE49-F238E27FC236}">
                <a16:creationId xmlns:a16="http://schemas.microsoft.com/office/drawing/2014/main" id="{514FB2DB-0F72-4310-89CB-B4B325311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B1806022-18A4-42AD-B789-B1EAEF9D6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945450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9" name="Picture 8" descr="A picture containing person, outdoor, athletic game, sport&#10;&#10;Description automatically generated">
            <a:extLst>
              <a:ext uri="{FF2B5EF4-FFF2-40B4-BE49-F238E27FC236}">
                <a16:creationId xmlns:a16="http://schemas.microsoft.com/office/drawing/2014/main" id="{5B16B419-BF46-45BF-AD6D-EAA9519EC1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090"/>
            <a:ext cx="12192000" cy="4408510"/>
          </a:xfrm>
          <a:prstGeom prst="rect">
            <a:avLst/>
          </a:prstGeom>
        </p:spPr>
      </p:pic>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5F8FCFEA-AFC4-43C6-927D-B033C1078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726658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46596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8/5/22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8/5/22</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10757310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694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a:solidFill>
                  <a:schemeClr val="bg1"/>
                </a:solidFill>
                <a:latin typeface="+mn-lt"/>
                <a:cs typeface="Arial" charset="0"/>
              </a:rPr>
              <a:t>Editorial </a:t>
            </a:r>
            <a:r>
              <a:rPr lang="en-US" sz="2000" dirty="0">
                <a:solidFill>
                  <a:schemeClr val="bg1"/>
                </a:solidFill>
                <a:latin typeface="+mn-lt"/>
                <a:cs typeface="Arial" charset="0"/>
              </a:rPr>
              <a:t>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8/5/22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Major 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Major 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8/5/22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extLst>
      <p:ext uri="{BB962C8B-B14F-4D97-AF65-F5344CB8AC3E}">
        <p14:creationId xmlns:p14="http://schemas.microsoft.com/office/powerpoint/2010/main" val="249220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8/5/22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8/5/22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8/5/22</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a:solidFill>
            <a:srgbClr val="00205B"/>
          </a:solidFill>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 name="Picture 2" descr="A close up of a sign&#10;&#10;Description automatically generated">
            <a:extLst>
              <a:ext uri="{FF2B5EF4-FFF2-40B4-BE49-F238E27FC236}">
                <a16:creationId xmlns:a16="http://schemas.microsoft.com/office/drawing/2014/main" id="{C00CB8E0-4CF4-41FC-9556-38B3AC65E3A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5143" y="5748319"/>
            <a:ext cx="813848" cy="950976"/>
          </a:xfrm>
          <a:prstGeom prst="rect">
            <a:avLst/>
          </a:prstGeom>
        </p:spPr>
      </p:pic>
    </p:spTree>
  </p:cSld>
  <p:clrMap bg1="lt1" tx1="dk1" bg2="lt2" tx2="dk2" accent1="accent1" accent2="accent2" accent3="accent3" accent4="accent4" accent5="accent5" accent6="accent6" hlink="hlink" folHlink="folHlink"/>
  <p:sldLayoutIdLst>
    <p:sldLayoutId id="2147483790" r:id="rId1"/>
    <p:sldLayoutId id="2147483791" r:id="rId2"/>
    <p:sldLayoutId id="2147483789" r:id="rId3"/>
    <p:sldLayoutId id="2147483792" r:id="rId4"/>
    <p:sldLayoutId id="2147483793" r:id="rId5"/>
    <p:sldLayoutId id="2147483794" r:id="rId6"/>
    <p:sldLayoutId id="2147483801" r:id="rId7"/>
    <p:sldLayoutId id="2147483795" r:id="rId8"/>
    <p:sldLayoutId id="2147483796" r:id="rId9"/>
    <p:sldLayoutId id="2147483797" r:id="rId10"/>
    <p:sldLayoutId id="2147483798" r:id="rId11"/>
    <p:sldLayoutId id="2147483799" r:id="rId12"/>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A36392-0241-4E13-86E9-1ADC59F065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1B66B9-124B-45CD-8616-EDFD5BE1C6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143FD1-8640-430E-9033-2FF97A191F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78AC2-724E-4670-ABA5-BA8FC4A03064}" type="datetimeFigureOut">
              <a:rPr lang="en-US" smtClean="0"/>
              <a:t>8/5/22</a:t>
            </a:fld>
            <a:endParaRPr lang="en-US"/>
          </a:p>
        </p:txBody>
      </p:sp>
      <p:sp>
        <p:nvSpPr>
          <p:cNvPr id="5" name="Footer Placeholder 4">
            <a:extLst>
              <a:ext uri="{FF2B5EF4-FFF2-40B4-BE49-F238E27FC236}">
                <a16:creationId xmlns:a16="http://schemas.microsoft.com/office/drawing/2014/main" id="{6016E43A-A067-48E5-AEB8-75BA1D7271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627CAE-0B65-40B0-9FA8-761AD948EF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BC5EFC-E1F7-44EE-B4AF-6EF5766B19A6}" type="slidenum">
              <a:rPr lang="en-US" smtClean="0"/>
              <a:t>‹#›</a:t>
            </a:fld>
            <a:endParaRPr lang="en-US"/>
          </a:p>
        </p:txBody>
      </p:sp>
    </p:spTree>
    <p:extLst>
      <p:ext uri="{BB962C8B-B14F-4D97-AF65-F5344CB8AC3E}">
        <p14:creationId xmlns:p14="http://schemas.microsoft.com/office/powerpoint/2010/main" val="2675035116"/>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8/5/22</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18" r:id="rId1"/>
    <p:sldLayoutId id="2147483819" r:id="rId2"/>
    <p:sldLayoutId id="2147483816"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8/5/22</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32" r:id="rId1"/>
    <p:sldLayoutId id="2147483830" r:id="rId2"/>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8/5/22</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4511428"/>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36.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51.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26.xml"/><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0.xml"/><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18" Type="http://schemas.openxmlformats.org/officeDocument/2006/relationships/image" Target="../media/image35.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17" Type="http://schemas.openxmlformats.org/officeDocument/2006/relationships/image" Target="../media/image34.jpeg"/><Relationship Id="rId2" Type="http://schemas.openxmlformats.org/officeDocument/2006/relationships/notesSlide" Target="../notesSlides/notesSlide5.xml"/><Relationship Id="rId16" Type="http://schemas.openxmlformats.org/officeDocument/2006/relationships/image" Target="../media/image33.jpeg"/><Relationship Id="rId20" Type="http://schemas.openxmlformats.org/officeDocument/2006/relationships/image" Target="../media/image37.jpeg"/><Relationship Id="rId1" Type="http://schemas.openxmlformats.org/officeDocument/2006/relationships/slideLayout" Target="../slideLayouts/slideLayout26.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5" Type="http://schemas.openxmlformats.org/officeDocument/2006/relationships/image" Target="../media/image32.jpeg"/><Relationship Id="rId10" Type="http://schemas.openxmlformats.org/officeDocument/2006/relationships/image" Target="../media/image27.jpeg"/><Relationship Id="rId19" Type="http://schemas.openxmlformats.org/officeDocument/2006/relationships/image" Target="../media/image36.jpe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hyperlink" Target="http://www.nfhs.org/erules" TargetMode="External"/><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38.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1D5B0-8C53-4781-9046-A605E7724DC6}"/>
              </a:ext>
            </a:extLst>
          </p:cNvPr>
          <p:cNvSpPr>
            <a:spLocks noGrp="1"/>
          </p:cNvSpPr>
          <p:nvPr>
            <p:ph type="ctrTitle"/>
          </p:nvPr>
        </p:nvSpPr>
        <p:spPr/>
        <p:txBody>
          <a:bodyPr/>
          <a:lstStyle/>
          <a:p>
            <a:r>
              <a:rPr lang="en-US" dirty="0"/>
              <a:t>2022-23 NFHS Basketball Rules PowerPoint</a:t>
            </a:r>
          </a:p>
        </p:txBody>
      </p:sp>
      <p:sp>
        <p:nvSpPr>
          <p:cNvPr id="3" name="Subtitle 2">
            <a:extLst>
              <a:ext uri="{FF2B5EF4-FFF2-40B4-BE49-F238E27FC236}">
                <a16:creationId xmlns:a16="http://schemas.microsoft.com/office/drawing/2014/main" id="{9EE7EA81-E282-4AE7-817B-DB50C5363BC7}"/>
              </a:ext>
            </a:extLst>
          </p:cNvPr>
          <p:cNvSpPr>
            <a:spLocks noGrp="1"/>
          </p:cNvSpPr>
          <p:nvPr>
            <p:ph type="subTitle" idx="1"/>
          </p:nvPr>
        </p:nvSpPr>
        <p:spPr/>
        <p:txBody>
          <a:bodyPr/>
          <a:lstStyle/>
          <a:p>
            <a:r>
              <a:rPr lang="en-US" dirty="0"/>
              <a:t>Rules Changes</a:t>
            </a:r>
          </a:p>
          <a:p>
            <a:r>
              <a:rPr lang="en-US" dirty="0"/>
              <a:t>Editorial Changes</a:t>
            </a:r>
          </a:p>
          <a:p>
            <a:r>
              <a:rPr lang="en-US" dirty="0"/>
              <a:t>Points of Emphasis</a:t>
            </a:r>
          </a:p>
        </p:txBody>
      </p:sp>
    </p:spTree>
    <p:extLst>
      <p:ext uri="{BB962C8B-B14F-4D97-AF65-F5344CB8AC3E}">
        <p14:creationId xmlns:p14="http://schemas.microsoft.com/office/powerpoint/2010/main" val="3205712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77C79-5622-4BB1-BAC1-6930262DA8B0}"/>
              </a:ext>
            </a:extLst>
          </p:cNvPr>
          <p:cNvSpPr>
            <a:spLocks noGrp="1"/>
          </p:cNvSpPr>
          <p:nvPr>
            <p:ph type="title"/>
          </p:nvPr>
        </p:nvSpPr>
        <p:spPr>
          <a:xfrm>
            <a:off x="1988687" y="549041"/>
            <a:ext cx="10026649" cy="1204912"/>
          </a:xfrm>
        </p:spPr>
        <p:txBody>
          <a:bodyPr/>
          <a:lstStyle/>
          <a:p>
            <a:r>
              <a:rPr lang="en-US" dirty="0"/>
              <a:t>Team Member’s Equipment, Apparel</a:t>
            </a:r>
            <a:br>
              <a:rPr lang="en-US" dirty="0"/>
            </a:br>
            <a:r>
              <a:rPr lang="en-US" dirty="0"/>
              <a:t>3-5-4</a:t>
            </a:r>
            <a:r>
              <a:rPr lang="en-US" sz="4000" cap="none" dirty="0"/>
              <a:t>d</a:t>
            </a:r>
            <a:endParaRPr lang="en-US" dirty="0"/>
          </a:p>
        </p:txBody>
      </p:sp>
      <p:sp>
        <p:nvSpPr>
          <p:cNvPr id="4" name="Footer Placeholder 3">
            <a:extLst>
              <a:ext uri="{FF2B5EF4-FFF2-40B4-BE49-F238E27FC236}">
                <a16:creationId xmlns:a16="http://schemas.microsoft.com/office/drawing/2014/main" id="{92153579-9EB1-42E0-9BF8-2C4FC0CC8AD9}"/>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D19F169B-6821-4557-A764-C670D084A562}"/>
              </a:ext>
            </a:extLst>
          </p:cNvPr>
          <p:cNvSpPr txBox="1"/>
          <p:nvPr/>
        </p:nvSpPr>
        <p:spPr>
          <a:xfrm>
            <a:off x="1577893" y="4817483"/>
            <a:ext cx="9970640" cy="1451679"/>
          </a:xfrm>
          <a:prstGeom prst="rect">
            <a:avLst/>
          </a:prstGeom>
          <a:noFill/>
        </p:spPr>
        <p:txBody>
          <a:bodyPr wrap="square" rtlCol="0">
            <a:spAutoFit/>
          </a:bodyPr>
          <a:lstStyle/>
          <a:p>
            <a:pPr marL="285750" indent="-285750">
              <a:spcAft>
                <a:spcPts val="1000"/>
              </a:spcAft>
              <a:buFont typeface="Arial" panose="020B0604020202020204" pitchFamily="34" charset="0"/>
              <a:buChar char="•"/>
            </a:pPr>
            <a:r>
              <a:rPr lang="en-US" sz="2000" dirty="0">
                <a:latin typeface="+mn-lt"/>
              </a:rPr>
              <a:t>Hair adornments, such as beads, that are </a:t>
            </a:r>
            <a:r>
              <a:rPr lang="en-US" sz="2000" b="1" dirty="0">
                <a:solidFill>
                  <a:srgbClr val="C00000"/>
                </a:solidFill>
                <a:latin typeface="+mn-lt"/>
              </a:rPr>
              <a:t>securely fastened close to the head </a:t>
            </a:r>
            <a:r>
              <a:rPr lang="en-US" sz="2000" dirty="0">
                <a:latin typeface="+mn-lt"/>
              </a:rPr>
              <a:t>and </a:t>
            </a:r>
            <a:r>
              <a:rPr lang="en-US" sz="2000" b="1" dirty="0">
                <a:solidFill>
                  <a:srgbClr val="C00000"/>
                </a:solidFill>
                <a:latin typeface="+mn-lt"/>
              </a:rPr>
              <a:t>do not increase risk</a:t>
            </a:r>
            <a:r>
              <a:rPr lang="en-US" sz="2000" dirty="0">
                <a:latin typeface="+mn-lt"/>
              </a:rPr>
              <a:t> to the player, teammates or opponents are permitted (</a:t>
            </a:r>
            <a:r>
              <a:rPr lang="en-US" sz="2000" dirty="0" err="1">
                <a:latin typeface="+mn-lt"/>
              </a:rPr>
              <a:t>PlayPics</a:t>
            </a:r>
            <a:r>
              <a:rPr lang="en-US" sz="2000" dirty="0">
                <a:latin typeface="+mn-lt"/>
              </a:rPr>
              <a:t> B and D).</a:t>
            </a:r>
          </a:p>
          <a:p>
            <a:pPr marL="285750" indent="-285750">
              <a:buFont typeface="Arial" panose="020B0604020202020204" pitchFamily="34" charset="0"/>
              <a:buChar char="•"/>
            </a:pPr>
            <a:r>
              <a:rPr lang="en-US" sz="2000" dirty="0" err="1">
                <a:latin typeface="+mn-lt"/>
              </a:rPr>
              <a:t>PlayPics</a:t>
            </a:r>
            <a:r>
              <a:rPr lang="en-US" sz="2000" dirty="0">
                <a:latin typeface="+mn-lt"/>
              </a:rPr>
              <a:t> A and C illustrate hair beads that are</a:t>
            </a:r>
            <a:r>
              <a:rPr lang="en-US" sz="2000" b="1" dirty="0">
                <a:solidFill>
                  <a:srgbClr val="C00000"/>
                </a:solidFill>
                <a:latin typeface="+mn-lt"/>
              </a:rPr>
              <a:t> not </a:t>
            </a:r>
            <a:r>
              <a:rPr lang="en-US" sz="2000" dirty="0">
                <a:latin typeface="+mn-lt"/>
              </a:rPr>
              <a:t>securely fastened close to the head and </a:t>
            </a:r>
            <a:r>
              <a:rPr lang="en-US" sz="2000" b="1" dirty="0">
                <a:solidFill>
                  <a:srgbClr val="C00000"/>
                </a:solidFill>
                <a:latin typeface="+mn-lt"/>
              </a:rPr>
              <a:t>do</a:t>
            </a:r>
            <a:r>
              <a:rPr lang="en-US" sz="2000" dirty="0">
                <a:latin typeface="+mn-lt"/>
              </a:rPr>
              <a:t> increase risk of injury; therefore, these examples are non-compliant. </a:t>
            </a:r>
          </a:p>
        </p:txBody>
      </p:sp>
      <p:pic>
        <p:nvPicPr>
          <p:cNvPr id="5" name="Picture 4" descr="Graphical user interface, application&#10;&#10;Description automatically generated">
            <a:extLst>
              <a:ext uri="{FF2B5EF4-FFF2-40B4-BE49-F238E27FC236}">
                <a16:creationId xmlns:a16="http://schemas.microsoft.com/office/drawing/2014/main" id="{F0AF233D-F7E8-F2D6-E242-ED6502DF6C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2689" y="1922506"/>
            <a:ext cx="10344156" cy="2839365"/>
          </a:xfrm>
          <a:prstGeom prst="rect">
            <a:avLst/>
          </a:prstGeom>
        </p:spPr>
      </p:pic>
    </p:spTree>
    <p:extLst>
      <p:ext uri="{BB962C8B-B14F-4D97-AF65-F5344CB8AC3E}">
        <p14:creationId xmlns:p14="http://schemas.microsoft.com/office/powerpoint/2010/main" val="765921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66217-EDB1-450C-9E80-D692188DA3B0}"/>
              </a:ext>
            </a:extLst>
          </p:cNvPr>
          <p:cNvSpPr>
            <a:spLocks noGrp="1"/>
          </p:cNvSpPr>
          <p:nvPr>
            <p:ph type="title"/>
          </p:nvPr>
        </p:nvSpPr>
        <p:spPr/>
        <p:txBody>
          <a:bodyPr/>
          <a:lstStyle/>
          <a:p>
            <a:r>
              <a:rPr lang="en-US" dirty="0"/>
              <a:t>Team Member’s Equipment, Apparel</a:t>
            </a:r>
            <a:br>
              <a:rPr lang="en-US" dirty="0"/>
            </a:br>
            <a:r>
              <a:rPr lang="en-US" dirty="0"/>
              <a:t>3-5-4</a:t>
            </a:r>
            <a:r>
              <a:rPr lang="en-US" sz="4000" cap="none" dirty="0"/>
              <a:t>d</a:t>
            </a:r>
            <a:endParaRPr lang="en-US" dirty="0"/>
          </a:p>
        </p:txBody>
      </p:sp>
      <p:sp>
        <p:nvSpPr>
          <p:cNvPr id="4" name="Footer Placeholder 3">
            <a:extLst>
              <a:ext uri="{FF2B5EF4-FFF2-40B4-BE49-F238E27FC236}">
                <a16:creationId xmlns:a16="http://schemas.microsoft.com/office/drawing/2014/main" id="{37A4C365-9DF8-4A38-8300-868049739A9D}"/>
              </a:ext>
            </a:extLst>
          </p:cNvPr>
          <p:cNvSpPr>
            <a:spLocks noGrp="1"/>
          </p:cNvSpPr>
          <p:nvPr>
            <p:ph type="ftr" sz="quarter" idx="11"/>
          </p:nvPr>
        </p:nvSpPr>
        <p:spPr/>
        <p:txBody>
          <a:bodyPr/>
          <a:lstStyle/>
          <a:p>
            <a:pPr>
              <a:defRPr/>
            </a:pPr>
            <a:r>
              <a:rPr lang="en-US"/>
              <a:t>www.nfhs.org</a:t>
            </a:r>
          </a:p>
        </p:txBody>
      </p:sp>
      <p:sp>
        <p:nvSpPr>
          <p:cNvPr id="9" name="TextBox 8">
            <a:extLst>
              <a:ext uri="{FF2B5EF4-FFF2-40B4-BE49-F238E27FC236}">
                <a16:creationId xmlns:a16="http://schemas.microsoft.com/office/drawing/2014/main" id="{FDACCECF-EBAC-498F-AA5D-5A2191DBB80B}"/>
              </a:ext>
            </a:extLst>
          </p:cNvPr>
          <p:cNvSpPr txBox="1"/>
          <p:nvPr/>
        </p:nvSpPr>
        <p:spPr>
          <a:xfrm>
            <a:off x="7741328" y="2104008"/>
            <a:ext cx="4203023" cy="3139321"/>
          </a:xfrm>
          <a:prstGeom prst="rect">
            <a:avLst/>
          </a:prstGeom>
          <a:noFill/>
        </p:spPr>
        <p:txBody>
          <a:bodyPr wrap="square" rtlCol="0">
            <a:spAutoFit/>
          </a:bodyPr>
          <a:lstStyle/>
          <a:p>
            <a:pPr marL="285750" indent="-285750">
              <a:buFont typeface="Arial" panose="020B0604020202020204" pitchFamily="34" charset="0"/>
              <a:buChar char="•"/>
            </a:pPr>
            <a:r>
              <a:rPr lang="en-US" dirty="0"/>
              <a:t>Hair adornments that are </a:t>
            </a:r>
            <a:r>
              <a:rPr lang="en-US" b="1" u="sng" dirty="0">
                <a:solidFill>
                  <a:srgbClr val="C00000"/>
                </a:solidFill>
              </a:rPr>
              <a:t>not</a:t>
            </a:r>
            <a:r>
              <a:rPr lang="en-US" b="1" dirty="0">
                <a:solidFill>
                  <a:srgbClr val="C00000"/>
                </a:solidFill>
              </a:rPr>
              <a:t> </a:t>
            </a:r>
            <a:r>
              <a:rPr lang="en-US" dirty="0"/>
              <a:t>securely fastened, </a:t>
            </a:r>
            <a:r>
              <a:rPr lang="en-US" b="1" u="sng" dirty="0">
                <a:solidFill>
                  <a:srgbClr val="C00000"/>
                </a:solidFill>
              </a:rPr>
              <a:t>do</a:t>
            </a:r>
            <a:r>
              <a:rPr lang="en-US" dirty="0"/>
              <a:t> increase the risk to the player, teammates or opponents and/or are </a:t>
            </a:r>
            <a:r>
              <a:rPr lang="en-US" b="1" u="sng" dirty="0">
                <a:solidFill>
                  <a:srgbClr val="C00000"/>
                </a:solidFill>
              </a:rPr>
              <a:t>not</a:t>
            </a:r>
            <a:r>
              <a:rPr lang="en-US" dirty="0"/>
              <a:t> secured close to the head should be addressed by the official with the </a:t>
            </a:r>
            <a:r>
              <a:rPr lang="en-US" b="1" dirty="0">
                <a:solidFill>
                  <a:srgbClr val="C00000"/>
                </a:solidFill>
              </a:rPr>
              <a:t>coach</a:t>
            </a:r>
            <a:r>
              <a:rPr lang="en-US" dirty="0"/>
              <a:t>.</a:t>
            </a:r>
          </a:p>
          <a:p>
            <a:endParaRPr lang="en-US" dirty="0"/>
          </a:p>
          <a:p>
            <a:pPr marL="285750" indent="-285750">
              <a:buFont typeface="Arial" panose="020B0604020202020204" pitchFamily="34" charset="0"/>
              <a:buChar char="•"/>
            </a:pPr>
            <a:r>
              <a:rPr lang="en-US" dirty="0"/>
              <a:t>The player(s) shall have the opportunity to comply or remove the adornment(s). </a:t>
            </a:r>
          </a:p>
        </p:txBody>
      </p:sp>
      <p:cxnSp>
        <p:nvCxnSpPr>
          <p:cNvPr id="6" name="Straight Arrow Connector 5">
            <a:extLst>
              <a:ext uri="{FF2B5EF4-FFF2-40B4-BE49-F238E27FC236}">
                <a16:creationId xmlns:a16="http://schemas.microsoft.com/office/drawing/2014/main" id="{6C9C470A-2385-40E9-B044-44F116121F02}"/>
              </a:ext>
            </a:extLst>
          </p:cNvPr>
          <p:cNvCxnSpPr>
            <a:cxnSpLocks/>
          </p:cNvCxnSpPr>
          <p:nvPr/>
        </p:nvCxnSpPr>
        <p:spPr>
          <a:xfrm flipV="1">
            <a:off x="3318934" y="2810933"/>
            <a:ext cx="2652888" cy="1148645"/>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pic>
        <p:nvPicPr>
          <p:cNvPr id="8" name="Picture 7" descr="Text&#10;&#10;Description automatically generated with medium confidence">
            <a:extLst>
              <a:ext uri="{FF2B5EF4-FFF2-40B4-BE49-F238E27FC236}">
                <a16:creationId xmlns:a16="http://schemas.microsoft.com/office/drawing/2014/main" id="{B15DDABC-30E3-43F7-934F-676C55663A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3619" y="2125493"/>
            <a:ext cx="5474107" cy="4399131"/>
          </a:xfrm>
          <a:prstGeom prst="rect">
            <a:avLst/>
          </a:prstGeom>
        </p:spPr>
      </p:pic>
    </p:spTree>
    <p:extLst>
      <p:ext uri="{BB962C8B-B14F-4D97-AF65-F5344CB8AC3E}">
        <p14:creationId xmlns:p14="http://schemas.microsoft.com/office/powerpoint/2010/main" val="2718264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65A3D-39ED-4761-A109-EC199F30586C}"/>
              </a:ext>
            </a:extLst>
          </p:cNvPr>
          <p:cNvSpPr>
            <a:spLocks noGrp="1"/>
          </p:cNvSpPr>
          <p:nvPr>
            <p:ph type="title"/>
          </p:nvPr>
        </p:nvSpPr>
        <p:spPr/>
        <p:txBody>
          <a:bodyPr/>
          <a:lstStyle/>
          <a:p>
            <a:r>
              <a:rPr lang="en-US" dirty="0"/>
              <a:t>Team Member’s Equipment, Apparel</a:t>
            </a:r>
            <a:br>
              <a:rPr lang="en-US" dirty="0"/>
            </a:br>
            <a:r>
              <a:rPr lang="en-US" dirty="0"/>
              <a:t>3-5-4</a:t>
            </a:r>
            <a:r>
              <a:rPr lang="en-US" sz="4000" cap="none" dirty="0"/>
              <a:t>d</a:t>
            </a:r>
            <a:endParaRPr lang="en-US" dirty="0"/>
          </a:p>
        </p:txBody>
      </p:sp>
      <p:sp>
        <p:nvSpPr>
          <p:cNvPr id="4" name="Footer Placeholder 3">
            <a:extLst>
              <a:ext uri="{FF2B5EF4-FFF2-40B4-BE49-F238E27FC236}">
                <a16:creationId xmlns:a16="http://schemas.microsoft.com/office/drawing/2014/main" id="{C01C81C4-39B4-4E29-9654-BDE8AFD6F3DC}"/>
              </a:ext>
            </a:extLst>
          </p:cNvPr>
          <p:cNvSpPr>
            <a:spLocks noGrp="1"/>
          </p:cNvSpPr>
          <p:nvPr>
            <p:ph type="ftr" sz="quarter" idx="11"/>
          </p:nvPr>
        </p:nvSpPr>
        <p:spPr/>
        <p:txBody>
          <a:bodyPr/>
          <a:lstStyle/>
          <a:p>
            <a:pPr>
              <a:defRPr/>
            </a:pPr>
            <a:r>
              <a:rPr lang="en-US"/>
              <a:t>www.nfhs.org</a:t>
            </a:r>
          </a:p>
        </p:txBody>
      </p:sp>
      <p:sp>
        <p:nvSpPr>
          <p:cNvPr id="12" name="TextBox 11">
            <a:extLst>
              <a:ext uri="{FF2B5EF4-FFF2-40B4-BE49-F238E27FC236}">
                <a16:creationId xmlns:a16="http://schemas.microsoft.com/office/drawing/2014/main" id="{6F466E3C-7362-4D51-AAA7-2B2447CFA41F}"/>
              </a:ext>
            </a:extLst>
          </p:cNvPr>
          <p:cNvSpPr txBox="1"/>
          <p:nvPr/>
        </p:nvSpPr>
        <p:spPr>
          <a:xfrm>
            <a:off x="1616322" y="5501540"/>
            <a:ext cx="10351312" cy="830997"/>
          </a:xfrm>
          <a:prstGeom prst="rect">
            <a:avLst/>
          </a:prstGeom>
          <a:noFill/>
        </p:spPr>
        <p:txBody>
          <a:bodyPr wrap="square" rtlCol="0">
            <a:spAutoFit/>
          </a:bodyPr>
          <a:lstStyle/>
          <a:p>
            <a:pPr marL="285750" indent="-285750">
              <a:buFont typeface="Arial" panose="020B0604020202020204" pitchFamily="34" charset="0"/>
              <a:buChar char="•"/>
            </a:pPr>
            <a:r>
              <a:rPr lang="en-US" sz="1600" b="1" dirty="0" err="1"/>
              <a:t>PlayPic</a:t>
            </a:r>
            <a:r>
              <a:rPr lang="en-US" sz="1600" b="1" dirty="0"/>
              <a:t> A </a:t>
            </a:r>
            <a:r>
              <a:rPr lang="en-US" sz="1600" dirty="0"/>
              <a:t>– Rules 3-5-4a &amp; b still require headbands (any item that goes around the entire head) to adhere to the color requirements;  be free of extensions, non-abrasive and unadorned, and no more than 3 inches wide.</a:t>
            </a:r>
          </a:p>
          <a:p>
            <a:pPr marL="285750" indent="-285750">
              <a:buFont typeface="Arial" panose="020B0604020202020204" pitchFamily="34" charset="0"/>
              <a:buChar char="•"/>
            </a:pPr>
            <a:r>
              <a:rPr lang="en-US" sz="1600" b="1" dirty="0" err="1"/>
              <a:t>PlayPics</a:t>
            </a:r>
            <a:r>
              <a:rPr lang="en-US" sz="1600" b="1" dirty="0"/>
              <a:t> B and C </a:t>
            </a:r>
            <a:r>
              <a:rPr lang="en-US" sz="1600" dirty="0"/>
              <a:t>– provide additional examples of </a:t>
            </a:r>
            <a:r>
              <a:rPr lang="en-US" sz="1600" b="1" dirty="0">
                <a:solidFill>
                  <a:srgbClr val="C00000"/>
                </a:solidFill>
              </a:rPr>
              <a:t>compliant</a:t>
            </a:r>
            <a:r>
              <a:rPr lang="en-US" sz="1600" dirty="0"/>
              <a:t> hair adornments.</a:t>
            </a:r>
          </a:p>
        </p:txBody>
      </p:sp>
      <p:pic>
        <p:nvPicPr>
          <p:cNvPr id="7" name="Content Placeholder 6" descr="Diagram&#10;&#10;Description automatically generated with low confidence">
            <a:extLst>
              <a:ext uri="{FF2B5EF4-FFF2-40B4-BE49-F238E27FC236}">
                <a16:creationId xmlns:a16="http://schemas.microsoft.com/office/drawing/2014/main" id="{60C9E1D0-B70A-1FFE-E9E1-C90C211B60A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71720" y="1992896"/>
            <a:ext cx="9233939" cy="3439715"/>
          </a:xfrm>
        </p:spPr>
      </p:pic>
    </p:spTree>
    <p:extLst>
      <p:ext uri="{BB962C8B-B14F-4D97-AF65-F5344CB8AC3E}">
        <p14:creationId xmlns:p14="http://schemas.microsoft.com/office/powerpoint/2010/main" val="3509820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FB157-24D6-40BC-908E-92E080655BB3}"/>
              </a:ext>
            </a:extLst>
          </p:cNvPr>
          <p:cNvSpPr>
            <a:spLocks noGrp="1"/>
          </p:cNvSpPr>
          <p:nvPr>
            <p:ph type="title"/>
          </p:nvPr>
        </p:nvSpPr>
        <p:spPr/>
        <p:txBody>
          <a:bodyPr/>
          <a:lstStyle/>
          <a:p>
            <a:r>
              <a:rPr lang="en-US" dirty="0"/>
              <a:t>Team Member’s Equipment, Apparel</a:t>
            </a:r>
            <a:br>
              <a:rPr lang="en-US" dirty="0"/>
            </a:br>
            <a:r>
              <a:rPr lang="en-US" dirty="0"/>
              <a:t>3-5-4</a:t>
            </a:r>
            <a:r>
              <a:rPr lang="en-US" sz="4000" cap="none" dirty="0"/>
              <a:t>d</a:t>
            </a:r>
            <a:endParaRPr lang="en-US" dirty="0"/>
          </a:p>
        </p:txBody>
      </p:sp>
      <p:sp>
        <p:nvSpPr>
          <p:cNvPr id="4" name="Footer Placeholder 3">
            <a:extLst>
              <a:ext uri="{FF2B5EF4-FFF2-40B4-BE49-F238E27FC236}">
                <a16:creationId xmlns:a16="http://schemas.microsoft.com/office/drawing/2014/main" id="{1094BFE0-8665-4AF3-98F6-9633786CBC80}"/>
              </a:ext>
            </a:extLst>
          </p:cNvPr>
          <p:cNvSpPr>
            <a:spLocks noGrp="1"/>
          </p:cNvSpPr>
          <p:nvPr>
            <p:ph type="ftr" sz="quarter" idx="11"/>
          </p:nvPr>
        </p:nvSpPr>
        <p:spPr/>
        <p:txBody>
          <a:bodyPr/>
          <a:lstStyle/>
          <a:p>
            <a:pPr>
              <a:defRPr/>
            </a:pPr>
            <a:r>
              <a:rPr lang="en-US"/>
              <a:t>www.nfhs.org</a:t>
            </a:r>
          </a:p>
        </p:txBody>
      </p:sp>
      <p:sp>
        <p:nvSpPr>
          <p:cNvPr id="6" name="TextBox 5">
            <a:extLst>
              <a:ext uri="{FF2B5EF4-FFF2-40B4-BE49-F238E27FC236}">
                <a16:creationId xmlns:a16="http://schemas.microsoft.com/office/drawing/2014/main" id="{032391F4-56CA-4FF1-86B9-401A0FC255F3}"/>
              </a:ext>
            </a:extLst>
          </p:cNvPr>
          <p:cNvSpPr txBox="1"/>
          <p:nvPr/>
        </p:nvSpPr>
        <p:spPr>
          <a:xfrm>
            <a:off x="1940985" y="5378430"/>
            <a:ext cx="9222315"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mn-lt"/>
              </a:rPr>
              <a:t>Hair charms are considered jewelry and per rule 3-5-7 would </a:t>
            </a:r>
            <a:r>
              <a:rPr lang="en-US" sz="2800" b="1" u="sng" dirty="0">
                <a:solidFill>
                  <a:srgbClr val="C00000"/>
                </a:solidFill>
                <a:latin typeface="+mn-lt"/>
              </a:rPr>
              <a:t>not</a:t>
            </a:r>
            <a:r>
              <a:rPr lang="en-US" sz="2800" dirty="0">
                <a:latin typeface="+mn-lt"/>
              </a:rPr>
              <a:t> be permitted. </a:t>
            </a:r>
          </a:p>
        </p:txBody>
      </p:sp>
      <p:pic>
        <p:nvPicPr>
          <p:cNvPr id="7" name="Picture 6" descr="A picture containing accessory, key&#10;&#10;Description automatically generated">
            <a:extLst>
              <a:ext uri="{FF2B5EF4-FFF2-40B4-BE49-F238E27FC236}">
                <a16:creationId xmlns:a16="http://schemas.microsoft.com/office/drawing/2014/main" id="{4B55CF90-15E9-4990-B6CB-CA2B68DF7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1282" y="2296922"/>
            <a:ext cx="10536352" cy="3214878"/>
          </a:xfrm>
          <a:prstGeom prst="rect">
            <a:avLst/>
          </a:prstGeom>
        </p:spPr>
      </p:pic>
    </p:spTree>
    <p:extLst>
      <p:ext uri="{BB962C8B-B14F-4D97-AF65-F5344CB8AC3E}">
        <p14:creationId xmlns:p14="http://schemas.microsoft.com/office/powerpoint/2010/main" val="1672997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3A56CC-297F-4C34-84AC-4315240DC14E}"/>
              </a:ext>
            </a:extLst>
          </p:cNvPr>
          <p:cNvSpPr>
            <a:spLocks noGrp="1"/>
          </p:cNvSpPr>
          <p:nvPr>
            <p:ph type="title"/>
          </p:nvPr>
        </p:nvSpPr>
        <p:spPr/>
        <p:txBody>
          <a:bodyPr/>
          <a:lstStyle/>
          <a:p>
            <a:r>
              <a:rPr lang="en-US" dirty="0"/>
              <a:t>2022-23 NFHS Basketball</a:t>
            </a:r>
          </a:p>
        </p:txBody>
      </p:sp>
      <p:sp>
        <p:nvSpPr>
          <p:cNvPr id="6" name="Text Placeholder 5">
            <a:extLst>
              <a:ext uri="{FF2B5EF4-FFF2-40B4-BE49-F238E27FC236}">
                <a16:creationId xmlns:a16="http://schemas.microsoft.com/office/drawing/2014/main" id="{223D2E06-D01E-4CA1-8FE9-3C6B4BCA4C4B}"/>
              </a:ext>
            </a:extLst>
          </p:cNvPr>
          <p:cNvSpPr>
            <a:spLocks noGrp="1"/>
          </p:cNvSpPr>
          <p:nvPr>
            <p:ph type="body" idx="1"/>
          </p:nvPr>
        </p:nvSpPr>
        <p:spPr/>
        <p:txBody>
          <a:bodyPr/>
          <a:lstStyle/>
          <a:p>
            <a:r>
              <a:rPr lang="en-US" dirty="0"/>
              <a:t>Major Editorial Changes</a:t>
            </a:r>
          </a:p>
        </p:txBody>
      </p:sp>
      <p:sp>
        <p:nvSpPr>
          <p:cNvPr id="4" name="Footer Placeholder 3">
            <a:extLst>
              <a:ext uri="{FF2B5EF4-FFF2-40B4-BE49-F238E27FC236}">
                <a16:creationId xmlns:a16="http://schemas.microsoft.com/office/drawing/2014/main" id="{68DFD20F-B9DC-44A0-8A0F-EF4F5B42E21B}"/>
              </a:ext>
            </a:extLst>
          </p:cNvPr>
          <p:cNvSpPr>
            <a:spLocks noGrp="1"/>
          </p:cNvSpPr>
          <p:nvPr>
            <p:ph type="ftr" sz="quarter" idx="4294967295"/>
          </p:nvPr>
        </p:nvSpPr>
        <p:spPr>
          <a:xfrm>
            <a:off x="10199688" y="6524625"/>
            <a:ext cx="1992312" cy="295275"/>
          </a:xfrm>
        </p:spPr>
        <p:txBody>
          <a:bodyPr/>
          <a:lstStyle/>
          <a:p>
            <a:pPr>
              <a:defRPr/>
            </a:pPr>
            <a:r>
              <a:rPr lang="en-US"/>
              <a:t>www.nfhs.org</a:t>
            </a:r>
          </a:p>
        </p:txBody>
      </p:sp>
    </p:spTree>
    <p:extLst>
      <p:ext uri="{BB962C8B-B14F-4D97-AF65-F5344CB8AC3E}">
        <p14:creationId xmlns:p14="http://schemas.microsoft.com/office/powerpoint/2010/main" val="136182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2C8B45-5619-4529-B6BF-CB3A50C71808}"/>
              </a:ext>
            </a:extLst>
          </p:cNvPr>
          <p:cNvSpPr>
            <a:spLocks noGrp="1"/>
          </p:cNvSpPr>
          <p:nvPr>
            <p:ph type="title"/>
          </p:nvPr>
        </p:nvSpPr>
        <p:spPr/>
        <p:txBody>
          <a:bodyPr/>
          <a:lstStyle/>
          <a:p>
            <a:r>
              <a:rPr lang="en-US" dirty="0"/>
              <a:t>Shot clock – state association adoption</a:t>
            </a:r>
          </a:p>
        </p:txBody>
      </p:sp>
      <p:sp>
        <p:nvSpPr>
          <p:cNvPr id="5" name="Content Placeholder 4">
            <a:extLst>
              <a:ext uri="{FF2B5EF4-FFF2-40B4-BE49-F238E27FC236}">
                <a16:creationId xmlns:a16="http://schemas.microsoft.com/office/drawing/2014/main" id="{52F291AB-69B3-410A-B487-A2A425CBBBEB}"/>
              </a:ext>
            </a:extLst>
          </p:cNvPr>
          <p:cNvSpPr>
            <a:spLocks noGrp="1"/>
          </p:cNvSpPr>
          <p:nvPr>
            <p:ph idx="1"/>
          </p:nvPr>
        </p:nvSpPr>
        <p:spPr/>
        <p:txBody>
          <a:bodyPr/>
          <a:lstStyle/>
          <a:p>
            <a:r>
              <a:rPr lang="en-US" dirty="0"/>
              <a:t>Rule 2-14 outlines the rules, effective with the 2022-23 season, for state associations that adopt the shot clock. Those rules include:</a:t>
            </a:r>
          </a:p>
          <a:p>
            <a:pPr lvl="1"/>
            <a:r>
              <a:rPr lang="en-US" dirty="0"/>
              <a:t>The team in control shall attempt a try for field goal within 35 seconds after gaining team control.</a:t>
            </a:r>
          </a:p>
          <a:p>
            <a:pPr lvl="1"/>
            <a:r>
              <a:rPr lang="en-US" dirty="0"/>
              <a:t>The clock shall be visible.</a:t>
            </a:r>
          </a:p>
          <a:p>
            <a:pPr lvl="1"/>
            <a:r>
              <a:rPr lang="en-US" dirty="0"/>
              <a:t>The tap/try for field goal shall leave the shooter’s hand before the expiration of time.</a:t>
            </a:r>
          </a:p>
          <a:p>
            <a:r>
              <a:rPr lang="en-US" dirty="0"/>
              <a:t>The shot clock guidelines are </a:t>
            </a:r>
            <a:r>
              <a:rPr lang="en-US" b="1" dirty="0"/>
              <a:t>recommendations</a:t>
            </a:r>
            <a:r>
              <a:rPr lang="en-US" dirty="0"/>
              <a:t> by the NFHS Basketball Rules Committee. Modifications to these recommendations will not qualify as rules modifications. </a:t>
            </a:r>
          </a:p>
          <a:p>
            <a:pPr marL="0" indent="0">
              <a:buNone/>
            </a:pPr>
            <a:endParaRPr lang="en-US" dirty="0"/>
          </a:p>
        </p:txBody>
      </p:sp>
    </p:spTree>
    <p:extLst>
      <p:ext uri="{BB962C8B-B14F-4D97-AF65-F5344CB8AC3E}">
        <p14:creationId xmlns:p14="http://schemas.microsoft.com/office/powerpoint/2010/main" val="2146348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643142-7800-4C0C-B867-1ACC7756D7C6}"/>
              </a:ext>
            </a:extLst>
          </p:cNvPr>
          <p:cNvSpPr>
            <a:spLocks noGrp="1"/>
          </p:cNvSpPr>
          <p:nvPr>
            <p:ph type="title"/>
          </p:nvPr>
        </p:nvSpPr>
        <p:spPr/>
        <p:txBody>
          <a:bodyPr/>
          <a:lstStyle/>
          <a:p>
            <a:r>
              <a:rPr lang="en-US" dirty="0"/>
              <a:t>Shot clock – state association adoption</a:t>
            </a:r>
          </a:p>
        </p:txBody>
      </p:sp>
      <p:sp>
        <p:nvSpPr>
          <p:cNvPr id="5" name="Content Placeholder 4">
            <a:extLst>
              <a:ext uri="{FF2B5EF4-FFF2-40B4-BE49-F238E27FC236}">
                <a16:creationId xmlns:a16="http://schemas.microsoft.com/office/drawing/2014/main" id="{C1631BF8-DC4E-44B6-9427-B42750424E61}"/>
              </a:ext>
            </a:extLst>
          </p:cNvPr>
          <p:cNvSpPr>
            <a:spLocks noGrp="1"/>
          </p:cNvSpPr>
          <p:nvPr>
            <p:ph idx="1"/>
          </p:nvPr>
        </p:nvSpPr>
        <p:spPr>
          <a:xfrm>
            <a:off x="1066098" y="2035521"/>
            <a:ext cx="3934880" cy="4516732"/>
          </a:xfrm>
        </p:spPr>
        <p:txBody>
          <a:bodyPr/>
          <a:lstStyle/>
          <a:p>
            <a:pPr marL="0" indent="-347662"/>
            <a:r>
              <a:rPr lang="en-US" sz="2000" b="1" dirty="0"/>
              <a:t>OFFICIALS’ GENERAL DUTIES</a:t>
            </a:r>
          </a:p>
          <a:p>
            <a:pPr marL="519113" lvl="1" indent="-346075">
              <a:tabLst>
                <a:tab pos="463550" algn="l"/>
              </a:tabLst>
            </a:pPr>
            <a:r>
              <a:rPr lang="en-US" sz="2000" dirty="0"/>
              <a:t>If using the shot clock to administer the 10-second backcourt count, the 10-second count begins when the ball touches or is legally touched by a player in the backcourt.</a:t>
            </a:r>
          </a:p>
          <a:p>
            <a:pPr marL="519113" lvl="1" indent="-346075">
              <a:tabLst>
                <a:tab pos="463550" algn="l"/>
              </a:tabLst>
            </a:pPr>
            <a:r>
              <a:rPr lang="en-US" sz="2000" b="1" dirty="0"/>
              <a:t>Rationale: </a:t>
            </a:r>
            <a:r>
              <a:rPr lang="en-US" sz="2000" dirty="0"/>
              <a:t>Creates consistency for the shot clock operator and game officials. </a:t>
            </a:r>
          </a:p>
        </p:txBody>
      </p:sp>
      <p:sp>
        <p:nvSpPr>
          <p:cNvPr id="2" name="TextBox 1">
            <a:extLst>
              <a:ext uri="{FF2B5EF4-FFF2-40B4-BE49-F238E27FC236}">
                <a16:creationId xmlns:a16="http://schemas.microsoft.com/office/drawing/2014/main" id="{11DCF130-74FF-49DC-97F8-7EED3705EF17}"/>
              </a:ext>
            </a:extLst>
          </p:cNvPr>
          <p:cNvSpPr txBox="1"/>
          <p:nvPr/>
        </p:nvSpPr>
        <p:spPr>
          <a:xfrm>
            <a:off x="4876775" y="5469242"/>
            <a:ext cx="6931402"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mn-lt"/>
              </a:rPr>
              <a:t>If the ball is not cleanly caught by a player on the court, the team in control will get the remaining first 10-seconds of the shot clock to exit the backcourt. </a:t>
            </a:r>
          </a:p>
        </p:txBody>
      </p:sp>
      <p:pic>
        <p:nvPicPr>
          <p:cNvPr id="6" name="Picture 5" descr="A group of people playing basketball&#10;&#10;Description automatically generated with medium confidence">
            <a:extLst>
              <a:ext uri="{FF2B5EF4-FFF2-40B4-BE49-F238E27FC236}">
                <a16:creationId xmlns:a16="http://schemas.microsoft.com/office/drawing/2014/main" id="{99D29771-955B-4A8E-88B6-9C3D3038A3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7324" y="1967650"/>
            <a:ext cx="6934508" cy="3569463"/>
          </a:xfrm>
          <a:prstGeom prst="rect">
            <a:avLst/>
          </a:prstGeom>
        </p:spPr>
      </p:pic>
    </p:spTree>
    <p:extLst>
      <p:ext uri="{BB962C8B-B14F-4D97-AF65-F5344CB8AC3E}">
        <p14:creationId xmlns:p14="http://schemas.microsoft.com/office/powerpoint/2010/main" val="2628210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0DD2F-A24E-46A5-9C75-C2E519060793}"/>
              </a:ext>
            </a:extLst>
          </p:cNvPr>
          <p:cNvSpPr>
            <a:spLocks noGrp="1"/>
          </p:cNvSpPr>
          <p:nvPr>
            <p:ph type="title"/>
          </p:nvPr>
        </p:nvSpPr>
        <p:spPr/>
        <p:txBody>
          <a:bodyPr/>
          <a:lstStyle/>
          <a:p>
            <a:r>
              <a:rPr lang="en-US" dirty="0"/>
              <a:t>Shot clock – state association adoption</a:t>
            </a:r>
          </a:p>
        </p:txBody>
      </p:sp>
      <p:sp>
        <p:nvSpPr>
          <p:cNvPr id="3" name="Content Placeholder 2">
            <a:extLst>
              <a:ext uri="{FF2B5EF4-FFF2-40B4-BE49-F238E27FC236}">
                <a16:creationId xmlns:a16="http://schemas.microsoft.com/office/drawing/2014/main" id="{68F77028-7264-462E-9D1F-1D80299F6030}"/>
              </a:ext>
            </a:extLst>
          </p:cNvPr>
          <p:cNvSpPr>
            <a:spLocks noGrp="1"/>
          </p:cNvSpPr>
          <p:nvPr>
            <p:ph idx="1"/>
          </p:nvPr>
        </p:nvSpPr>
        <p:spPr/>
        <p:txBody>
          <a:bodyPr/>
          <a:lstStyle/>
          <a:p>
            <a:r>
              <a:rPr lang="en-US" b="1" dirty="0"/>
              <a:t>THE SHOT CLOCK OPERATOR SHALL:</a:t>
            </a:r>
          </a:p>
          <a:p>
            <a:pPr lvl="1"/>
            <a:r>
              <a:rPr lang="en-US" b="1" dirty="0"/>
              <a:t>Item 2: </a:t>
            </a:r>
            <a:r>
              <a:rPr lang="en-US" dirty="0"/>
              <a:t>Eliminated the reference to turning off the shot clock when 5-5-3 NOTE (Mercy Rules) are implemented. </a:t>
            </a:r>
          </a:p>
          <a:p>
            <a:pPr lvl="1"/>
            <a:r>
              <a:rPr lang="en-US" b="1" dirty="0"/>
              <a:t>Rationale: </a:t>
            </a:r>
            <a:r>
              <a:rPr lang="en-US" dirty="0"/>
              <a:t>This is a state association determination based on state association mercy rules.</a:t>
            </a:r>
          </a:p>
          <a:p>
            <a:pPr lvl="1"/>
            <a:r>
              <a:rPr lang="en-US" b="1" dirty="0"/>
              <a:t>Items 5a-c and 6b v &amp; vi: </a:t>
            </a:r>
            <a:r>
              <a:rPr lang="en-US" dirty="0"/>
              <a:t>Simplified language when the shot clock operator shall start the clock and when the shot clock operator shall stop and reset to the full amount.</a:t>
            </a:r>
          </a:p>
          <a:p>
            <a:pPr lvl="1"/>
            <a:r>
              <a:rPr lang="en-US" b="1" dirty="0"/>
              <a:t>Rationale: </a:t>
            </a:r>
            <a:r>
              <a:rPr lang="en-US" dirty="0"/>
              <a:t>Clarifies shot clock operator duties while aligning language with other rules codes.</a:t>
            </a:r>
          </a:p>
          <a:p>
            <a:pPr lvl="1"/>
            <a:endParaRPr lang="en-US" dirty="0"/>
          </a:p>
          <a:p>
            <a:pPr lvl="1"/>
            <a:endParaRPr lang="en-US" dirty="0"/>
          </a:p>
          <a:p>
            <a:pPr lvl="1"/>
            <a:endParaRPr lang="en-US" dirty="0"/>
          </a:p>
          <a:p>
            <a:pPr lvl="1"/>
            <a:endParaRPr lang="en-US" dirty="0"/>
          </a:p>
          <a:p>
            <a:endParaRPr lang="en-US" dirty="0"/>
          </a:p>
        </p:txBody>
      </p:sp>
      <p:sp>
        <p:nvSpPr>
          <p:cNvPr id="4" name="Footer Placeholder 3">
            <a:extLst>
              <a:ext uri="{FF2B5EF4-FFF2-40B4-BE49-F238E27FC236}">
                <a16:creationId xmlns:a16="http://schemas.microsoft.com/office/drawing/2014/main" id="{BFB2D1FA-1FE4-4F3D-B7EC-554F92B56523}"/>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706031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4A5EA-803E-4CBF-9CD5-60427D955CD7}"/>
              </a:ext>
            </a:extLst>
          </p:cNvPr>
          <p:cNvSpPr>
            <a:spLocks noGrp="1"/>
          </p:cNvSpPr>
          <p:nvPr>
            <p:ph type="title"/>
          </p:nvPr>
        </p:nvSpPr>
        <p:spPr/>
        <p:txBody>
          <a:bodyPr/>
          <a:lstStyle/>
          <a:p>
            <a:r>
              <a:rPr lang="en-US" dirty="0"/>
              <a:t>Shot clock – state association adoption</a:t>
            </a:r>
          </a:p>
        </p:txBody>
      </p:sp>
      <p:sp>
        <p:nvSpPr>
          <p:cNvPr id="3" name="Content Placeholder 2">
            <a:extLst>
              <a:ext uri="{FF2B5EF4-FFF2-40B4-BE49-F238E27FC236}">
                <a16:creationId xmlns:a16="http://schemas.microsoft.com/office/drawing/2014/main" id="{569130B8-6EAD-40D4-98A1-232B13DC6157}"/>
              </a:ext>
            </a:extLst>
          </p:cNvPr>
          <p:cNvSpPr>
            <a:spLocks noGrp="1"/>
          </p:cNvSpPr>
          <p:nvPr>
            <p:ph idx="1"/>
          </p:nvPr>
        </p:nvSpPr>
        <p:spPr>
          <a:xfrm>
            <a:off x="1358283" y="3710866"/>
            <a:ext cx="10609351" cy="2616910"/>
          </a:xfrm>
        </p:spPr>
        <p:txBody>
          <a:bodyPr/>
          <a:lstStyle/>
          <a:p>
            <a:r>
              <a:rPr lang="en-US" b="1" dirty="0"/>
              <a:t>THE SHOT CLOCK OPERATOR SHALL:</a:t>
            </a:r>
          </a:p>
          <a:p>
            <a:pPr lvl="1"/>
            <a:r>
              <a:rPr lang="en-US" b="1" dirty="0"/>
              <a:t>Item 8: </a:t>
            </a:r>
            <a:r>
              <a:rPr lang="en-US" dirty="0"/>
              <a:t>Eliminated reference to resetting the shot clock not to the full shot clock amount (20 seconds).</a:t>
            </a:r>
          </a:p>
          <a:p>
            <a:pPr lvl="2"/>
            <a:r>
              <a:rPr lang="en-US" b="1" dirty="0"/>
              <a:t>Rationale: </a:t>
            </a:r>
            <a:r>
              <a:rPr lang="en-US" dirty="0"/>
              <a:t>State associations may determine if resetting to not the full shot clock and to what amount based on experience level of shot clock operators. A 35-second shot clock could result in a 25-second reset if/when not resetting to the full shot clock, a different amount or only administer a full reset. </a:t>
            </a:r>
          </a:p>
          <a:p>
            <a:pPr lvl="1"/>
            <a:endParaRPr lang="en-US" dirty="0"/>
          </a:p>
          <a:p>
            <a:endParaRPr lang="en-US" dirty="0"/>
          </a:p>
        </p:txBody>
      </p:sp>
      <p:sp>
        <p:nvSpPr>
          <p:cNvPr id="4" name="Footer Placeholder 3">
            <a:extLst>
              <a:ext uri="{FF2B5EF4-FFF2-40B4-BE49-F238E27FC236}">
                <a16:creationId xmlns:a16="http://schemas.microsoft.com/office/drawing/2014/main" id="{A38D2BDE-CA47-4F09-B16F-0873C2F7F8DD}"/>
              </a:ext>
            </a:extLst>
          </p:cNvPr>
          <p:cNvSpPr>
            <a:spLocks noGrp="1"/>
          </p:cNvSpPr>
          <p:nvPr>
            <p:ph type="ftr" sz="quarter" idx="11"/>
          </p:nvPr>
        </p:nvSpPr>
        <p:spPr/>
        <p:txBody>
          <a:bodyPr/>
          <a:lstStyle/>
          <a:p>
            <a:pPr>
              <a:defRPr/>
            </a:pPr>
            <a:r>
              <a:rPr lang="en-US"/>
              <a:t>www.nfhs.org</a:t>
            </a:r>
          </a:p>
        </p:txBody>
      </p:sp>
      <p:pic>
        <p:nvPicPr>
          <p:cNvPr id="6" name="Picture 5" descr="A picture containing clipart&#10;&#10;Description automatically generated">
            <a:extLst>
              <a:ext uri="{FF2B5EF4-FFF2-40B4-BE49-F238E27FC236}">
                <a16:creationId xmlns:a16="http://schemas.microsoft.com/office/drawing/2014/main" id="{67A382FB-9D1B-9EC0-19C6-BFA59F5021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2301" y="1927223"/>
            <a:ext cx="8028432" cy="1810512"/>
          </a:xfrm>
          <a:prstGeom prst="rect">
            <a:avLst/>
          </a:prstGeom>
        </p:spPr>
      </p:pic>
    </p:spTree>
    <p:extLst>
      <p:ext uri="{BB962C8B-B14F-4D97-AF65-F5344CB8AC3E}">
        <p14:creationId xmlns:p14="http://schemas.microsoft.com/office/powerpoint/2010/main" val="4228722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3037B3-08E3-4916-9FA6-05AA42AADE16}"/>
              </a:ext>
            </a:extLst>
          </p:cNvPr>
          <p:cNvSpPr>
            <a:spLocks noGrp="1"/>
          </p:cNvSpPr>
          <p:nvPr>
            <p:ph type="title"/>
          </p:nvPr>
        </p:nvSpPr>
        <p:spPr/>
        <p:txBody>
          <a:bodyPr/>
          <a:lstStyle/>
          <a:p>
            <a:r>
              <a:rPr lang="en-US" dirty="0"/>
              <a:t>2022-23 NFHS Basketball</a:t>
            </a:r>
          </a:p>
        </p:txBody>
      </p:sp>
      <p:sp>
        <p:nvSpPr>
          <p:cNvPr id="6" name="Text Placeholder 5">
            <a:extLst>
              <a:ext uri="{FF2B5EF4-FFF2-40B4-BE49-F238E27FC236}">
                <a16:creationId xmlns:a16="http://schemas.microsoft.com/office/drawing/2014/main" id="{C0E5ED67-7FCB-4E63-8D3F-352E2C68F969}"/>
              </a:ext>
            </a:extLst>
          </p:cNvPr>
          <p:cNvSpPr>
            <a:spLocks noGrp="1"/>
          </p:cNvSpPr>
          <p:nvPr>
            <p:ph type="body" idx="1"/>
          </p:nvPr>
        </p:nvSpPr>
        <p:spPr/>
        <p:txBody>
          <a:bodyPr/>
          <a:lstStyle/>
          <a:p>
            <a:r>
              <a:rPr lang="en-US" dirty="0"/>
              <a:t>Editorial Changes</a:t>
            </a:r>
          </a:p>
        </p:txBody>
      </p:sp>
      <p:sp>
        <p:nvSpPr>
          <p:cNvPr id="4" name="Footer Placeholder 3">
            <a:extLst>
              <a:ext uri="{FF2B5EF4-FFF2-40B4-BE49-F238E27FC236}">
                <a16:creationId xmlns:a16="http://schemas.microsoft.com/office/drawing/2014/main" id="{DFFD5A47-8283-47B8-80FC-05B49309FF09}"/>
              </a:ext>
            </a:extLst>
          </p:cNvPr>
          <p:cNvSpPr>
            <a:spLocks noGrp="1"/>
          </p:cNvSpPr>
          <p:nvPr>
            <p:ph type="ftr" sz="quarter" idx="4294967295"/>
          </p:nvPr>
        </p:nvSpPr>
        <p:spPr>
          <a:xfrm>
            <a:off x="10199688" y="6524625"/>
            <a:ext cx="1992312" cy="295275"/>
          </a:xfrm>
        </p:spPr>
        <p:txBody>
          <a:bodyPr/>
          <a:lstStyle/>
          <a:p>
            <a:pPr>
              <a:defRPr/>
            </a:pPr>
            <a:r>
              <a:rPr lang="en-US"/>
              <a:t>www.nfhs.org</a:t>
            </a:r>
          </a:p>
        </p:txBody>
      </p:sp>
    </p:spTree>
    <p:extLst>
      <p:ext uri="{BB962C8B-B14F-4D97-AF65-F5344CB8AC3E}">
        <p14:creationId xmlns:p14="http://schemas.microsoft.com/office/powerpoint/2010/main" val="3012393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2">
            <a:extLst>
              <a:ext uri="{FF2B5EF4-FFF2-40B4-BE49-F238E27FC236}">
                <a16:creationId xmlns:a16="http://schemas.microsoft.com/office/drawing/2014/main" id="{47328F64-7B87-47A8-A08F-AF27CB0A6B01}"/>
              </a:ext>
            </a:extLst>
          </p:cNvPr>
          <p:cNvSpPr txBox="1">
            <a:spLocks noChangeArrowheads="1"/>
          </p:cNvSpPr>
          <p:nvPr/>
        </p:nvSpPr>
        <p:spPr bwMode="auto">
          <a:xfrm>
            <a:off x="3462338" y="2916238"/>
            <a:ext cx="5267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800" b="1">
                <a:solidFill>
                  <a:schemeClr val="bg1"/>
                </a:solidFill>
                <a:latin typeface="Arial" panose="020B0604020202020204" pitchFamily="34" charset="0"/>
              </a:rPr>
              <a:t>Sponsor Slide </a:t>
            </a:r>
          </a:p>
          <a:p>
            <a:pPr algn="ctr" eaLnBrk="1" hangingPunct="1">
              <a:buFontTx/>
              <a:buNone/>
            </a:pPr>
            <a:r>
              <a:rPr lang="en-US" altLang="en-US" sz="1800">
                <a:solidFill>
                  <a:schemeClr val="bg1"/>
                </a:solidFill>
                <a:latin typeface="Arial" panose="020B0604020202020204" pitchFamily="34" charset="0"/>
              </a:rPr>
              <a:t>remove this text and place artwork centered here</a:t>
            </a:r>
          </a:p>
        </p:txBody>
      </p:sp>
      <p:pic>
        <p:nvPicPr>
          <p:cNvPr id="4" name="Picture 3">
            <a:extLst>
              <a:ext uri="{FF2B5EF4-FFF2-40B4-BE49-F238E27FC236}">
                <a16:creationId xmlns:a16="http://schemas.microsoft.com/office/drawing/2014/main" id="{AFDE5973-A65C-43DC-C0D1-A62336B45BC1}"/>
              </a:ext>
            </a:extLst>
          </p:cNvPr>
          <p:cNvPicPr>
            <a:picLocks noChangeAspect="1"/>
          </p:cNvPicPr>
          <p:nvPr/>
        </p:nvPicPr>
        <p:blipFill>
          <a:blip r:embed="rId3"/>
          <a:stretch>
            <a:fillRect/>
          </a:stretch>
        </p:blipFill>
        <p:spPr>
          <a:xfrm>
            <a:off x="1524" y="0"/>
            <a:ext cx="12188952"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A604C3-269E-4ED6-9391-519428195777}"/>
              </a:ext>
            </a:extLst>
          </p:cNvPr>
          <p:cNvSpPr>
            <a:spLocks noGrp="1"/>
          </p:cNvSpPr>
          <p:nvPr>
            <p:ph type="title"/>
          </p:nvPr>
        </p:nvSpPr>
        <p:spPr/>
        <p:txBody>
          <a:bodyPr/>
          <a:lstStyle/>
          <a:p>
            <a:r>
              <a:rPr lang="en-US" dirty="0"/>
              <a:t>editorial changes</a:t>
            </a:r>
          </a:p>
        </p:txBody>
      </p:sp>
      <p:sp>
        <p:nvSpPr>
          <p:cNvPr id="5" name="Content Placeholder 4">
            <a:extLst>
              <a:ext uri="{FF2B5EF4-FFF2-40B4-BE49-F238E27FC236}">
                <a16:creationId xmlns:a16="http://schemas.microsoft.com/office/drawing/2014/main" id="{5C641D21-0B33-4E20-9C7B-C310ECF1E4B8}"/>
              </a:ext>
            </a:extLst>
          </p:cNvPr>
          <p:cNvSpPr>
            <a:spLocks noGrp="1"/>
          </p:cNvSpPr>
          <p:nvPr>
            <p:ph idx="1"/>
          </p:nvPr>
        </p:nvSpPr>
        <p:spPr/>
        <p:txBody>
          <a:bodyPr/>
          <a:lstStyle/>
          <a:p>
            <a:r>
              <a:rPr lang="en-US" dirty="0"/>
              <a:t>3-7:	The referee shall not permit any team member to participate if, in the referee’s judgment, any item constitutes a safety concern</a:t>
            </a:r>
            <a:r>
              <a:rPr lang="en-US" strike="sngStrike" dirty="0">
                <a:solidFill>
                  <a:srgbClr val="C00000"/>
                </a:solidFill>
              </a:rPr>
              <a:t>, such as, but not limited to a player’s fingernails or hairstyle</a:t>
            </a:r>
            <a:r>
              <a:rPr lang="en-US" dirty="0"/>
              <a:t>. </a:t>
            </a:r>
          </a:p>
          <a:p>
            <a:pPr marL="0" indent="0">
              <a:buNone/>
            </a:pPr>
            <a:endParaRPr lang="en-US" dirty="0"/>
          </a:p>
          <a:p>
            <a:r>
              <a:rPr lang="en-US" dirty="0"/>
              <a:t>4-19-4: …If technical, it involves dead-ball contact or noncontact </a:t>
            </a:r>
            <a:r>
              <a:rPr lang="en-US" u="sng" dirty="0">
                <a:solidFill>
                  <a:srgbClr val="C00000"/>
                </a:solidFill>
              </a:rPr>
              <a:t>conduct</a:t>
            </a:r>
            <a:r>
              <a:rPr lang="en-US" dirty="0"/>
              <a:t> at any time…</a:t>
            </a:r>
          </a:p>
          <a:p>
            <a:pPr marL="0" indent="0">
              <a:buNone/>
            </a:pPr>
            <a:endParaRPr lang="en-US" dirty="0"/>
          </a:p>
          <a:p>
            <a:r>
              <a:rPr lang="en-US" dirty="0"/>
              <a:t>4-22: Reformatted as 4-22-1 and 4-22-2 </a:t>
            </a:r>
          </a:p>
        </p:txBody>
      </p:sp>
    </p:spTree>
    <p:extLst>
      <p:ext uri="{BB962C8B-B14F-4D97-AF65-F5344CB8AC3E}">
        <p14:creationId xmlns:p14="http://schemas.microsoft.com/office/powerpoint/2010/main" val="3447997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66568-CB13-4C94-BD6B-40F8707327CC}"/>
              </a:ext>
            </a:extLst>
          </p:cNvPr>
          <p:cNvSpPr>
            <a:spLocks noGrp="1"/>
          </p:cNvSpPr>
          <p:nvPr>
            <p:ph type="title"/>
          </p:nvPr>
        </p:nvSpPr>
        <p:spPr/>
        <p:txBody>
          <a:bodyPr/>
          <a:lstStyle/>
          <a:p>
            <a:r>
              <a:rPr lang="en-US" dirty="0"/>
              <a:t>Editorial Changes</a:t>
            </a:r>
          </a:p>
        </p:txBody>
      </p:sp>
      <p:sp>
        <p:nvSpPr>
          <p:cNvPr id="3" name="Content Placeholder 2">
            <a:extLst>
              <a:ext uri="{FF2B5EF4-FFF2-40B4-BE49-F238E27FC236}">
                <a16:creationId xmlns:a16="http://schemas.microsoft.com/office/drawing/2014/main" id="{ECB3CE5A-B038-4475-91F3-C72F2B5C9093}"/>
              </a:ext>
            </a:extLst>
          </p:cNvPr>
          <p:cNvSpPr>
            <a:spLocks noGrp="1"/>
          </p:cNvSpPr>
          <p:nvPr>
            <p:ph idx="1"/>
          </p:nvPr>
        </p:nvSpPr>
        <p:spPr/>
        <p:txBody>
          <a:bodyPr/>
          <a:lstStyle/>
          <a:p>
            <a:r>
              <a:rPr lang="en-US" dirty="0"/>
              <a:t>4-28-2: The jump ball begins when the ball leaves the official’s hand(s) and ends when the touched ball contacts a </a:t>
            </a:r>
            <a:r>
              <a:rPr lang="en-US" dirty="0" err="1"/>
              <a:t>nonjumper</a:t>
            </a:r>
            <a:r>
              <a:rPr lang="en-US" dirty="0"/>
              <a:t>, an official </a:t>
            </a:r>
            <a:r>
              <a:rPr lang="en-US" u="sng" dirty="0">
                <a:solidFill>
                  <a:srgbClr val="C00000"/>
                </a:solidFill>
              </a:rPr>
              <a:t>or</a:t>
            </a:r>
            <a:r>
              <a:rPr lang="en-US" dirty="0"/>
              <a:t> the floor</a:t>
            </a:r>
            <a:r>
              <a:rPr lang="en-US" strike="sngStrike" dirty="0">
                <a:solidFill>
                  <a:srgbClr val="C00000"/>
                </a:solidFill>
              </a:rPr>
              <a:t>, a basket or backboard</a:t>
            </a:r>
            <a:r>
              <a:rPr lang="en-US" dirty="0"/>
              <a:t>. </a:t>
            </a:r>
          </a:p>
          <a:p>
            <a:pPr marL="0" indent="0">
              <a:buNone/>
            </a:pPr>
            <a:endParaRPr lang="en-US" dirty="0"/>
          </a:p>
          <a:p>
            <a:r>
              <a:rPr lang="en-US" dirty="0"/>
              <a:t>6-4-3f NOTE: When the alternating-possession procedure has not been established, the jump ball shall be in the center retraining circle between the two players involved in the </a:t>
            </a:r>
            <a:r>
              <a:rPr lang="en-US" strike="sngStrike" dirty="0">
                <a:solidFill>
                  <a:srgbClr val="C00000"/>
                </a:solidFill>
              </a:rPr>
              <a:t>subsequent</a:t>
            </a:r>
            <a:r>
              <a:rPr lang="en-US" dirty="0"/>
              <a:t> </a:t>
            </a:r>
            <a:r>
              <a:rPr lang="en-US" u="sng" dirty="0">
                <a:solidFill>
                  <a:srgbClr val="C00000"/>
                </a:solidFill>
              </a:rPr>
              <a:t>previous</a:t>
            </a:r>
            <a:r>
              <a:rPr lang="en-US" dirty="0"/>
              <a:t> action. </a:t>
            </a:r>
          </a:p>
          <a:p>
            <a:endParaRPr lang="en-US" dirty="0"/>
          </a:p>
        </p:txBody>
      </p:sp>
      <p:sp>
        <p:nvSpPr>
          <p:cNvPr id="4" name="Footer Placeholder 3">
            <a:extLst>
              <a:ext uri="{FF2B5EF4-FFF2-40B4-BE49-F238E27FC236}">
                <a16:creationId xmlns:a16="http://schemas.microsoft.com/office/drawing/2014/main" id="{1851188B-130D-4015-A532-7D5CE203D453}"/>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937246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AE8-3B32-4705-B0AF-26E9AF63B50F}"/>
              </a:ext>
            </a:extLst>
          </p:cNvPr>
          <p:cNvSpPr>
            <a:spLocks noGrp="1"/>
          </p:cNvSpPr>
          <p:nvPr>
            <p:ph type="title"/>
          </p:nvPr>
        </p:nvSpPr>
        <p:spPr/>
        <p:txBody>
          <a:bodyPr/>
          <a:lstStyle/>
          <a:p>
            <a:r>
              <a:rPr lang="en-US" dirty="0"/>
              <a:t>2022-23 NFHS Basketball</a:t>
            </a:r>
          </a:p>
        </p:txBody>
      </p:sp>
      <p:sp>
        <p:nvSpPr>
          <p:cNvPr id="3" name="Text Placeholder 2">
            <a:extLst>
              <a:ext uri="{FF2B5EF4-FFF2-40B4-BE49-F238E27FC236}">
                <a16:creationId xmlns:a16="http://schemas.microsoft.com/office/drawing/2014/main" id="{EBE6857E-E838-4B07-B963-F96C704F6F7B}"/>
              </a:ext>
            </a:extLst>
          </p:cNvPr>
          <p:cNvSpPr>
            <a:spLocks noGrp="1"/>
          </p:cNvSpPr>
          <p:nvPr>
            <p:ph type="body" idx="1"/>
          </p:nvPr>
        </p:nvSpPr>
        <p:spPr/>
        <p:txBody>
          <a:bodyPr/>
          <a:lstStyle/>
          <a:p>
            <a:r>
              <a:rPr lang="en-US" dirty="0"/>
              <a:t>Rule Change Reminders</a:t>
            </a:r>
          </a:p>
        </p:txBody>
      </p:sp>
    </p:spTree>
    <p:extLst>
      <p:ext uri="{BB962C8B-B14F-4D97-AF65-F5344CB8AC3E}">
        <p14:creationId xmlns:p14="http://schemas.microsoft.com/office/powerpoint/2010/main" val="3596616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48378-169D-402A-A2AD-F04937DC9371}"/>
              </a:ext>
            </a:extLst>
          </p:cNvPr>
          <p:cNvSpPr>
            <a:spLocks noGrp="1"/>
          </p:cNvSpPr>
          <p:nvPr>
            <p:ph type="title"/>
          </p:nvPr>
        </p:nvSpPr>
        <p:spPr/>
        <p:txBody>
          <a:bodyPr/>
          <a:lstStyle/>
          <a:p>
            <a:pPr eaLnBrk="1" hangingPunct="1">
              <a:defRPr/>
            </a:pPr>
            <a:r>
              <a:rPr lang="en-US" cap="none" dirty="0"/>
              <a:t>JERSEY NUMBERS </a:t>
            </a:r>
            <a:br>
              <a:rPr lang="en-US" cap="none" dirty="0"/>
            </a:br>
            <a:r>
              <a:rPr lang="en-US" dirty="0"/>
              <a:t>3-4-3</a:t>
            </a:r>
            <a:r>
              <a:rPr lang="en-US" cap="none" dirty="0"/>
              <a:t>e(2)</a:t>
            </a:r>
            <a:endParaRPr lang="en-US" dirty="0"/>
          </a:p>
        </p:txBody>
      </p:sp>
      <p:sp>
        <p:nvSpPr>
          <p:cNvPr id="39939" name="Content Placeholder 2">
            <a:extLst>
              <a:ext uri="{FF2B5EF4-FFF2-40B4-BE49-F238E27FC236}">
                <a16:creationId xmlns:a16="http://schemas.microsoft.com/office/drawing/2014/main" id="{4964FC67-C9FA-4103-860F-BE72317B1506}"/>
              </a:ext>
            </a:extLst>
          </p:cNvPr>
          <p:cNvSpPr>
            <a:spLocks noGrp="1" noChangeArrowheads="1"/>
          </p:cNvSpPr>
          <p:nvPr>
            <p:ph idx="1"/>
          </p:nvPr>
        </p:nvSpPr>
        <p:spPr>
          <a:xfrm>
            <a:off x="5837238" y="1989138"/>
            <a:ext cx="5722937" cy="3995737"/>
          </a:xfrm>
        </p:spPr>
        <p:txBody>
          <a:bodyPr/>
          <a:lstStyle/>
          <a:p>
            <a:pPr>
              <a:defRPr/>
            </a:pPr>
            <a:endParaRPr lang="en-US" altLang="en-US" sz="2800" dirty="0"/>
          </a:p>
          <a:p>
            <a:pPr>
              <a:defRPr/>
            </a:pPr>
            <a:r>
              <a:rPr lang="en-US" sz="2800" b="1" dirty="0">
                <a:ea typeface="Calibri" panose="020F0502020204030204" pitchFamily="34" charset="0"/>
              </a:rPr>
              <a:t>Beginning in the 2024-25 season, t</a:t>
            </a:r>
            <a:r>
              <a:rPr lang="en-US" sz="2800" b="1" dirty="0">
                <a:effectLst/>
                <a:ea typeface="Calibri" panose="020F0502020204030204" pitchFamily="34" charset="0"/>
              </a:rPr>
              <a:t>he body of the number must clearly contrast from the body of the uniform regardless of trim.</a:t>
            </a:r>
          </a:p>
          <a:p>
            <a:pPr>
              <a:defRPr/>
            </a:pPr>
            <a:r>
              <a:rPr lang="en-US" altLang="en-US" sz="2800" dirty="0"/>
              <a:t>This option [3-4-3e(2)] will no longer be compliant.</a:t>
            </a:r>
          </a:p>
          <a:p>
            <a:pPr>
              <a:defRPr/>
            </a:pPr>
            <a:endParaRPr lang="en-US" altLang="en-US" sz="2800" dirty="0"/>
          </a:p>
        </p:txBody>
      </p:sp>
      <p:sp>
        <p:nvSpPr>
          <p:cNvPr id="4" name="Footer Placeholder 3">
            <a:extLst>
              <a:ext uri="{FF2B5EF4-FFF2-40B4-BE49-F238E27FC236}">
                <a16:creationId xmlns:a16="http://schemas.microsoft.com/office/drawing/2014/main" id="{8BF21E72-4F85-4271-95A5-15BAD1BF7B4A}"/>
              </a:ext>
            </a:extLst>
          </p:cNvPr>
          <p:cNvSpPr>
            <a:spLocks noGrp="1"/>
          </p:cNvSpPr>
          <p:nvPr>
            <p:ph type="ftr" sz="quarter" idx="11"/>
          </p:nvPr>
        </p:nvSpPr>
        <p:spPr/>
        <p:txBody>
          <a:bodyPr/>
          <a:lstStyle/>
          <a:p>
            <a:pPr>
              <a:defRPr/>
            </a:pPr>
            <a:r>
              <a:rPr lang="en-US"/>
              <a:t>www.nfhs.org</a:t>
            </a:r>
          </a:p>
        </p:txBody>
      </p:sp>
      <p:pic>
        <p:nvPicPr>
          <p:cNvPr id="60421" name="Picture 6" descr="A drawing of a person&#10;&#10;Description automatically generated">
            <a:extLst>
              <a:ext uri="{FF2B5EF4-FFF2-40B4-BE49-F238E27FC236}">
                <a16:creationId xmlns:a16="http://schemas.microsoft.com/office/drawing/2014/main" id="{835D0BFB-BD18-485A-859F-3AD74787E1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513" y="1989138"/>
            <a:ext cx="3236912"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7" descr="A drawing of a person&#10;&#10;Description automatically generated">
            <a:extLst>
              <a:ext uri="{FF2B5EF4-FFF2-40B4-BE49-F238E27FC236}">
                <a16:creationId xmlns:a16="http://schemas.microsoft.com/office/drawing/2014/main" id="{2746257D-F48D-4F6C-8831-525508254E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239" y="2553124"/>
            <a:ext cx="5008499" cy="3016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Content Placeholder 2">
            <a:extLst>
              <a:ext uri="{FF2B5EF4-FFF2-40B4-BE49-F238E27FC236}">
                <a16:creationId xmlns:a16="http://schemas.microsoft.com/office/drawing/2014/main" id="{4401CD7F-91DE-4C05-B473-947D91370499}"/>
              </a:ext>
            </a:extLst>
          </p:cNvPr>
          <p:cNvSpPr>
            <a:spLocks noGrp="1" noChangeArrowheads="1"/>
          </p:cNvSpPr>
          <p:nvPr>
            <p:ph idx="1"/>
          </p:nvPr>
        </p:nvSpPr>
        <p:spPr>
          <a:xfrm>
            <a:off x="6408738" y="1989138"/>
            <a:ext cx="5243512" cy="4144962"/>
          </a:xfrm>
        </p:spPr>
        <p:txBody>
          <a:bodyPr/>
          <a:lstStyle/>
          <a:p>
            <a:r>
              <a:rPr lang="en-US" altLang="en-US" dirty="0"/>
              <a:t>Two legal jersey numbering options will remain: </a:t>
            </a:r>
          </a:p>
          <a:p>
            <a:pPr lvl="1"/>
            <a:r>
              <a:rPr lang="en-US" altLang="en-US" sz="2200" dirty="0"/>
              <a:t>A solid contrasting number with no more than two solid color ¼-inch borders around the entire number (</a:t>
            </a:r>
            <a:r>
              <a:rPr lang="en-US" altLang="en-US" sz="2200" dirty="0" err="1"/>
              <a:t>PlayPic</a:t>
            </a:r>
            <a:r>
              <a:rPr lang="en-US" altLang="en-US" sz="2200" dirty="0"/>
              <a:t> A);</a:t>
            </a:r>
          </a:p>
          <a:p>
            <a:pPr lvl="1"/>
            <a:r>
              <a:rPr lang="en-US" altLang="en-US" sz="2200" dirty="0"/>
              <a:t>A solid contrasting color with a “shadow” trim of a contrasting color on part of the number not to exceed ½ inch in width and may be used with one ¼-inch border (</a:t>
            </a:r>
            <a:r>
              <a:rPr lang="en-US" altLang="en-US" sz="2200" dirty="0" err="1"/>
              <a:t>PlayPic</a:t>
            </a:r>
            <a:r>
              <a:rPr lang="en-US" altLang="en-US" sz="2200" dirty="0"/>
              <a:t> B).</a:t>
            </a:r>
          </a:p>
          <a:p>
            <a:pPr marL="0" indent="0" eaLnBrk="1" hangingPunct="1">
              <a:buFont typeface="Wingdings" panose="05000000000000000000" pitchFamily="2" charset="2"/>
              <a:buNone/>
            </a:pPr>
            <a:endParaRPr lang="en-US" altLang="en-US" dirty="0"/>
          </a:p>
        </p:txBody>
      </p:sp>
      <p:sp>
        <p:nvSpPr>
          <p:cNvPr id="2" name="Title 1">
            <a:extLst>
              <a:ext uri="{FF2B5EF4-FFF2-40B4-BE49-F238E27FC236}">
                <a16:creationId xmlns:a16="http://schemas.microsoft.com/office/drawing/2014/main" id="{53B48378-169D-402A-A2AD-F04937DC9371}"/>
              </a:ext>
            </a:extLst>
          </p:cNvPr>
          <p:cNvSpPr>
            <a:spLocks noGrp="1"/>
          </p:cNvSpPr>
          <p:nvPr>
            <p:ph type="title"/>
          </p:nvPr>
        </p:nvSpPr>
        <p:spPr/>
        <p:txBody>
          <a:bodyPr/>
          <a:lstStyle/>
          <a:p>
            <a:pPr eaLnBrk="1" hangingPunct="1">
              <a:defRPr/>
            </a:pPr>
            <a:br>
              <a:rPr lang="en-US" cap="none" dirty="0"/>
            </a:br>
            <a:r>
              <a:rPr lang="en-US" cap="none" dirty="0"/>
              <a:t>JERSEY NUMBERS </a:t>
            </a:r>
            <a:br>
              <a:rPr lang="en-US" cap="none" dirty="0"/>
            </a:br>
            <a:r>
              <a:rPr lang="en-US" dirty="0"/>
              <a:t>3-4-3</a:t>
            </a:r>
            <a:r>
              <a:rPr lang="en-US" cap="none" dirty="0"/>
              <a:t>e(1 &amp; 3)</a:t>
            </a:r>
            <a:br>
              <a:rPr lang="en-US" cap="none" dirty="0"/>
            </a:br>
            <a:endParaRPr lang="en-US" dirty="0"/>
          </a:p>
        </p:txBody>
      </p:sp>
      <p:sp>
        <p:nvSpPr>
          <p:cNvPr id="4" name="Footer Placeholder 3">
            <a:extLst>
              <a:ext uri="{FF2B5EF4-FFF2-40B4-BE49-F238E27FC236}">
                <a16:creationId xmlns:a16="http://schemas.microsoft.com/office/drawing/2014/main" id="{8BF21E72-4F85-4271-95A5-15BAD1BF7B4A}"/>
              </a:ext>
            </a:extLst>
          </p:cNvPr>
          <p:cNvSpPr>
            <a:spLocks noGrp="1"/>
          </p:cNvSpPr>
          <p:nvPr>
            <p:ph type="ftr" sz="quarter" idx="11"/>
          </p:nvPr>
        </p:nvSpPr>
        <p:spPr/>
        <p:txBody>
          <a:bodyPr/>
          <a:lstStyle/>
          <a:p>
            <a:pPr eaLnBrk="1" hangingPunct="1">
              <a:defRPr/>
            </a:pPr>
            <a:r>
              <a:rPr lang="en-US">
                <a:solidFill>
                  <a:srgbClr val="414B56"/>
                </a:solidFill>
              </a:rPr>
              <a:t>www.nfhs.org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464B-6240-4475-A610-44CC6B20934C}"/>
              </a:ext>
            </a:extLst>
          </p:cNvPr>
          <p:cNvSpPr>
            <a:spLocks noGrp="1"/>
          </p:cNvSpPr>
          <p:nvPr>
            <p:ph type="title"/>
          </p:nvPr>
        </p:nvSpPr>
        <p:spPr/>
        <p:txBody>
          <a:bodyPr/>
          <a:lstStyle/>
          <a:p>
            <a:r>
              <a:rPr lang="en-US" dirty="0"/>
              <a:t>2022-23 NFHS Basketball</a:t>
            </a:r>
          </a:p>
        </p:txBody>
      </p:sp>
      <p:sp>
        <p:nvSpPr>
          <p:cNvPr id="3" name="Text Placeholder 2">
            <a:extLst>
              <a:ext uri="{FF2B5EF4-FFF2-40B4-BE49-F238E27FC236}">
                <a16:creationId xmlns:a16="http://schemas.microsoft.com/office/drawing/2014/main" id="{2A9C7F43-32D7-43A3-8A47-F653AFE5B366}"/>
              </a:ext>
            </a:extLst>
          </p:cNvPr>
          <p:cNvSpPr>
            <a:spLocks noGrp="1"/>
          </p:cNvSpPr>
          <p:nvPr>
            <p:ph type="body" idx="1"/>
          </p:nvPr>
        </p:nvSpPr>
        <p:spPr/>
        <p:txBody>
          <a:bodyPr/>
          <a:lstStyle/>
          <a:p>
            <a:r>
              <a:rPr lang="en-US" dirty="0"/>
              <a:t>Points of Emphasis</a:t>
            </a:r>
          </a:p>
        </p:txBody>
      </p:sp>
    </p:spTree>
    <p:extLst>
      <p:ext uri="{BB962C8B-B14F-4D97-AF65-F5344CB8AC3E}">
        <p14:creationId xmlns:p14="http://schemas.microsoft.com/office/powerpoint/2010/main" val="443179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0D9FD8-631F-4B2E-8465-0BA39B09A76C}"/>
              </a:ext>
            </a:extLst>
          </p:cNvPr>
          <p:cNvSpPr>
            <a:spLocks noGrp="1"/>
          </p:cNvSpPr>
          <p:nvPr>
            <p:ph type="title"/>
          </p:nvPr>
        </p:nvSpPr>
        <p:spPr/>
        <p:txBody>
          <a:bodyPr/>
          <a:lstStyle/>
          <a:p>
            <a:r>
              <a:rPr lang="en-US" dirty="0"/>
              <a:t>Reducing Illegal Contact</a:t>
            </a:r>
          </a:p>
        </p:txBody>
      </p:sp>
      <p:sp>
        <p:nvSpPr>
          <p:cNvPr id="5" name="Content Placeholder 4">
            <a:extLst>
              <a:ext uri="{FF2B5EF4-FFF2-40B4-BE49-F238E27FC236}">
                <a16:creationId xmlns:a16="http://schemas.microsoft.com/office/drawing/2014/main" id="{2F093DC4-4B19-4FC0-BF27-7056CFF0CDA6}"/>
              </a:ext>
            </a:extLst>
          </p:cNvPr>
          <p:cNvSpPr>
            <a:spLocks noGrp="1"/>
          </p:cNvSpPr>
          <p:nvPr>
            <p:ph idx="1"/>
          </p:nvPr>
        </p:nvSpPr>
        <p:spPr/>
        <p:txBody>
          <a:bodyPr/>
          <a:lstStyle/>
          <a:p>
            <a:r>
              <a:rPr lang="en-US" sz="2000" dirty="0">
                <a:effectLst/>
                <a:latin typeface="Calibri" panose="020F0502020204030204" pitchFamily="34" charset="0"/>
                <a:ea typeface="Calibri" panose="020F0502020204030204" pitchFamily="34" charset="0"/>
                <a:cs typeface="Times New Roman" panose="02020603050405020304" pitchFamily="18" charset="0"/>
              </a:rPr>
              <a:t>To maintain the sound traditions of all sports, encourage sportsmanship, and minimize the inherent risk of injury, playing rules are developed to serve the varying skill levels of the involved participants.</a:t>
            </a:r>
          </a:p>
          <a:p>
            <a:r>
              <a:rPr lang="en-US" sz="2000" dirty="0">
                <a:effectLst/>
                <a:latin typeface="Calibri" panose="020F0502020204030204" pitchFamily="34" charset="0"/>
                <a:ea typeface="Calibri" panose="020F0502020204030204" pitchFamily="34" charset="0"/>
                <a:cs typeface="Times New Roman" panose="02020603050405020304" pitchFamily="18" charset="0"/>
              </a:rPr>
              <a:t>When officials allow personal philosophies to enter into their enforcement of the rules, unintended advantages can be provided to players or teams, advantages that can determine the outcome of a contest.   </a:t>
            </a:r>
          </a:p>
          <a:p>
            <a:r>
              <a:rPr lang="en-US" sz="2000" dirty="0">
                <a:latin typeface="Calibri" panose="020F0502020204030204" pitchFamily="34" charset="0"/>
                <a:ea typeface="Calibri" panose="020F0502020204030204" pitchFamily="34" charset="0"/>
                <a:cs typeface="Times New Roman" panose="02020603050405020304" pitchFamily="18" charset="0"/>
              </a:rPr>
              <a:t>I</a:t>
            </a:r>
            <a:r>
              <a:rPr lang="en-US" sz="2000" dirty="0">
                <a:effectLst/>
                <a:latin typeface="Calibri" panose="020F0502020204030204" pitchFamily="34" charset="0"/>
                <a:ea typeface="Calibri" panose="020F0502020204030204" pitchFamily="34" charset="0"/>
                <a:cs typeface="Times New Roman" panose="02020603050405020304" pitchFamily="18" charset="0"/>
              </a:rPr>
              <a:t>t’s incumbent on contest officials to enforce the rules as written.</a:t>
            </a:r>
          </a:p>
          <a:p>
            <a:r>
              <a:rPr lang="en-US" sz="2000" dirty="0">
                <a:effectLst/>
                <a:latin typeface="Calibri" panose="020F0502020204030204" pitchFamily="34" charset="0"/>
                <a:ea typeface="Calibri" panose="020F0502020204030204" pitchFamily="34" charset="0"/>
                <a:cs typeface="Times New Roman" panose="02020603050405020304" pitchFamily="18" charset="0"/>
              </a:rPr>
              <a:t>Participants should expect nothing less from contest officials on a nightly basis, and the enforcement of all playing rules should be made without regard for time and circumstance.    </a:t>
            </a:r>
          </a:p>
          <a:p>
            <a:r>
              <a:rPr lang="en-US" sz="2000" dirty="0">
                <a:effectLst/>
                <a:latin typeface="Calibri" panose="020F0502020204030204" pitchFamily="34" charset="0"/>
                <a:ea typeface="Calibri" panose="020F0502020204030204" pitchFamily="34" charset="0"/>
                <a:cs typeface="Times New Roman" panose="02020603050405020304" pitchFamily="18" charset="0"/>
              </a:rPr>
              <a:t>A foul or violation in the first quarter is expected to be a foul or violation in the last minute of a contest.  </a:t>
            </a:r>
            <a:endParaRPr lang="en-US" sz="2000" dirty="0"/>
          </a:p>
        </p:txBody>
      </p:sp>
    </p:spTree>
    <p:extLst>
      <p:ext uri="{BB962C8B-B14F-4D97-AF65-F5344CB8AC3E}">
        <p14:creationId xmlns:p14="http://schemas.microsoft.com/office/powerpoint/2010/main" val="2391527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1D1F9-3382-4EB4-8FFE-004237DCA25B}"/>
              </a:ext>
            </a:extLst>
          </p:cNvPr>
          <p:cNvSpPr>
            <a:spLocks noGrp="1"/>
          </p:cNvSpPr>
          <p:nvPr>
            <p:ph type="title"/>
          </p:nvPr>
        </p:nvSpPr>
        <p:spPr/>
        <p:txBody>
          <a:bodyPr/>
          <a:lstStyle/>
          <a:p>
            <a:r>
              <a:rPr lang="en-US" dirty="0"/>
              <a:t>Reducing Illegal Contact</a:t>
            </a:r>
          </a:p>
        </p:txBody>
      </p:sp>
      <p:sp>
        <p:nvSpPr>
          <p:cNvPr id="3" name="Content Placeholder 2">
            <a:extLst>
              <a:ext uri="{FF2B5EF4-FFF2-40B4-BE49-F238E27FC236}">
                <a16:creationId xmlns:a16="http://schemas.microsoft.com/office/drawing/2014/main" id="{78F8752F-6D7C-4A27-AED7-C51860CE1FFA}"/>
              </a:ext>
            </a:extLst>
          </p:cNvPr>
          <p:cNvSpPr>
            <a:spLocks noGrp="1"/>
          </p:cNvSpPr>
          <p:nvPr>
            <p:ph idx="1"/>
          </p:nvPr>
        </p:nvSpPr>
        <p:spPr>
          <a:xfrm>
            <a:off x="1585878" y="4305670"/>
            <a:ext cx="10518333" cy="2026867"/>
          </a:xfrm>
        </p:spPr>
        <p:txBody>
          <a:bodyP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Hand Checks:</a:t>
            </a:r>
            <a:r>
              <a:rPr lang="en-US" sz="1800" dirty="0">
                <a:effectLst/>
                <a:latin typeface="Calibri" panose="020F0502020204030204" pitchFamily="34" charset="0"/>
                <a:ea typeface="Calibri" panose="020F0502020204030204" pitchFamily="34" charset="0"/>
                <a:cs typeface="Times New Roman" panose="02020603050405020304" pitchFamily="18" charset="0"/>
              </a:rPr>
              <a:t> Rule 10-7-12 is very clear for officials to apply.  Over the recent years, freedom of movement for players has improved, and officials need to remember the simple concepts of Rule 10-7-12 that prohibit defensive players from:</a:t>
            </a:r>
          </a:p>
          <a:p>
            <a:pPr lvl="1"/>
            <a:r>
              <a:rPr lang="en-US" sz="1600" dirty="0">
                <a:latin typeface="Calibri" panose="020F0502020204030204" pitchFamily="34" charset="0"/>
                <a:ea typeface="Calibri" panose="020F0502020204030204" pitchFamily="34" charset="0"/>
                <a:cs typeface="Times New Roman" panose="02020603050405020304" pitchFamily="18" charset="0"/>
              </a:rPr>
              <a:t>P</a:t>
            </a:r>
            <a:r>
              <a:rPr lang="en-US" sz="1600" dirty="0">
                <a:effectLst/>
                <a:latin typeface="Calibri" panose="020F0502020204030204" pitchFamily="34" charset="0"/>
                <a:ea typeface="Calibri" panose="020F0502020204030204" pitchFamily="34" charset="0"/>
                <a:cs typeface="Times New Roman" panose="02020603050405020304" pitchFamily="18" charset="0"/>
              </a:rPr>
              <a:t>lacing two hands on the player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PlayPic</a:t>
            </a:r>
            <a:r>
              <a:rPr lang="en-US" sz="1600" dirty="0">
                <a:effectLst/>
                <a:latin typeface="Calibri" panose="020F0502020204030204" pitchFamily="34" charset="0"/>
                <a:ea typeface="Calibri" panose="020F0502020204030204" pitchFamily="34" charset="0"/>
                <a:cs typeface="Times New Roman" panose="02020603050405020304" pitchFamily="18" charset="0"/>
              </a:rPr>
              <a:t> A), </a:t>
            </a:r>
          </a:p>
          <a:p>
            <a:pPr lvl="1"/>
            <a:r>
              <a:rPr lang="en-US" sz="1600" dirty="0">
                <a:latin typeface="Calibri" panose="020F0502020204030204" pitchFamily="34" charset="0"/>
                <a:ea typeface="Calibri" panose="020F0502020204030204" pitchFamily="34" charset="0"/>
                <a:cs typeface="Times New Roman" panose="02020603050405020304" pitchFamily="18" charset="0"/>
              </a:rPr>
              <a:t>Placing an </a:t>
            </a:r>
            <a:r>
              <a:rPr lang="en-US" sz="1600" dirty="0">
                <a:effectLst/>
                <a:latin typeface="Calibri" panose="020F0502020204030204" pitchFamily="34" charset="0"/>
                <a:ea typeface="Calibri" panose="020F0502020204030204" pitchFamily="34" charset="0"/>
                <a:cs typeface="Times New Roman" panose="02020603050405020304" pitchFamily="18" charset="0"/>
              </a:rPr>
              <a:t>extended arm bar on the player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PlayPic</a:t>
            </a:r>
            <a:r>
              <a:rPr lang="en-US" sz="1600" dirty="0">
                <a:effectLst/>
                <a:latin typeface="Calibri" panose="020F0502020204030204" pitchFamily="34" charset="0"/>
                <a:ea typeface="Calibri" panose="020F0502020204030204" pitchFamily="34" charset="0"/>
                <a:cs typeface="Times New Roman" panose="02020603050405020304" pitchFamily="18" charset="0"/>
              </a:rPr>
              <a:t> B), </a:t>
            </a:r>
          </a:p>
          <a:p>
            <a:pPr lvl="1"/>
            <a:r>
              <a:rPr lang="en-US" sz="1600" dirty="0">
                <a:latin typeface="Calibri" panose="020F0502020204030204" pitchFamily="34" charset="0"/>
                <a:ea typeface="Calibri" panose="020F0502020204030204" pitchFamily="34" charset="0"/>
                <a:cs typeface="Times New Roman" panose="02020603050405020304" pitchFamily="18" charset="0"/>
              </a:rPr>
              <a:t>Placing and </a:t>
            </a:r>
            <a:r>
              <a:rPr lang="en-US" sz="1600" dirty="0">
                <a:effectLst/>
                <a:latin typeface="Calibri" panose="020F0502020204030204" pitchFamily="34" charset="0"/>
                <a:ea typeface="Calibri" panose="020F0502020204030204" pitchFamily="34" charset="0"/>
                <a:cs typeface="Times New Roman" panose="02020603050405020304" pitchFamily="18" charset="0"/>
              </a:rPr>
              <a:t>keeping a hand on an opponent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PlayPic</a:t>
            </a:r>
            <a:r>
              <a:rPr lang="en-US" sz="1600" dirty="0">
                <a:effectLst/>
                <a:latin typeface="Calibri" panose="020F0502020204030204" pitchFamily="34" charset="0"/>
                <a:ea typeface="Calibri" panose="020F0502020204030204" pitchFamily="34" charset="0"/>
                <a:cs typeface="Times New Roman" panose="02020603050405020304" pitchFamily="18" charset="0"/>
              </a:rPr>
              <a:t> C), or </a:t>
            </a:r>
          </a:p>
          <a:p>
            <a:pPr lvl="1"/>
            <a:r>
              <a:rPr lang="en-US" sz="1600" dirty="0">
                <a:latin typeface="Calibri" panose="020F0502020204030204" pitchFamily="34" charset="0"/>
                <a:ea typeface="Calibri" panose="020F0502020204030204" pitchFamily="34" charset="0"/>
                <a:cs typeface="Times New Roman" panose="02020603050405020304" pitchFamily="18" charset="0"/>
              </a:rPr>
              <a:t>C</a:t>
            </a:r>
            <a:r>
              <a:rPr lang="en-US" sz="1600" dirty="0">
                <a:effectLst/>
                <a:latin typeface="Calibri" panose="020F0502020204030204" pitchFamily="34" charset="0"/>
                <a:ea typeface="Calibri" panose="020F0502020204030204" pitchFamily="34" charset="0"/>
                <a:cs typeface="Times New Roman" panose="02020603050405020304" pitchFamily="18" charset="0"/>
              </a:rPr>
              <a:t>ontacting an opponent more than once with the same hand or alternating hands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PlayPic</a:t>
            </a:r>
            <a:r>
              <a:rPr lang="en-US" sz="1600" dirty="0">
                <a:effectLst/>
                <a:latin typeface="Calibri" panose="020F0502020204030204" pitchFamily="34" charset="0"/>
                <a:ea typeface="Calibri" panose="020F0502020204030204" pitchFamily="34" charset="0"/>
                <a:cs typeface="Times New Roman" panose="02020603050405020304" pitchFamily="18" charset="0"/>
              </a:rPr>
              <a:t> D).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Keeping these simple principles in mind are critical for officials and need to be ruled when they occur.</a:t>
            </a:r>
          </a:p>
          <a:p>
            <a:endParaRPr lang="en-US" dirty="0"/>
          </a:p>
        </p:txBody>
      </p:sp>
      <p:sp>
        <p:nvSpPr>
          <p:cNvPr id="4" name="Footer Placeholder 3">
            <a:extLst>
              <a:ext uri="{FF2B5EF4-FFF2-40B4-BE49-F238E27FC236}">
                <a16:creationId xmlns:a16="http://schemas.microsoft.com/office/drawing/2014/main" id="{7677B287-CFB9-403C-83A2-58E3042984EA}"/>
              </a:ext>
            </a:extLst>
          </p:cNvPr>
          <p:cNvSpPr>
            <a:spLocks noGrp="1"/>
          </p:cNvSpPr>
          <p:nvPr>
            <p:ph type="ftr" sz="quarter" idx="11"/>
          </p:nvPr>
        </p:nvSpPr>
        <p:spPr/>
        <p:txBody>
          <a:bodyPr/>
          <a:lstStyle/>
          <a:p>
            <a:pPr>
              <a:defRPr/>
            </a:pPr>
            <a:r>
              <a:rPr lang="en-US"/>
              <a:t>www.nfhs.org</a:t>
            </a:r>
          </a:p>
        </p:txBody>
      </p:sp>
      <p:pic>
        <p:nvPicPr>
          <p:cNvPr id="7" name="Picture 6" descr="A picture containing text, military uniform, clipart, automaton&#10;&#10;Description automatically generated">
            <a:extLst>
              <a:ext uri="{FF2B5EF4-FFF2-40B4-BE49-F238E27FC236}">
                <a16:creationId xmlns:a16="http://schemas.microsoft.com/office/drawing/2014/main" id="{C3579062-7F36-4A71-BA85-D326B67485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9435" y="2031812"/>
            <a:ext cx="10287835" cy="2191121"/>
          </a:xfrm>
          <a:prstGeom prst="rect">
            <a:avLst/>
          </a:prstGeom>
        </p:spPr>
      </p:pic>
    </p:spTree>
    <p:extLst>
      <p:ext uri="{BB962C8B-B14F-4D97-AF65-F5344CB8AC3E}">
        <p14:creationId xmlns:p14="http://schemas.microsoft.com/office/powerpoint/2010/main" val="1507209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FE847-3762-4B2C-9425-0A6EC80F4D81}"/>
              </a:ext>
            </a:extLst>
          </p:cNvPr>
          <p:cNvSpPr>
            <a:spLocks noGrp="1"/>
          </p:cNvSpPr>
          <p:nvPr>
            <p:ph type="title"/>
          </p:nvPr>
        </p:nvSpPr>
        <p:spPr/>
        <p:txBody>
          <a:bodyPr/>
          <a:lstStyle/>
          <a:p>
            <a:r>
              <a:rPr lang="en-US" dirty="0"/>
              <a:t>Reducing Illegal Contact</a:t>
            </a:r>
          </a:p>
        </p:txBody>
      </p:sp>
      <p:sp>
        <p:nvSpPr>
          <p:cNvPr id="3" name="Content Placeholder 2">
            <a:extLst>
              <a:ext uri="{FF2B5EF4-FFF2-40B4-BE49-F238E27FC236}">
                <a16:creationId xmlns:a16="http://schemas.microsoft.com/office/drawing/2014/main" id="{56B40B88-3F82-44D4-8577-20C10A389F49}"/>
              </a:ext>
            </a:extLst>
          </p:cNvPr>
          <p:cNvSpPr>
            <a:spLocks noGrp="1"/>
          </p:cNvSpPr>
          <p:nvPr>
            <p:ph idx="1"/>
          </p:nvPr>
        </p:nvSpPr>
        <p:spPr>
          <a:xfrm>
            <a:off x="1224412" y="2002236"/>
            <a:ext cx="2806672" cy="2982267"/>
          </a:xfrm>
        </p:spPr>
        <p:txBody>
          <a:bodyPr/>
          <a:lstStyle/>
          <a:p>
            <a:pPr marL="0" indent="0">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Post Play: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The High School RIO National High School Sports-Related I</a:t>
            </a:r>
            <a:r>
              <a:rPr lang="en-US" sz="1800" dirty="0">
                <a:effectLst/>
                <a:latin typeface="Calibri" panose="020F0502020204030204" pitchFamily="34" charset="0"/>
                <a:ea typeface="Calibri" panose="020F0502020204030204" pitchFamily="34" charset="0"/>
                <a:cs typeface="Times New Roman" panose="02020603050405020304" pitchFamily="18" charset="0"/>
              </a:rPr>
              <a:t>njury Surveillance Study revealed more basketball injuries occur in the post than any other place on the floor. Officials need to monitor play in the post, whether the ball is involved or not.  </a:t>
            </a:r>
          </a:p>
          <a:p>
            <a:endParaRPr lang="en-US" sz="2000" dirty="0"/>
          </a:p>
        </p:txBody>
      </p:sp>
      <p:sp>
        <p:nvSpPr>
          <p:cNvPr id="4" name="Footer Placeholder 3">
            <a:extLst>
              <a:ext uri="{FF2B5EF4-FFF2-40B4-BE49-F238E27FC236}">
                <a16:creationId xmlns:a16="http://schemas.microsoft.com/office/drawing/2014/main" id="{2C3C5BCA-16C2-4B2A-8A6C-D51F3CCCC6ED}"/>
              </a:ext>
            </a:extLst>
          </p:cNvPr>
          <p:cNvSpPr>
            <a:spLocks noGrp="1"/>
          </p:cNvSpPr>
          <p:nvPr>
            <p:ph type="ftr" sz="quarter" idx="11"/>
          </p:nvPr>
        </p:nvSpPr>
        <p:spPr/>
        <p:txBody>
          <a:bodyPr/>
          <a:lstStyle/>
          <a:p>
            <a:pPr>
              <a:defRPr/>
            </a:pPr>
            <a:r>
              <a:rPr lang="en-US"/>
              <a:t>www.nfhs.org</a:t>
            </a:r>
          </a:p>
        </p:txBody>
      </p:sp>
      <p:sp>
        <p:nvSpPr>
          <p:cNvPr id="5" name="TextBox 4">
            <a:extLst>
              <a:ext uri="{FF2B5EF4-FFF2-40B4-BE49-F238E27FC236}">
                <a16:creationId xmlns:a16="http://schemas.microsoft.com/office/drawing/2014/main" id="{C02FFB70-F0A0-4177-AFFD-033E69B096C5}"/>
              </a:ext>
            </a:extLst>
          </p:cNvPr>
          <p:cNvSpPr txBox="1"/>
          <p:nvPr/>
        </p:nvSpPr>
        <p:spPr>
          <a:xfrm>
            <a:off x="1332089" y="5015900"/>
            <a:ext cx="10859911" cy="1477328"/>
          </a:xfrm>
          <a:prstGeom prst="rect">
            <a:avLst/>
          </a:prstGeom>
          <a:noFill/>
        </p:spPr>
        <p:txBody>
          <a:bodyPr wrap="square" rtlCol="0">
            <a:spAutoFit/>
          </a:bodyPr>
          <a:lstStyle/>
          <a:p>
            <a:pPr marL="285750" indent="-285750">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Players who either illegally carve out space for themselves (</a:t>
            </a:r>
            <a:r>
              <a:rPr lang="en-US" dirty="0" err="1">
                <a:effectLst/>
                <a:latin typeface="Calibri" panose="020F0502020204030204" pitchFamily="34" charset="0"/>
                <a:ea typeface="Calibri" panose="020F0502020204030204" pitchFamily="34" charset="0"/>
                <a:cs typeface="Times New Roman" panose="02020603050405020304" pitchFamily="18" charset="0"/>
              </a:rPr>
              <a:t>PlayPic</a:t>
            </a:r>
            <a:r>
              <a:rPr lang="en-US" dirty="0">
                <a:effectLst/>
                <a:latin typeface="Calibri" panose="020F0502020204030204" pitchFamily="34" charset="0"/>
                <a:ea typeface="Calibri" panose="020F0502020204030204" pitchFamily="34" charset="0"/>
                <a:cs typeface="Times New Roman" panose="02020603050405020304" pitchFamily="18" charset="0"/>
              </a:rPr>
              <a:t> A) or defenders who repeatedly push, knee, or otherwise attempt to knock offensive players off balance (</a:t>
            </a:r>
            <a:r>
              <a:rPr lang="en-US" dirty="0" err="1">
                <a:effectLst/>
                <a:latin typeface="Calibri" panose="020F0502020204030204" pitchFamily="34" charset="0"/>
                <a:ea typeface="Calibri" panose="020F0502020204030204" pitchFamily="34" charset="0"/>
                <a:cs typeface="Times New Roman" panose="02020603050405020304" pitchFamily="18" charset="0"/>
              </a:rPr>
              <a:t>PlayPic</a:t>
            </a:r>
            <a:r>
              <a:rPr lang="en-US" dirty="0">
                <a:effectLst/>
                <a:latin typeface="Calibri" panose="020F0502020204030204" pitchFamily="34" charset="0"/>
                <a:ea typeface="Calibri" panose="020F0502020204030204" pitchFamily="34" charset="0"/>
                <a:cs typeface="Times New Roman" panose="02020603050405020304" pitchFamily="18" charset="0"/>
              </a:rPr>
              <a:t> B) need to be penalized for their actions.</a:t>
            </a:r>
          </a:p>
          <a:p>
            <a:pPr marL="285750" indent="-285750">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Failure to address the first illegal contact leads to more physical play.</a:t>
            </a:r>
          </a:p>
          <a:p>
            <a:pPr marL="285750" indent="-285750">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Regardless of the player’s location on the floor, when a player’s rhythm, speed, balance, or quickness is impeded, a foul has occurred.</a:t>
            </a:r>
          </a:p>
        </p:txBody>
      </p:sp>
      <p:pic>
        <p:nvPicPr>
          <p:cNvPr id="8" name="Picture 7" descr="Diagram&#10;&#10;Description automatically generated with medium confidence">
            <a:extLst>
              <a:ext uri="{FF2B5EF4-FFF2-40B4-BE49-F238E27FC236}">
                <a16:creationId xmlns:a16="http://schemas.microsoft.com/office/drawing/2014/main" id="{49BB1BE2-F3EA-1FE2-3794-CC3027CF8A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091" y="1947501"/>
            <a:ext cx="6623171" cy="2962998"/>
          </a:xfrm>
          <a:prstGeom prst="rect">
            <a:avLst/>
          </a:prstGeom>
        </p:spPr>
      </p:pic>
    </p:spTree>
    <p:extLst>
      <p:ext uri="{BB962C8B-B14F-4D97-AF65-F5344CB8AC3E}">
        <p14:creationId xmlns:p14="http://schemas.microsoft.com/office/powerpoint/2010/main" val="24409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B3CE0-3016-47EF-8411-84831E11264A}"/>
              </a:ext>
            </a:extLst>
          </p:cNvPr>
          <p:cNvSpPr>
            <a:spLocks noGrp="1"/>
          </p:cNvSpPr>
          <p:nvPr>
            <p:ph type="title"/>
          </p:nvPr>
        </p:nvSpPr>
        <p:spPr/>
        <p:txBody>
          <a:bodyPr/>
          <a:lstStyle/>
          <a:p>
            <a:r>
              <a:rPr lang="en-US" dirty="0"/>
              <a:t>Reducing Illegal Contact</a:t>
            </a:r>
          </a:p>
        </p:txBody>
      </p:sp>
      <p:sp>
        <p:nvSpPr>
          <p:cNvPr id="3" name="Content Placeholder 2">
            <a:extLst>
              <a:ext uri="{FF2B5EF4-FFF2-40B4-BE49-F238E27FC236}">
                <a16:creationId xmlns:a16="http://schemas.microsoft.com/office/drawing/2014/main" id="{AA24D658-5F03-4551-9F69-AC70E1E42AD6}"/>
              </a:ext>
            </a:extLst>
          </p:cNvPr>
          <p:cNvSpPr>
            <a:spLocks noGrp="1"/>
          </p:cNvSpPr>
          <p:nvPr>
            <p:ph idx="1"/>
          </p:nvPr>
        </p:nvSpPr>
        <p:spPr>
          <a:xfrm>
            <a:off x="6924583" y="1989139"/>
            <a:ext cx="5043051" cy="4338637"/>
          </a:xfrm>
        </p:spPr>
        <p:txBody>
          <a:bodyP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Off-ball play</a:t>
            </a:r>
            <a:r>
              <a:rPr lang="en-US" sz="1800" dirty="0">
                <a:effectLst/>
                <a:latin typeface="Calibri" panose="020F0502020204030204" pitchFamily="34" charset="0"/>
                <a:ea typeface="Calibri" panose="020F0502020204030204" pitchFamily="34" charset="0"/>
                <a:cs typeface="Times New Roman" panose="02020603050405020304" pitchFamily="18" charset="0"/>
              </a:rPr>
              <a:t>:  Keeping eyes on off-ball plays is also necessary to help reduce the physicality in the game.  Officials need to keep their focus on their primary coverage area, and no place is that more critical than off-ball plays.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Officials who tend to ‘ball watch’ will miss screening plays in front of them that involve illegal contact.  Allowable action by screeners, cutters, and defenders are outlined in the rules, and officials who stay in their primary area will naturally better officiate these kinds of plays.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When either the offense or defense are allowed to play outside the screening and defending rules off-ball, more physical and illegal play tends to follow.  </a:t>
            </a:r>
            <a:endParaRPr lang="en-US" dirty="0"/>
          </a:p>
        </p:txBody>
      </p:sp>
      <p:sp>
        <p:nvSpPr>
          <p:cNvPr id="4" name="Footer Placeholder 3">
            <a:extLst>
              <a:ext uri="{FF2B5EF4-FFF2-40B4-BE49-F238E27FC236}">
                <a16:creationId xmlns:a16="http://schemas.microsoft.com/office/drawing/2014/main" id="{7CAA3D5E-934F-4F13-8DD4-7452181DB574}"/>
              </a:ext>
            </a:extLst>
          </p:cNvPr>
          <p:cNvSpPr>
            <a:spLocks noGrp="1"/>
          </p:cNvSpPr>
          <p:nvPr>
            <p:ph type="ftr" sz="quarter" idx="11"/>
          </p:nvPr>
        </p:nvSpPr>
        <p:spPr/>
        <p:txBody>
          <a:bodyPr/>
          <a:lstStyle/>
          <a:p>
            <a:pPr>
              <a:defRPr/>
            </a:pPr>
            <a:r>
              <a:rPr lang="en-US"/>
              <a:t>www.nfhs.org</a:t>
            </a:r>
          </a:p>
        </p:txBody>
      </p:sp>
      <p:pic>
        <p:nvPicPr>
          <p:cNvPr id="7" name="Picture 6" descr="Diagram&#10;&#10;Description automatically generated">
            <a:extLst>
              <a:ext uri="{FF2B5EF4-FFF2-40B4-BE49-F238E27FC236}">
                <a16:creationId xmlns:a16="http://schemas.microsoft.com/office/drawing/2014/main" id="{96076548-3400-4A68-8441-AD3021E13E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3324" y="2201829"/>
            <a:ext cx="5486400" cy="3767328"/>
          </a:xfrm>
          <a:prstGeom prst="rect">
            <a:avLst/>
          </a:prstGeom>
        </p:spPr>
      </p:pic>
    </p:spTree>
    <p:extLst>
      <p:ext uri="{BB962C8B-B14F-4D97-AF65-F5344CB8AC3E}">
        <p14:creationId xmlns:p14="http://schemas.microsoft.com/office/powerpoint/2010/main" val="297046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2F6DD-634D-4D58-9E90-243373F861E3}"/>
              </a:ext>
            </a:extLst>
          </p:cNvPr>
          <p:cNvSpPr>
            <a:spLocks noGrp="1"/>
          </p:cNvSpPr>
          <p:nvPr>
            <p:ph type="title"/>
          </p:nvPr>
        </p:nvSpPr>
        <p:spPr>
          <a:xfrm>
            <a:off x="963613" y="4406900"/>
            <a:ext cx="8867775" cy="1362075"/>
          </a:xfrm>
        </p:spPr>
        <p:txBody>
          <a:bodyPr/>
          <a:lstStyle/>
          <a:p>
            <a:pPr>
              <a:defRPr/>
            </a:pPr>
            <a:r>
              <a:rPr lang="en-US" dirty="0"/>
              <a:t>National federation of</a:t>
            </a:r>
            <a:br>
              <a:rPr lang="en-US" dirty="0"/>
            </a:br>
            <a:r>
              <a:rPr lang="en-US" dirty="0"/>
              <a:t>state high school associations  (NFHS) </a:t>
            </a:r>
          </a:p>
        </p:txBody>
      </p:sp>
      <p:sp>
        <p:nvSpPr>
          <p:cNvPr id="20483" name="Text Placeholder 2">
            <a:extLst>
              <a:ext uri="{FF2B5EF4-FFF2-40B4-BE49-F238E27FC236}">
                <a16:creationId xmlns:a16="http://schemas.microsoft.com/office/drawing/2014/main" id="{07130364-3963-48D5-9399-FA9713CE0809}"/>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D5514-BA30-44F4-960B-63CFBCDC9E40}"/>
              </a:ext>
            </a:extLst>
          </p:cNvPr>
          <p:cNvSpPr>
            <a:spLocks noGrp="1"/>
          </p:cNvSpPr>
          <p:nvPr>
            <p:ph type="title"/>
          </p:nvPr>
        </p:nvSpPr>
        <p:spPr/>
        <p:txBody>
          <a:bodyPr/>
          <a:lstStyle/>
          <a:p>
            <a:r>
              <a:rPr lang="en-US" dirty="0"/>
              <a:t>Pregame Meeting – Addressing Illegal Uniforms, Equipment and Apparel</a:t>
            </a:r>
          </a:p>
        </p:txBody>
      </p:sp>
      <p:sp>
        <p:nvSpPr>
          <p:cNvPr id="3" name="Content Placeholder 2">
            <a:extLst>
              <a:ext uri="{FF2B5EF4-FFF2-40B4-BE49-F238E27FC236}">
                <a16:creationId xmlns:a16="http://schemas.microsoft.com/office/drawing/2014/main" id="{E6450A1B-23A5-4678-905F-07DE5374D7A7}"/>
              </a:ext>
            </a:extLst>
          </p:cNvPr>
          <p:cNvSpPr>
            <a:spLocks noGrp="1"/>
          </p:cNvSpPr>
          <p:nvPr>
            <p:ph idx="1"/>
          </p:nvPr>
        </p:nvSpPr>
        <p:spPr>
          <a:xfrm>
            <a:off x="7448365" y="2179468"/>
            <a:ext cx="4519270" cy="4148308"/>
          </a:xfrm>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Rule 2-4-5 requires that game officials verify with each head coach, prior to the start of a contest, that the teams’ uniforms and equipment are legal and will be worn properly, and that all participants will exhibit proper sporting behavior throughout the contest.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Before and after this pre-game verification, officials should monitor players and notify the head coach if they notice anything that needs to be addressed, including the color of uniforms, undershirts/undergarments, jewelry, casts, braces, or hair control devices.  </a:t>
            </a:r>
          </a:p>
          <a:p>
            <a:pPr marL="0" indent="0">
              <a:buNone/>
            </a:pPr>
            <a:endParaRPr lang="en-US" dirty="0"/>
          </a:p>
        </p:txBody>
      </p:sp>
      <p:sp>
        <p:nvSpPr>
          <p:cNvPr id="4" name="Footer Placeholder 3">
            <a:extLst>
              <a:ext uri="{FF2B5EF4-FFF2-40B4-BE49-F238E27FC236}">
                <a16:creationId xmlns:a16="http://schemas.microsoft.com/office/drawing/2014/main" id="{86610468-CCB2-49CF-801A-A6EDC7BBA682}"/>
              </a:ext>
            </a:extLst>
          </p:cNvPr>
          <p:cNvSpPr>
            <a:spLocks noGrp="1"/>
          </p:cNvSpPr>
          <p:nvPr>
            <p:ph type="ftr" sz="quarter" idx="11"/>
          </p:nvPr>
        </p:nvSpPr>
        <p:spPr/>
        <p:txBody>
          <a:bodyPr/>
          <a:lstStyle/>
          <a:p>
            <a:pPr>
              <a:defRPr/>
            </a:pPr>
            <a:r>
              <a:rPr lang="en-US"/>
              <a:t>www.nfhs.org</a:t>
            </a:r>
          </a:p>
        </p:txBody>
      </p:sp>
      <p:pic>
        <p:nvPicPr>
          <p:cNvPr id="6" name="Picture 5" descr="A group of people standing in a line&#10;&#10;Description automatically generated with low confidence">
            <a:extLst>
              <a:ext uri="{FF2B5EF4-FFF2-40B4-BE49-F238E27FC236}">
                <a16:creationId xmlns:a16="http://schemas.microsoft.com/office/drawing/2014/main" id="{FF76D836-EB43-B4A5-4C28-405F752705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5839" y="2179468"/>
            <a:ext cx="5815584" cy="3959352"/>
          </a:xfrm>
          <a:prstGeom prst="rect">
            <a:avLst/>
          </a:prstGeom>
        </p:spPr>
      </p:pic>
    </p:spTree>
    <p:extLst>
      <p:ext uri="{BB962C8B-B14F-4D97-AF65-F5344CB8AC3E}">
        <p14:creationId xmlns:p14="http://schemas.microsoft.com/office/powerpoint/2010/main" val="3674610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416A7-2348-4E6D-A0B8-D11A3F3FB0AB}"/>
              </a:ext>
            </a:extLst>
          </p:cNvPr>
          <p:cNvSpPr>
            <a:spLocks noGrp="1"/>
          </p:cNvSpPr>
          <p:nvPr>
            <p:ph type="title"/>
          </p:nvPr>
        </p:nvSpPr>
        <p:spPr/>
        <p:txBody>
          <a:bodyPr/>
          <a:lstStyle/>
          <a:p>
            <a:r>
              <a:rPr lang="en-US" dirty="0"/>
              <a:t>Pregame Meeting – Addressing Illegal Uniforms, Equipment and Apparel</a:t>
            </a:r>
          </a:p>
        </p:txBody>
      </p:sp>
      <p:sp>
        <p:nvSpPr>
          <p:cNvPr id="3" name="Content Placeholder 2">
            <a:extLst>
              <a:ext uri="{FF2B5EF4-FFF2-40B4-BE49-F238E27FC236}">
                <a16:creationId xmlns:a16="http://schemas.microsoft.com/office/drawing/2014/main" id="{EF86FFB1-73CB-47C4-8271-2B83800EC753}"/>
              </a:ext>
            </a:extLst>
          </p:cNvPr>
          <p:cNvSpPr>
            <a:spLocks noGrp="1"/>
          </p:cNvSpPr>
          <p:nvPr>
            <p:ph idx="1"/>
          </p:nvPr>
        </p:nvSpPr>
        <p:spPr>
          <a:xfrm>
            <a:off x="7554897" y="1989139"/>
            <a:ext cx="4412737" cy="4338637"/>
          </a:xfrm>
        </p:spPr>
        <p:txBody>
          <a:bodyPr/>
          <a:lstStyle/>
          <a:p>
            <a:r>
              <a:rPr lang="en-US" sz="2000" dirty="0">
                <a:effectLst/>
                <a:latin typeface="Calibri" panose="020F0502020204030204" pitchFamily="34" charset="0"/>
                <a:ea typeface="Calibri" panose="020F0502020204030204" pitchFamily="34" charset="0"/>
                <a:cs typeface="Times New Roman" panose="02020603050405020304" pitchFamily="18" charset="0"/>
              </a:rPr>
              <a:t>If an official identifies any uniform or equipment issue that is of concern, the official should allow head coaches to address the problem and not take it upon themselves to deal directly with the player.  </a:t>
            </a:r>
          </a:p>
          <a:p>
            <a:r>
              <a:rPr lang="en-US" sz="2000" dirty="0">
                <a:effectLst/>
                <a:latin typeface="Calibri" panose="020F0502020204030204" pitchFamily="34" charset="0"/>
                <a:ea typeface="Calibri" panose="020F0502020204030204" pitchFamily="34" charset="0"/>
                <a:cs typeface="Times New Roman" panose="02020603050405020304" pitchFamily="18" charset="0"/>
              </a:rPr>
              <a:t>Even during the pre-game period, players must be legally attired, and paying attention to these details in pre-game will set the tone for the contest.</a:t>
            </a:r>
          </a:p>
          <a:p>
            <a:endParaRPr lang="en-US" dirty="0"/>
          </a:p>
        </p:txBody>
      </p:sp>
      <p:sp>
        <p:nvSpPr>
          <p:cNvPr id="4" name="Footer Placeholder 3">
            <a:extLst>
              <a:ext uri="{FF2B5EF4-FFF2-40B4-BE49-F238E27FC236}">
                <a16:creationId xmlns:a16="http://schemas.microsoft.com/office/drawing/2014/main" id="{C9219A5B-8032-4C97-B891-C3DC3121BB11}"/>
              </a:ext>
            </a:extLst>
          </p:cNvPr>
          <p:cNvSpPr>
            <a:spLocks noGrp="1"/>
          </p:cNvSpPr>
          <p:nvPr>
            <p:ph type="ftr" sz="quarter" idx="11"/>
          </p:nvPr>
        </p:nvSpPr>
        <p:spPr/>
        <p:txBody>
          <a:bodyPr/>
          <a:lstStyle/>
          <a:p>
            <a:pPr>
              <a:defRPr/>
            </a:pPr>
            <a:r>
              <a:rPr lang="en-US"/>
              <a:t>www.nfhs.org</a:t>
            </a:r>
          </a:p>
        </p:txBody>
      </p:sp>
      <p:pic>
        <p:nvPicPr>
          <p:cNvPr id="7" name="Picture 6" descr="A picture containing text&#10;&#10;Description automatically generated">
            <a:extLst>
              <a:ext uri="{FF2B5EF4-FFF2-40B4-BE49-F238E27FC236}">
                <a16:creationId xmlns:a16="http://schemas.microsoft.com/office/drawing/2014/main" id="{3D119AA7-B765-45A7-A943-033C22440A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6265" y="1906171"/>
            <a:ext cx="5563303" cy="4525703"/>
          </a:xfrm>
          <a:prstGeom prst="rect">
            <a:avLst/>
          </a:prstGeom>
        </p:spPr>
      </p:pic>
    </p:spTree>
    <p:extLst>
      <p:ext uri="{BB962C8B-B14F-4D97-AF65-F5344CB8AC3E}">
        <p14:creationId xmlns:p14="http://schemas.microsoft.com/office/powerpoint/2010/main" val="768532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4819E-4C36-4BA7-B5E5-68FB44BE4875}"/>
              </a:ext>
            </a:extLst>
          </p:cNvPr>
          <p:cNvSpPr>
            <a:spLocks noGrp="1"/>
          </p:cNvSpPr>
          <p:nvPr>
            <p:ph type="title"/>
          </p:nvPr>
        </p:nvSpPr>
        <p:spPr/>
        <p:txBody>
          <a:bodyPr/>
          <a:lstStyle/>
          <a:p>
            <a:r>
              <a:rPr lang="en-US" dirty="0"/>
              <a:t>sportsmanship</a:t>
            </a:r>
          </a:p>
        </p:txBody>
      </p:sp>
      <p:sp>
        <p:nvSpPr>
          <p:cNvPr id="4" name="Footer Placeholder 3">
            <a:extLst>
              <a:ext uri="{FF2B5EF4-FFF2-40B4-BE49-F238E27FC236}">
                <a16:creationId xmlns:a16="http://schemas.microsoft.com/office/drawing/2014/main" id="{8CFA3A4D-1B5E-4B1C-B762-B486D617DC2F}"/>
              </a:ext>
            </a:extLst>
          </p:cNvPr>
          <p:cNvSpPr>
            <a:spLocks noGrp="1"/>
          </p:cNvSpPr>
          <p:nvPr>
            <p:ph type="ftr" sz="quarter" idx="11"/>
          </p:nvPr>
        </p:nvSpPr>
        <p:spPr/>
        <p:txBody>
          <a:bodyPr/>
          <a:lstStyle/>
          <a:p>
            <a:pPr>
              <a:defRPr/>
            </a:pPr>
            <a:r>
              <a:rPr lang="en-US"/>
              <a:t>www.nfhs.org</a:t>
            </a:r>
          </a:p>
        </p:txBody>
      </p:sp>
      <p:pic>
        <p:nvPicPr>
          <p:cNvPr id="5" name="Picture 4" descr="Calendar&#10;&#10;Description automatically generated with low confidence">
            <a:extLst>
              <a:ext uri="{FF2B5EF4-FFF2-40B4-BE49-F238E27FC236}">
                <a16:creationId xmlns:a16="http://schemas.microsoft.com/office/drawing/2014/main" id="{1FF604C5-4F39-4051-8A77-12EF7FD2B2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3966" y="1969262"/>
            <a:ext cx="4764167" cy="4488688"/>
          </a:xfrm>
          <a:prstGeom prst="rect">
            <a:avLst/>
          </a:prstGeom>
        </p:spPr>
      </p:pic>
      <p:sp>
        <p:nvSpPr>
          <p:cNvPr id="3" name="TextBox 2">
            <a:extLst>
              <a:ext uri="{FF2B5EF4-FFF2-40B4-BE49-F238E27FC236}">
                <a16:creationId xmlns:a16="http://schemas.microsoft.com/office/drawing/2014/main" id="{F742BE5D-DFB1-463A-A125-7302606C1165}"/>
              </a:ext>
            </a:extLst>
          </p:cNvPr>
          <p:cNvSpPr txBox="1"/>
          <p:nvPr/>
        </p:nvSpPr>
        <p:spPr>
          <a:xfrm>
            <a:off x="6618514" y="2111829"/>
            <a:ext cx="4963886" cy="2031325"/>
          </a:xfrm>
          <a:prstGeom prst="rect">
            <a:avLst/>
          </a:prstGeom>
          <a:noFill/>
        </p:spPr>
        <p:txBody>
          <a:bodyPr wrap="square" rtlCol="0">
            <a:spAutoFit/>
          </a:bodyPr>
          <a:lstStyle/>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NFHS playing rules are written to encourage sportsmanship. Participation in these programs should promote</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respect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integrity</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sportsmanship</a:t>
            </a:r>
            <a:r>
              <a:rPr lang="en-US" sz="1800" dirty="0">
                <a:effectLst/>
                <a:latin typeface="Calibri" panose="020F0502020204030204" pitchFamily="34" charset="0"/>
                <a:ea typeface="Calibri" panose="020F0502020204030204" pitchFamily="34" charset="0"/>
                <a:cs typeface="Times New Roman" panose="02020603050405020304" pitchFamily="18" charset="0"/>
              </a:rPr>
              <a:t>. However, for these ideals to occur, everyone involved in these programs must be doing their part. </a:t>
            </a:r>
          </a:p>
          <a:p>
            <a:pPr marL="285750" indent="-285750">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3637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08C88-FEF7-469B-A287-2307682F9CC4}"/>
              </a:ext>
            </a:extLst>
          </p:cNvPr>
          <p:cNvSpPr>
            <a:spLocks noGrp="1"/>
          </p:cNvSpPr>
          <p:nvPr>
            <p:ph type="title"/>
          </p:nvPr>
        </p:nvSpPr>
        <p:spPr/>
        <p:txBody>
          <a:bodyPr/>
          <a:lstStyle/>
          <a:p>
            <a:r>
              <a:rPr lang="en-US" dirty="0"/>
              <a:t>sportsmanship</a:t>
            </a:r>
          </a:p>
        </p:txBody>
      </p:sp>
      <p:sp>
        <p:nvSpPr>
          <p:cNvPr id="4" name="Footer Placeholder 3">
            <a:extLst>
              <a:ext uri="{FF2B5EF4-FFF2-40B4-BE49-F238E27FC236}">
                <a16:creationId xmlns:a16="http://schemas.microsoft.com/office/drawing/2014/main" id="{1454A8FA-C31F-4C04-89EC-D593547DD1B9}"/>
              </a:ext>
            </a:extLst>
          </p:cNvPr>
          <p:cNvSpPr>
            <a:spLocks noGrp="1"/>
          </p:cNvSpPr>
          <p:nvPr>
            <p:ph type="ftr" sz="quarter" idx="11"/>
          </p:nvPr>
        </p:nvSpPr>
        <p:spPr/>
        <p:txBody>
          <a:bodyPr/>
          <a:lstStyle/>
          <a:p>
            <a:pPr>
              <a:defRPr/>
            </a:pPr>
            <a:r>
              <a:rPr lang="en-US"/>
              <a:t>www.nfhs.org</a:t>
            </a:r>
          </a:p>
        </p:txBody>
      </p:sp>
      <p:sp>
        <p:nvSpPr>
          <p:cNvPr id="3" name="TextBox 2">
            <a:extLst>
              <a:ext uri="{FF2B5EF4-FFF2-40B4-BE49-F238E27FC236}">
                <a16:creationId xmlns:a16="http://schemas.microsoft.com/office/drawing/2014/main" id="{32B9F710-6673-47A6-9DAF-93492CB246B9}"/>
              </a:ext>
            </a:extLst>
          </p:cNvPr>
          <p:cNvSpPr txBox="1"/>
          <p:nvPr/>
        </p:nvSpPr>
        <p:spPr>
          <a:xfrm>
            <a:off x="6241144" y="2327006"/>
            <a:ext cx="5747657" cy="3600986"/>
          </a:xfrm>
          <a:prstGeom prst="rect">
            <a:avLst/>
          </a:prstGeom>
          <a:noFill/>
        </p:spPr>
        <p:txBody>
          <a:bodyPr wrap="square" rtlCol="0">
            <a:spAutoFit/>
          </a:bodyPr>
          <a:lstStyle/>
          <a:p>
            <a:pPr marL="285750" indent="-285750">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There must be a collaborative, working relationship between contest officials and game administration to promote good sportsmanship and safely conduct the contest. </a:t>
            </a:r>
          </a:p>
          <a:p>
            <a:pPr marL="285750" indent="-285750">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Everyone has their roles to play in creating a positive, sportsmanlike atmosphere at contests. </a:t>
            </a:r>
          </a:p>
          <a:p>
            <a:pPr marL="285750" indent="-285750">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Picture 5">
            <a:extLst>
              <a:ext uri="{FF2B5EF4-FFF2-40B4-BE49-F238E27FC236}">
                <a16:creationId xmlns:a16="http://schemas.microsoft.com/office/drawing/2014/main" id="{DC43AF3E-37F2-4ED7-14DB-D31DC3791D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1817" y="1970221"/>
            <a:ext cx="3749040" cy="4462272"/>
          </a:xfrm>
          <a:prstGeom prst="rect">
            <a:avLst/>
          </a:prstGeom>
        </p:spPr>
      </p:pic>
    </p:spTree>
    <p:extLst>
      <p:ext uri="{BB962C8B-B14F-4D97-AF65-F5344CB8AC3E}">
        <p14:creationId xmlns:p14="http://schemas.microsoft.com/office/powerpoint/2010/main" val="142836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275EF-F9C5-47D2-8483-A7E514B600A1}"/>
              </a:ext>
            </a:extLst>
          </p:cNvPr>
          <p:cNvSpPr>
            <a:spLocks noGrp="1"/>
          </p:cNvSpPr>
          <p:nvPr>
            <p:ph type="title"/>
          </p:nvPr>
        </p:nvSpPr>
        <p:spPr/>
        <p:txBody>
          <a:bodyPr/>
          <a:lstStyle/>
          <a:p>
            <a:r>
              <a:rPr lang="en-US" dirty="0"/>
              <a:t>sportsmanship</a:t>
            </a:r>
          </a:p>
        </p:txBody>
      </p:sp>
      <p:sp>
        <p:nvSpPr>
          <p:cNvPr id="4" name="Footer Placeholder 3">
            <a:extLst>
              <a:ext uri="{FF2B5EF4-FFF2-40B4-BE49-F238E27FC236}">
                <a16:creationId xmlns:a16="http://schemas.microsoft.com/office/drawing/2014/main" id="{B58532FA-9968-4681-B851-E5FA4A5C5F4A}"/>
              </a:ext>
            </a:extLst>
          </p:cNvPr>
          <p:cNvSpPr>
            <a:spLocks noGrp="1"/>
          </p:cNvSpPr>
          <p:nvPr>
            <p:ph type="ftr" sz="quarter" idx="11"/>
          </p:nvPr>
        </p:nvSpPr>
        <p:spPr/>
        <p:txBody>
          <a:bodyPr/>
          <a:lstStyle/>
          <a:p>
            <a:pPr>
              <a:defRPr/>
            </a:pPr>
            <a:r>
              <a:rPr lang="en-US"/>
              <a:t>www.nfhs.org</a:t>
            </a:r>
          </a:p>
        </p:txBody>
      </p:sp>
      <p:sp>
        <p:nvSpPr>
          <p:cNvPr id="6" name="TextBox 5">
            <a:extLst>
              <a:ext uri="{FF2B5EF4-FFF2-40B4-BE49-F238E27FC236}">
                <a16:creationId xmlns:a16="http://schemas.microsoft.com/office/drawing/2014/main" id="{D168633F-825E-4252-B405-7A51CE238D33}"/>
              </a:ext>
            </a:extLst>
          </p:cNvPr>
          <p:cNvSpPr txBox="1"/>
          <p:nvPr/>
        </p:nvSpPr>
        <p:spPr>
          <a:xfrm>
            <a:off x="1646062" y="4783460"/>
            <a:ext cx="10026649" cy="1477328"/>
          </a:xfrm>
          <a:prstGeom prst="rect">
            <a:avLst/>
          </a:prstGeom>
          <a:noFill/>
        </p:spPr>
        <p:txBody>
          <a:bodyPr wrap="square">
            <a:spAutoFit/>
          </a:bodyPr>
          <a:lstStyle/>
          <a:p>
            <a:pPr marL="285750" marR="0" indent="-285750">
              <a:spcBef>
                <a:spcPts val="0"/>
              </a:spcBef>
              <a:spcAft>
                <a:spcPts val="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Contest officials should never engage with spectators who are exhibiting unsporting behavior.</a:t>
            </a:r>
          </a:p>
          <a:p>
            <a:pPr marL="285750" marR="0" indent="-285750">
              <a:spcBef>
                <a:spcPts val="0"/>
              </a:spcBef>
              <a:spcAft>
                <a:spcPts val="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S</a:t>
            </a:r>
            <a:r>
              <a:rPr lang="en-US" dirty="0">
                <a:effectLst/>
                <a:latin typeface="Calibri" panose="020F0502020204030204" pitchFamily="34" charset="0"/>
                <a:ea typeface="Calibri" panose="020F0502020204030204" pitchFamily="34" charset="0"/>
                <a:cs typeface="Times New Roman" panose="02020603050405020304" pitchFamily="18" charset="0"/>
              </a:rPr>
              <a:t>chool administration is responsible for dealing with unruly spectators prior to, during and after the contest.</a:t>
            </a:r>
          </a:p>
          <a:p>
            <a:pPr marL="285750" marR="0" indent="-285750">
              <a:spcBef>
                <a:spcPts val="0"/>
              </a:spcBef>
              <a:spcAft>
                <a:spcPts val="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If spectators are using demeaning or profane language at officials, coaches or players – or at others in the stands – those individuals should be removed from the contest by school administration. </a:t>
            </a:r>
          </a:p>
        </p:txBody>
      </p:sp>
      <p:pic>
        <p:nvPicPr>
          <p:cNvPr id="5" name="Picture 4" descr="A picture containing text&#10;&#10;Description automatically generated">
            <a:extLst>
              <a:ext uri="{FF2B5EF4-FFF2-40B4-BE49-F238E27FC236}">
                <a16:creationId xmlns:a16="http://schemas.microsoft.com/office/drawing/2014/main" id="{64C2F637-D4BD-C0A4-DB4D-DE5B49D629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8949" y="2034498"/>
            <a:ext cx="8823960" cy="2706624"/>
          </a:xfrm>
          <a:prstGeom prst="rect">
            <a:avLst/>
          </a:prstGeom>
        </p:spPr>
      </p:pic>
    </p:spTree>
    <p:extLst>
      <p:ext uri="{BB962C8B-B14F-4D97-AF65-F5344CB8AC3E}">
        <p14:creationId xmlns:p14="http://schemas.microsoft.com/office/powerpoint/2010/main" val="3804132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B1193-E85F-4ADF-82A7-7505D25D2B61}"/>
              </a:ext>
            </a:extLst>
          </p:cNvPr>
          <p:cNvSpPr>
            <a:spLocks noGrp="1"/>
          </p:cNvSpPr>
          <p:nvPr>
            <p:ph type="title"/>
          </p:nvPr>
        </p:nvSpPr>
        <p:spPr/>
        <p:txBody>
          <a:bodyPr/>
          <a:lstStyle/>
          <a:p>
            <a:r>
              <a:rPr lang="en-US" dirty="0"/>
              <a:t>sportsmanship</a:t>
            </a:r>
          </a:p>
        </p:txBody>
      </p:sp>
      <p:sp>
        <p:nvSpPr>
          <p:cNvPr id="4" name="Footer Placeholder 3">
            <a:extLst>
              <a:ext uri="{FF2B5EF4-FFF2-40B4-BE49-F238E27FC236}">
                <a16:creationId xmlns:a16="http://schemas.microsoft.com/office/drawing/2014/main" id="{180EA35A-ED94-4DC4-B04B-394B9E89FACC}"/>
              </a:ext>
            </a:extLst>
          </p:cNvPr>
          <p:cNvSpPr>
            <a:spLocks noGrp="1"/>
          </p:cNvSpPr>
          <p:nvPr>
            <p:ph type="ftr" sz="quarter" idx="11"/>
          </p:nvPr>
        </p:nvSpPr>
        <p:spPr/>
        <p:txBody>
          <a:bodyPr/>
          <a:lstStyle/>
          <a:p>
            <a:pPr>
              <a:defRPr/>
            </a:pPr>
            <a:r>
              <a:rPr lang="en-US"/>
              <a:t>www.nfhs.org</a:t>
            </a:r>
          </a:p>
        </p:txBody>
      </p:sp>
      <p:sp>
        <p:nvSpPr>
          <p:cNvPr id="8" name="TextBox 7">
            <a:extLst>
              <a:ext uri="{FF2B5EF4-FFF2-40B4-BE49-F238E27FC236}">
                <a16:creationId xmlns:a16="http://schemas.microsoft.com/office/drawing/2014/main" id="{D91E9750-597E-49C7-95A5-930BAF51FBAA}"/>
              </a:ext>
            </a:extLst>
          </p:cNvPr>
          <p:cNvSpPr txBox="1"/>
          <p:nvPr/>
        </p:nvSpPr>
        <p:spPr>
          <a:xfrm>
            <a:off x="5576208" y="2228671"/>
            <a:ext cx="6101442" cy="2308324"/>
          </a:xfrm>
          <a:prstGeom prst="rect">
            <a:avLst/>
          </a:prstGeom>
          <a:noFill/>
        </p:spPr>
        <p:txBody>
          <a:bodyPr wrap="square">
            <a:spAutoFit/>
          </a:bodyPr>
          <a:lstStyle/>
          <a:p>
            <a:pPr marL="342900" indent="-342900">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Good sports win with </a:t>
            </a:r>
            <a:r>
              <a:rPr lang="en-US" sz="24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humility</a:t>
            </a:r>
            <a:r>
              <a:rPr lang="en-US" sz="2400" dirty="0">
                <a:effectLst/>
                <a:latin typeface="Calibri" panose="020F0502020204030204" pitchFamily="34" charset="0"/>
                <a:ea typeface="Calibri" panose="020F0502020204030204" pitchFamily="34" charset="0"/>
                <a:cs typeface="Times New Roman" panose="02020603050405020304" pitchFamily="18" charset="0"/>
              </a:rPr>
              <a:t>, lose with </a:t>
            </a:r>
            <a:r>
              <a:rPr lang="en-US" sz="24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grace</a:t>
            </a:r>
            <a:r>
              <a:rPr lang="en-US" sz="2400" dirty="0">
                <a:effectLst/>
                <a:latin typeface="Calibri" panose="020F0502020204030204" pitchFamily="34" charset="0"/>
                <a:ea typeface="Calibri" panose="020F0502020204030204" pitchFamily="34" charset="0"/>
                <a:cs typeface="Times New Roman" panose="02020603050405020304" pitchFamily="18" charset="0"/>
              </a:rPr>
              <a:t> and do both with </a:t>
            </a:r>
            <a:r>
              <a:rPr lang="en-US" sz="24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dignity</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342900" indent="-342900">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It takes the efforts of everyone every day to ensure that sportsmanship remains one of the top priorities in education-based activity programs. </a:t>
            </a:r>
            <a:endParaRPr lang="en-US" sz="2400" dirty="0"/>
          </a:p>
        </p:txBody>
      </p:sp>
      <p:pic>
        <p:nvPicPr>
          <p:cNvPr id="5" name="Picture 4" descr="A picture containing text, silhouette&#10;&#10;Description automatically generated">
            <a:extLst>
              <a:ext uri="{FF2B5EF4-FFF2-40B4-BE49-F238E27FC236}">
                <a16:creationId xmlns:a16="http://schemas.microsoft.com/office/drawing/2014/main" id="{8ADFA79F-1B31-6101-6CAF-C974955288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4563" y="1967521"/>
            <a:ext cx="3720621" cy="4479761"/>
          </a:xfrm>
          <a:prstGeom prst="rect">
            <a:avLst/>
          </a:prstGeom>
        </p:spPr>
      </p:pic>
    </p:spTree>
    <p:extLst>
      <p:ext uri="{BB962C8B-B14F-4D97-AF65-F5344CB8AC3E}">
        <p14:creationId xmlns:p14="http://schemas.microsoft.com/office/powerpoint/2010/main" val="13641364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095A2C-2F87-48ED-A221-977F08FADD0A}"/>
              </a:ext>
            </a:extLst>
          </p:cNvPr>
          <p:cNvSpPr>
            <a:spLocks noGrp="1"/>
          </p:cNvSpPr>
          <p:nvPr>
            <p:ph type="title"/>
          </p:nvPr>
        </p:nvSpPr>
        <p:spPr>
          <a:xfrm>
            <a:off x="963613" y="4406900"/>
            <a:ext cx="8867775" cy="1362075"/>
          </a:xfrm>
        </p:spPr>
        <p:txBody>
          <a:bodyPr/>
          <a:lstStyle/>
          <a:p>
            <a:pPr>
              <a:defRPr/>
            </a:pPr>
            <a:r>
              <a:rPr lang="en-US" dirty="0"/>
              <a:t>NFHS OFFICIALS Education </a:t>
            </a:r>
          </a:p>
        </p:txBody>
      </p:sp>
      <p:sp>
        <p:nvSpPr>
          <p:cNvPr id="28675" name="Text Placeholder 5">
            <a:extLst>
              <a:ext uri="{FF2B5EF4-FFF2-40B4-BE49-F238E27FC236}">
                <a16:creationId xmlns:a16="http://schemas.microsoft.com/office/drawing/2014/main" id="{171B4D8B-6ABE-4C8C-977D-E35EAC182FCF}"/>
              </a:ext>
            </a:extLst>
          </p:cNvPr>
          <p:cNvSpPr>
            <a:spLocks noGrp="1" noChangeArrowheads="1"/>
          </p:cNvSpPr>
          <p:nvPr>
            <p:ph type="body" idx="1"/>
          </p:nvPr>
        </p:nvSpPr>
        <p:spPr>
          <a:xfrm>
            <a:off x="963613" y="2906713"/>
            <a:ext cx="10363200" cy="1500187"/>
          </a:xfrm>
        </p:spPr>
        <p:txBody>
          <a:bodyPr/>
          <a:lstStyle/>
          <a:p>
            <a:endParaRPr lang="en-US" altLang="en-US"/>
          </a:p>
        </p:txBody>
      </p:sp>
    </p:spTree>
    <p:extLst>
      <p:ext uri="{BB962C8B-B14F-4D97-AF65-F5344CB8AC3E}">
        <p14:creationId xmlns:p14="http://schemas.microsoft.com/office/powerpoint/2010/main" val="579142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red and white flag&#10;&#10;Description automatically generated with low confidence">
            <a:extLst>
              <a:ext uri="{FF2B5EF4-FFF2-40B4-BE49-F238E27FC236}">
                <a16:creationId xmlns:a16="http://schemas.microsoft.com/office/drawing/2014/main" id="{D6F71104-731D-825E-EAA3-B61ECE92B5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4DE4B036-5883-C6FA-47DA-625E4695A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3952" y="5651440"/>
            <a:ext cx="1031631" cy="1206560"/>
          </a:xfrm>
          <a:prstGeom prst="rect">
            <a:avLst/>
          </a:prstGeom>
        </p:spPr>
      </p:pic>
      <p:pic>
        <p:nvPicPr>
          <p:cNvPr id="9" name="Picture 8">
            <a:extLst>
              <a:ext uri="{FF2B5EF4-FFF2-40B4-BE49-F238E27FC236}">
                <a16:creationId xmlns:a16="http://schemas.microsoft.com/office/drawing/2014/main" id="{57356794-0A45-1498-1053-DF07CCC298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1305" y="5672913"/>
            <a:ext cx="2817593" cy="1173212"/>
          </a:xfrm>
          <a:prstGeom prst="rect">
            <a:avLst/>
          </a:prstGeom>
        </p:spPr>
      </p:pic>
      <p:pic>
        <p:nvPicPr>
          <p:cNvPr id="10" name="Picture 9" descr="Icon&#10;&#10;Description automatically generated">
            <a:extLst>
              <a:ext uri="{FF2B5EF4-FFF2-40B4-BE49-F238E27FC236}">
                <a16:creationId xmlns:a16="http://schemas.microsoft.com/office/drawing/2014/main" id="{4D5864EA-A590-1C1B-6449-1F8824C3F9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953" y="5565965"/>
            <a:ext cx="1387007" cy="1280160"/>
          </a:xfrm>
          <a:prstGeom prst="rect">
            <a:avLst/>
          </a:prstGeom>
        </p:spPr>
      </p:pic>
      <p:sp>
        <p:nvSpPr>
          <p:cNvPr id="11" name="Title 1">
            <a:extLst>
              <a:ext uri="{FF2B5EF4-FFF2-40B4-BE49-F238E27FC236}">
                <a16:creationId xmlns:a16="http://schemas.microsoft.com/office/drawing/2014/main" id="{88D1DE60-FB85-ECAA-D25D-AF38EC5A4856}"/>
              </a:ext>
            </a:extLst>
          </p:cNvPr>
          <p:cNvSpPr txBox="1">
            <a:spLocks/>
          </p:cNvSpPr>
          <p:nvPr/>
        </p:nvSpPr>
        <p:spPr>
          <a:xfrm>
            <a:off x="187712" y="2895774"/>
            <a:ext cx="8782817" cy="1726025"/>
          </a:xfrm>
          <a:prstGeom prst="rect">
            <a:avLst/>
          </a:prstGeom>
        </p:spPr>
        <p:txBody>
          <a:bodyPr>
            <a:normAutofit fontScale="75000" lnSpcReduction="20000"/>
          </a:bodyPr>
          <a:lst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lnSpc>
                <a:spcPct val="100000"/>
              </a:lnSpc>
            </a:pPr>
            <a:r>
              <a:rPr lang="en-US" sz="8000" dirty="0">
                <a:solidFill>
                  <a:schemeClr val="bg1"/>
                </a:solidFill>
                <a:latin typeface="+mn-lt"/>
              </a:rPr>
              <a:t>OFFICIALS EDUCATION </a:t>
            </a:r>
          </a:p>
          <a:p>
            <a:pPr algn="ctr">
              <a:lnSpc>
                <a:spcPct val="100000"/>
              </a:lnSpc>
            </a:pPr>
            <a:r>
              <a:rPr lang="en-US" sz="5900" b="0" dirty="0">
                <a:solidFill>
                  <a:schemeClr val="bg1"/>
                </a:solidFill>
                <a:latin typeface="+mn-lt"/>
              </a:rPr>
              <a:t>Content remains free of charge</a:t>
            </a:r>
          </a:p>
        </p:txBody>
      </p:sp>
      <p:pic>
        <p:nvPicPr>
          <p:cNvPr id="12" name="Picture 11" descr="A picture containing text, sign&#10;&#10;Description automatically generated">
            <a:extLst>
              <a:ext uri="{FF2B5EF4-FFF2-40B4-BE49-F238E27FC236}">
                <a16:creationId xmlns:a16="http://schemas.microsoft.com/office/drawing/2014/main" id="{5A36540D-3A88-5199-8B71-D4AD443815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4266" y="397539"/>
            <a:ext cx="2681968" cy="2654968"/>
          </a:xfrm>
          <a:prstGeom prst="rect">
            <a:avLst/>
          </a:prstGeom>
        </p:spPr>
      </p:pic>
      <p:sp>
        <p:nvSpPr>
          <p:cNvPr id="13" name="TextBox 12">
            <a:extLst>
              <a:ext uri="{FF2B5EF4-FFF2-40B4-BE49-F238E27FC236}">
                <a16:creationId xmlns:a16="http://schemas.microsoft.com/office/drawing/2014/main" id="{73912320-894B-4D41-B79B-3FAE386872EC}"/>
              </a:ext>
            </a:extLst>
          </p:cNvPr>
          <p:cNvSpPr txBox="1"/>
          <p:nvPr/>
        </p:nvSpPr>
        <p:spPr>
          <a:xfrm>
            <a:off x="134589" y="4742662"/>
            <a:ext cx="16806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mn-cs"/>
              </a:rPr>
              <a:t>TEACHING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mn-cs"/>
              </a:rPr>
              <a:t>AIDS</a:t>
            </a:r>
          </a:p>
        </p:txBody>
      </p:sp>
      <p:sp>
        <p:nvSpPr>
          <p:cNvPr id="14" name="TextBox 13">
            <a:extLst>
              <a:ext uri="{FF2B5EF4-FFF2-40B4-BE49-F238E27FC236}">
                <a16:creationId xmlns:a16="http://schemas.microsoft.com/office/drawing/2014/main" id="{508DBA9D-D507-76A5-B2DC-3A9F448202FC}"/>
              </a:ext>
            </a:extLst>
          </p:cNvPr>
          <p:cNvSpPr txBox="1"/>
          <p:nvPr/>
        </p:nvSpPr>
        <p:spPr>
          <a:xfrm>
            <a:off x="2360013" y="4743170"/>
            <a:ext cx="1400512" cy="646331"/>
          </a:xfrm>
          <a:prstGeom prst="rect">
            <a:avLst/>
          </a:prstGeom>
          <a:noFill/>
        </p:spPr>
        <p:txBody>
          <a:bodyPr wrap="none" rtlCol="0">
            <a:spAutoFit/>
          </a:bodyPr>
          <a:lstStyle/>
          <a:p>
            <a:pPr algn="ctr"/>
            <a:r>
              <a:rPr lang="en-US" dirty="0">
                <a:solidFill>
                  <a:schemeClr val="bg1"/>
                </a:solidFill>
                <a:latin typeface="Acumin Pro Ultra Black" panose="020B0A04020202020204" pitchFamily="34" charset="0"/>
              </a:rPr>
              <a:t>RULES </a:t>
            </a:r>
          </a:p>
          <a:p>
            <a:pPr algn="ctr"/>
            <a:r>
              <a:rPr lang="en-US" dirty="0">
                <a:solidFill>
                  <a:schemeClr val="bg1"/>
                </a:solidFill>
                <a:latin typeface="Acumin Pro Ultra Black" panose="020B0A04020202020204" pitchFamily="34" charset="0"/>
              </a:rPr>
              <a:t>CHANGES</a:t>
            </a:r>
          </a:p>
        </p:txBody>
      </p:sp>
      <p:sp>
        <p:nvSpPr>
          <p:cNvPr id="15" name="TextBox 14">
            <a:extLst>
              <a:ext uri="{FF2B5EF4-FFF2-40B4-BE49-F238E27FC236}">
                <a16:creationId xmlns:a16="http://schemas.microsoft.com/office/drawing/2014/main" id="{9A7E046E-78FA-5901-290B-B5A12F5F03CA}"/>
              </a:ext>
            </a:extLst>
          </p:cNvPr>
          <p:cNvSpPr txBox="1"/>
          <p:nvPr/>
        </p:nvSpPr>
        <p:spPr>
          <a:xfrm>
            <a:off x="4305276" y="4812581"/>
            <a:ext cx="1223348" cy="369332"/>
          </a:xfrm>
          <a:prstGeom prst="rect">
            <a:avLst/>
          </a:prstGeom>
          <a:noFill/>
        </p:spPr>
        <p:txBody>
          <a:bodyPr wrap="none" rtlCol="0">
            <a:spAutoFit/>
          </a:bodyPr>
          <a:lstStyle/>
          <a:p>
            <a:pPr algn="ctr"/>
            <a:r>
              <a:rPr lang="en-US" dirty="0">
                <a:solidFill>
                  <a:schemeClr val="bg1"/>
                </a:solidFill>
                <a:latin typeface="Acumin Pro Ultra Black" panose="020B0A04020202020204" pitchFamily="34" charset="0"/>
              </a:rPr>
              <a:t>DIAGRAMS</a:t>
            </a:r>
          </a:p>
        </p:txBody>
      </p:sp>
      <p:sp>
        <p:nvSpPr>
          <p:cNvPr id="16" name="TextBox 15">
            <a:extLst>
              <a:ext uri="{FF2B5EF4-FFF2-40B4-BE49-F238E27FC236}">
                <a16:creationId xmlns:a16="http://schemas.microsoft.com/office/drawing/2014/main" id="{9C687F8D-1789-D33E-8152-A1D07F4DB8CA}"/>
              </a:ext>
            </a:extLst>
          </p:cNvPr>
          <p:cNvSpPr txBox="1"/>
          <p:nvPr/>
        </p:nvSpPr>
        <p:spPr>
          <a:xfrm>
            <a:off x="6073375" y="4740531"/>
            <a:ext cx="1278684" cy="646331"/>
          </a:xfrm>
          <a:prstGeom prst="rect">
            <a:avLst/>
          </a:prstGeom>
          <a:noFill/>
        </p:spPr>
        <p:txBody>
          <a:bodyPr wrap="none" rtlCol="0">
            <a:spAutoFit/>
          </a:bodyPr>
          <a:lstStyle/>
          <a:p>
            <a:pPr algn="ctr"/>
            <a:r>
              <a:rPr lang="en-US" dirty="0">
                <a:solidFill>
                  <a:schemeClr val="bg1"/>
                </a:solidFill>
                <a:latin typeface="Acumin Pro Ultra Black" panose="020B0A04020202020204" pitchFamily="34" charset="0"/>
              </a:rPr>
              <a:t>VIDEO </a:t>
            </a:r>
          </a:p>
          <a:p>
            <a:pPr algn="ctr"/>
            <a:r>
              <a:rPr lang="en-US" dirty="0">
                <a:solidFill>
                  <a:schemeClr val="bg1"/>
                </a:solidFill>
                <a:latin typeface="Acumin Pro Ultra Black" panose="020B0A04020202020204" pitchFamily="34" charset="0"/>
              </a:rPr>
              <a:t>LIBRARY</a:t>
            </a:r>
          </a:p>
        </p:txBody>
      </p:sp>
      <p:sp>
        <p:nvSpPr>
          <p:cNvPr id="17" name="TextBox 16">
            <a:extLst>
              <a:ext uri="{FF2B5EF4-FFF2-40B4-BE49-F238E27FC236}">
                <a16:creationId xmlns:a16="http://schemas.microsoft.com/office/drawing/2014/main" id="{9938D10A-EB20-5E6D-B0E6-67CEF5B28454}"/>
              </a:ext>
            </a:extLst>
          </p:cNvPr>
          <p:cNvSpPr txBox="1"/>
          <p:nvPr/>
        </p:nvSpPr>
        <p:spPr>
          <a:xfrm>
            <a:off x="7896810" y="4736050"/>
            <a:ext cx="1555299" cy="646331"/>
          </a:xfrm>
          <a:prstGeom prst="rect">
            <a:avLst/>
          </a:prstGeom>
          <a:noFill/>
        </p:spPr>
        <p:txBody>
          <a:bodyPr wrap="none" rtlCol="0">
            <a:spAutoFit/>
          </a:bodyPr>
          <a:lstStyle/>
          <a:p>
            <a:pPr algn="ctr"/>
            <a:r>
              <a:rPr lang="en-US" dirty="0">
                <a:solidFill>
                  <a:schemeClr val="bg1"/>
                </a:solidFill>
                <a:latin typeface="Acumin Pro Ultra Black" panose="020B0A04020202020204" pitchFamily="34" charset="0"/>
              </a:rPr>
              <a:t>OFFICIALS </a:t>
            </a:r>
          </a:p>
          <a:p>
            <a:pPr algn="ctr"/>
            <a:r>
              <a:rPr lang="en-US" dirty="0">
                <a:solidFill>
                  <a:schemeClr val="bg1"/>
                </a:solidFill>
                <a:latin typeface="Acumin Pro Ultra Black" panose="020B0A04020202020204" pitchFamily="34" charset="0"/>
              </a:rPr>
              <a:t>COURSES</a:t>
            </a:r>
          </a:p>
        </p:txBody>
      </p:sp>
    </p:spTree>
    <p:extLst>
      <p:ext uri="{BB962C8B-B14F-4D97-AF65-F5344CB8AC3E}">
        <p14:creationId xmlns:p14="http://schemas.microsoft.com/office/powerpoint/2010/main" val="24319204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205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0043A7-2C3E-6292-AB5A-46DF15FFA5CE}"/>
              </a:ext>
            </a:extLst>
          </p:cNvPr>
          <p:cNvSpPr txBox="1"/>
          <p:nvPr/>
        </p:nvSpPr>
        <p:spPr>
          <a:xfrm>
            <a:off x="0" y="5930154"/>
            <a:ext cx="12192000" cy="73866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100% FREE to your state as a NFHS-Member Benefit.</a:t>
            </a:r>
          </a:p>
        </p:txBody>
      </p:sp>
      <p:sp>
        <p:nvSpPr>
          <p:cNvPr id="5" name="Rectangle 4">
            <a:extLst>
              <a:ext uri="{FF2B5EF4-FFF2-40B4-BE49-F238E27FC236}">
                <a16:creationId xmlns:a16="http://schemas.microsoft.com/office/drawing/2014/main" id="{4DCA946C-DB6A-DAA9-B7D3-5F7F0AD04049}"/>
              </a:ext>
            </a:extLst>
          </p:cNvPr>
          <p:cNvSpPr/>
          <p:nvPr/>
        </p:nvSpPr>
        <p:spPr>
          <a:xfrm>
            <a:off x="389842" y="2691956"/>
            <a:ext cx="6660777" cy="3079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B9E1BCD5-25B1-FE7D-651E-A78821A5FE21}"/>
              </a:ext>
            </a:extLst>
          </p:cNvPr>
          <p:cNvSpPr/>
          <p:nvPr/>
        </p:nvSpPr>
        <p:spPr>
          <a:xfrm>
            <a:off x="7386796" y="365613"/>
            <a:ext cx="4424081" cy="5405719"/>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C69F740B-EC6D-D0F0-055B-18345F92F209}"/>
              </a:ext>
            </a:extLst>
          </p:cNvPr>
          <p:cNvSpPr txBox="1"/>
          <p:nvPr/>
        </p:nvSpPr>
        <p:spPr>
          <a:xfrm>
            <a:off x="7386796" y="683384"/>
            <a:ext cx="4424081"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Future Developments</a:t>
            </a:r>
          </a:p>
        </p:txBody>
      </p:sp>
      <p:sp>
        <p:nvSpPr>
          <p:cNvPr id="8" name="TextBox 7">
            <a:extLst>
              <a:ext uri="{FF2B5EF4-FFF2-40B4-BE49-F238E27FC236}">
                <a16:creationId xmlns:a16="http://schemas.microsoft.com/office/drawing/2014/main" id="{236D0751-D11F-4E91-10B2-ACC74348E8AD}"/>
              </a:ext>
            </a:extLst>
          </p:cNvPr>
          <p:cNvSpPr txBox="1"/>
          <p:nvPr/>
        </p:nvSpPr>
        <p:spPr>
          <a:xfrm>
            <a:off x="389841" y="2757011"/>
            <a:ext cx="6660777"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Year Two Accomplishments</a:t>
            </a:r>
          </a:p>
        </p:txBody>
      </p:sp>
      <p:sp>
        <p:nvSpPr>
          <p:cNvPr id="9" name="TextBox 8">
            <a:extLst>
              <a:ext uri="{FF2B5EF4-FFF2-40B4-BE49-F238E27FC236}">
                <a16:creationId xmlns:a16="http://schemas.microsoft.com/office/drawing/2014/main" id="{75FD8129-B3AF-5B93-5D6A-F3307559EAC1}"/>
              </a:ext>
            </a:extLst>
          </p:cNvPr>
          <p:cNvSpPr txBox="1"/>
          <p:nvPr/>
        </p:nvSpPr>
        <p:spPr>
          <a:xfrm>
            <a:off x="813968" y="4411726"/>
            <a:ext cx="1779493" cy="6155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a:ln>
                  <a:noFill/>
                </a:ln>
                <a:solidFill>
                  <a:srgbClr val="00205B"/>
                </a:solidFill>
                <a:effectLst/>
                <a:uLnTx/>
                <a:uFillTx/>
                <a:latin typeface="Calibri" panose="020F0502020204030204" pitchFamily="34" charset="0"/>
                <a:ea typeface="+mn-ea"/>
                <a:cs typeface="Calibri" panose="020F0502020204030204" pitchFamily="34" charset="0"/>
              </a:rPr>
              <a:t>14</a:t>
            </a:r>
            <a:endParaRPr kumimoji="0" lang="en-US" sz="34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192D87A-CDD0-C4D9-C48D-7ED24D7A4962}"/>
              </a:ext>
            </a:extLst>
          </p:cNvPr>
          <p:cNvSpPr txBox="1"/>
          <p:nvPr/>
        </p:nvSpPr>
        <p:spPr>
          <a:xfrm>
            <a:off x="813967" y="4940787"/>
            <a:ext cx="1779493" cy="710707"/>
          </a:xfrm>
          <a:prstGeom prst="rect">
            <a:avLst/>
          </a:prstGeom>
          <a:noFill/>
        </p:spPr>
        <p:txBody>
          <a:bodyPr wrap="square" rtlCol="0">
            <a:spAutoFit/>
          </a:bodyPr>
          <a:lstStyle/>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States </a:t>
            </a:r>
            <a:b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b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Registering</a:t>
            </a:r>
            <a:b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b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Officials</a:t>
            </a:r>
          </a:p>
        </p:txBody>
      </p:sp>
      <p:sp>
        <p:nvSpPr>
          <p:cNvPr id="13" name="Rectangle 12">
            <a:extLst>
              <a:ext uri="{FF2B5EF4-FFF2-40B4-BE49-F238E27FC236}">
                <a16:creationId xmlns:a16="http://schemas.microsoft.com/office/drawing/2014/main" id="{55C94082-0BAD-F766-08D6-5E5C7A224684}"/>
              </a:ext>
            </a:extLst>
          </p:cNvPr>
          <p:cNvSpPr/>
          <p:nvPr/>
        </p:nvSpPr>
        <p:spPr>
          <a:xfrm>
            <a:off x="8081318" y="1786242"/>
            <a:ext cx="3432026" cy="4256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ABA08E4C-9ACE-A930-AF71-8E9520EF371B}"/>
              </a:ext>
            </a:extLst>
          </p:cNvPr>
          <p:cNvSpPr txBox="1"/>
          <p:nvPr/>
        </p:nvSpPr>
        <p:spPr>
          <a:xfrm>
            <a:off x="2929637" y="4411726"/>
            <a:ext cx="1779493" cy="6155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121,508</a:t>
            </a:r>
          </a:p>
        </p:txBody>
      </p:sp>
      <p:sp>
        <p:nvSpPr>
          <p:cNvPr id="23" name="TextBox 22">
            <a:extLst>
              <a:ext uri="{FF2B5EF4-FFF2-40B4-BE49-F238E27FC236}">
                <a16:creationId xmlns:a16="http://schemas.microsoft.com/office/drawing/2014/main" id="{05299956-1209-4DFB-6F3D-87B6006D0A8A}"/>
              </a:ext>
            </a:extLst>
          </p:cNvPr>
          <p:cNvSpPr txBox="1"/>
          <p:nvPr/>
        </p:nvSpPr>
        <p:spPr>
          <a:xfrm>
            <a:off x="2929636" y="4940787"/>
            <a:ext cx="1779493" cy="505523"/>
          </a:xfrm>
          <a:prstGeom prst="rect">
            <a:avLst/>
          </a:prstGeom>
          <a:noFill/>
        </p:spPr>
        <p:txBody>
          <a:bodyPr wrap="square" rtlCol="0">
            <a:spAutoFit/>
          </a:bodyPr>
          <a:lstStyle/>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Contests</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Assigned</a:t>
            </a:r>
          </a:p>
        </p:txBody>
      </p:sp>
      <p:sp>
        <p:nvSpPr>
          <p:cNvPr id="24" name="TextBox 23">
            <a:extLst>
              <a:ext uri="{FF2B5EF4-FFF2-40B4-BE49-F238E27FC236}">
                <a16:creationId xmlns:a16="http://schemas.microsoft.com/office/drawing/2014/main" id="{842F022C-1A08-7BB8-654E-47A85BD92009}"/>
              </a:ext>
            </a:extLst>
          </p:cNvPr>
          <p:cNvSpPr txBox="1"/>
          <p:nvPr/>
        </p:nvSpPr>
        <p:spPr>
          <a:xfrm>
            <a:off x="4990126" y="4411726"/>
            <a:ext cx="1779493" cy="6155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$9.2M</a:t>
            </a:r>
          </a:p>
        </p:txBody>
      </p:sp>
      <p:sp>
        <p:nvSpPr>
          <p:cNvPr id="25" name="TextBox 24">
            <a:extLst>
              <a:ext uri="{FF2B5EF4-FFF2-40B4-BE49-F238E27FC236}">
                <a16:creationId xmlns:a16="http://schemas.microsoft.com/office/drawing/2014/main" id="{F07A0674-D414-8519-69EE-978C1F26BABE}"/>
              </a:ext>
            </a:extLst>
          </p:cNvPr>
          <p:cNvSpPr txBox="1"/>
          <p:nvPr/>
        </p:nvSpPr>
        <p:spPr>
          <a:xfrm>
            <a:off x="4990125" y="4940787"/>
            <a:ext cx="1779493" cy="710707"/>
          </a:xfrm>
          <a:prstGeom prst="rect">
            <a:avLst/>
          </a:prstGeom>
          <a:noFill/>
        </p:spPr>
        <p:txBody>
          <a:bodyPr wrap="square" rtlCol="0">
            <a:spAutoFit/>
          </a:bodyPr>
          <a:lstStyle/>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Payments</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Sent to </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Officials</a:t>
            </a:r>
          </a:p>
        </p:txBody>
      </p:sp>
      <p:pic>
        <p:nvPicPr>
          <p:cNvPr id="29" name="Picture 28" descr="Text&#10;&#10;Description automatically generated">
            <a:extLst>
              <a:ext uri="{FF2B5EF4-FFF2-40B4-BE49-F238E27FC236}">
                <a16:creationId xmlns:a16="http://schemas.microsoft.com/office/drawing/2014/main" id="{28866970-9A84-5D4E-CFAE-FEC8B0D5D5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00" t="9173" r="15516" b="17100"/>
          <a:stretch/>
        </p:blipFill>
        <p:spPr>
          <a:xfrm>
            <a:off x="597023" y="227281"/>
            <a:ext cx="6222877" cy="2343953"/>
          </a:xfrm>
          <a:prstGeom prst="rect">
            <a:avLst/>
          </a:prstGeom>
        </p:spPr>
      </p:pic>
      <p:pic>
        <p:nvPicPr>
          <p:cNvPr id="31" name="Picture 30" descr="A picture containing logo&#10;&#10;Description automatically generated">
            <a:extLst>
              <a:ext uri="{FF2B5EF4-FFF2-40B4-BE49-F238E27FC236}">
                <a16:creationId xmlns:a16="http://schemas.microsoft.com/office/drawing/2014/main" id="{B06D410E-C395-3C2D-200F-18BD53B885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992" y="3468397"/>
            <a:ext cx="5382779" cy="874778"/>
          </a:xfrm>
          <a:prstGeom prst="rect">
            <a:avLst/>
          </a:prstGeom>
        </p:spPr>
      </p:pic>
      <p:grpSp>
        <p:nvGrpSpPr>
          <p:cNvPr id="55" name="Group 54">
            <a:extLst>
              <a:ext uri="{FF2B5EF4-FFF2-40B4-BE49-F238E27FC236}">
                <a16:creationId xmlns:a16="http://schemas.microsoft.com/office/drawing/2014/main" id="{2E6EC9A7-0836-483D-B127-EEEC4592DFB3}"/>
              </a:ext>
            </a:extLst>
          </p:cNvPr>
          <p:cNvGrpSpPr/>
          <p:nvPr/>
        </p:nvGrpSpPr>
        <p:grpSpPr>
          <a:xfrm>
            <a:off x="7787640" y="1714705"/>
            <a:ext cx="590168" cy="590168"/>
            <a:chOff x="7787640" y="1356360"/>
            <a:chExt cx="590168" cy="590168"/>
          </a:xfrm>
        </p:grpSpPr>
        <p:sp>
          <p:nvSpPr>
            <p:cNvPr id="32" name="Oval 31">
              <a:extLst>
                <a:ext uri="{FF2B5EF4-FFF2-40B4-BE49-F238E27FC236}">
                  <a16:creationId xmlns:a16="http://schemas.microsoft.com/office/drawing/2014/main" id="{C8C49DBC-3B08-5057-3DBC-12393E711D26}"/>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Arrow: Right 32">
              <a:extLst>
                <a:ext uri="{FF2B5EF4-FFF2-40B4-BE49-F238E27FC236}">
                  <a16:creationId xmlns:a16="http://schemas.microsoft.com/office/drawing/2014/main" id="{0A58BAF3-B45D-0AE7-8F9A-96B273B9ABB9}"/>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3" name="Rectangle 42">
            <a:extLst>
              <a:ext uri="{FF2B5EF4-FFF2-40B4-BE49-F238E27FC236}">
                <a16:creationId xmlns:a16="http://schemas.microsoft.com/office/drawing/2014/main" id="{EC57A0C8-50AC-75CC-F672-4629E5E5DBC2}"/>
              </a:ext>
            </a:extLst>
          </p:cNvPr>
          <p:cNvSpPr/>
          <p:nvPr/>
        </p:nvSpPr>
        <p:spPr>
          <a:xfrm>
            <a:off x="8081318" y="2633888"/>
            <a:ext cx="3432026" cy="4256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a:extLst>
              <a:ext uri="{FF2B5EF4-FFF2-40B4-BE49-F238E27FC236}">
                <a16:creationId xmlns:a16="http://schemas.microsoft.com/office/drawing/2014/main" id="{B5F04CCF-B9C7-0844-6AAF-F3C9A69E0D7E}"/>
              </a:ext>
            </a:extLst>
          </p:cNvPr>
          <p:cNvSpPr/>
          <p:nvPr/>
        </p:nvSpPr>
        <p:spPr>
          <a:xfrm>
            <a:off x="8096073" y="3548345"/>
            <a:ext cx="3432026" cy="4256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50">
            <a:extLst>
              <a:ext uri="{FF2B5EF4-FFF2-40B4-BE49-F238E27FC236}">
                <a16:creationId xmlns:a16="http://schemas.microsoft.com/office/drawing/2014/main" id="{42FD7A08-61E6-D5EE-7F06-C801D0B40BF7}"/>
              </a:ext>
            </a:extLst>
          </p:cNvPr>
          <p:cNvSpPr/>
          <p:nvPr/>
        </p:nvSpPr>
        <p:spPr>
          <a:xfrm>
            <a:off x="8096073" y="4438106"/>
            <a:ext cx="3432026" cy="4256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52249A99-E08B-42CC-4310-7E3C5A3500F3}"/>
              </a:ext>
            </a:extLst>
          </p:cNvPr>
          <p:cNvSpPr txBox="1"/>
          <p:nvPr/>
        </p:nvSpPr>
        <p:spPr>
          <a:xfrm>
            <a:off x="8360393" y="1810594"/>
            <a:ext cx="315291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Improved Schedule View</a:t>
            </a:r>
          </a:p>
        </p:txBody>
      </p:sp>
      <p:sp>
        <p:nvSpPr>
          <p:cNvPr id="18" name="TextBox 17">
            <a:extLst>
              <a:ext uri="{FF2B5EF4-FFF2-40B4-BE49-F238E27FC236}">
                <a16:creationId xmlns:a16="http://schemas.microsoft.com/office/drawing/2014/main" id="{69E92C5B-50D8-FB37-A7F2-7D1EC91AAB3C}"/>
              </a:ext>
            </a:extLst>
          </p:cNvPr>
          <p:cNvSpPr txBox="1"/>
          <p:nvPr/>
        </p:nvSpPr>
        <p:spPr>
          <a:xfrm>
            <a:off x="8360392" y="2677821"/>
            <a:ext cx="315291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Auto-Assign</a:t>
            </a:r>
          </a:p>
        </p:txBody>
      </p:sp>
      <p:sp>
        <p:nvSpPr>
          <p:cNvPr id="19" name="TextBox 18">
            <a:extLst>
              <a:ext uri="{FF2B5EF4-FFF2-40B4-BE49-F238E27FC236}">
                <a16:creationId xmlns:a16="http://schemas.microsoft.com/office/drawing/2014/main" id="{9CC534E8-1DEF-CA0B-F010-372527436899}"/>
              </a:ext>
            </a:extLst>
          </p:cNvPr>
          <p:cNvSpPr txBox="1"/>
          <p:nvPr/>
        </p:nvSpPr>
        <p:spPr>
          <a:xfrm>
            <a:off x="8372474" y="3582486"/>
            <a:ext cx="315291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Years of Service</a:t>
            </a:r>
          </a:p>
        </p:txBody>
      </p:sp>
      <p:sp>
        <p:nvSpPr>
          <p:cNvPr id="20" name="TextBox 19">
            <a:extLst>
              <a:ext uri="{FF2B5EF4-FFF2-40B4-BE49-F238E27FC236}">
                <a16:creationId xmlns:a16="http://schemas.microsoft.com/office/drawing/2014/main" id="{C16D0E63-FF58-1AA5-077C-DB70BCEC27DA}"/>
              </a:ext>
            </a:extLst>
          </p:cNvPr>
          <p:cNvSpPr txBox="1"/>
          <p:nvPr/>
        </p:nvSpPr>
        <p:spPr>
          <a:xfrm>
            <a:off x="8379925" y="4462403"/>
            <a:ext cx="315291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Enhanced Payment Capabilities</a:t>
            </a:r>
          </a:p>
        </p:txBody>
      </p:sp>
      <p:grpSp>
        <p:nvGrpSpPr>
          <p:cNvPr id="56" name="Group 55">
            <a:extLst>
              <a:ext uri="{FF2B5EF4-FFF2-40B4-BE49-F238E27FC236}">
                <a16:creationId xmlns:a16="http://schemas.microsoft.com/office/drawing/2014/main" id="{DBC85F11-D36A-CDDF-1CD9-F7274AD958BD}"/>
              </a:ext>
            </a:extLst>
          </p:cNvPr>
          <p:cNvGrpSpPr/>
          <p:nvPr/>
        </p:nvGrpSpPr>
        <p:grpSpPr>
          <a:xfrm>
            <a:off x="7800989" y="2520374"/>
            <a:ext cx="590168" cy="590168"/>
            <a:chOff x="7787640" y="1356360"/>
            <a:chExt cx="590168" cy="590168"/>
          </a:xfrm>
        </p:grpSpPr>
        <p:sp>
          <p:nvSpPr>
            <p:cNvPr id="57" name="Oval 56">
              <a:extLst>
                <a:ext uri="{FF2B5EF4-FFF2-40B4-BE49-F238E27FC236}">
                  <a16:creationId xmlns:a16="http://schemas.microsoft.com/office/drawing/2014/main" id="{CC7DAACE-9ED3-E23C-EAF8-4338C8D1F8AD}"/>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Arrow: Right 57">
              <a:extLst>
                <a:ext uri="{FF2B5EF4-FFF2-40B4-BE49-F238E27FC236}">
                  <a16:creationId xmlns:a16="http://schemas.microsoft.com/office/drawing/2014/main" id="{2F189047-0637-2B8D-3BF3-77A94CE960DF}"/>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9" name="Group 58">
            <a:extLst>
              <a:ext uri="{FF2B5EF4-FFF2-40B4-BE49-F238E27FC236}">
                <a16:creationId xmlns:a16="http://schemas.microsoft.com/office/drawing/2014/main" id="{9E20DF16-561E-A871-E0BB-DE6B742EF69A}"/>
              </a:ext>
            </a:extLst>
          </p:cNvPr>
          <p:cNvGrpSpPr/>
          <p:nvPr/>
        </p:nvGrpSpPr>
        <p:grpSpPr>
          <a:xfrm>
            <a:off x="7814338" y="3447459"/>
            <a:ext cx="590168" cy="590168"/>
            <a:chOff x="7787640" y="1356360"/>
            <a:chExt cx="590168" cy="590168"/>
          </a:xfrm>
        </p:grpSpPr>
        <p:sp>
          <p:nvSpPr>
            <p:cNvPr id="60" name="Oval 59">
              <a:extLst>
                <a:ext uri="{FF2B5EF4-FFF2-40B4-BE49-F238E27FC236}">
                  <a16:creationId xmlns:a16="http://schemas.microsoft.com/office/drawing/2014/main" id="{238C6568-05EF-D021-35C6-E7853BACD67A}"/>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Arrow: Right 60">
              <a:extLst>
                <a:ext uri="{FF2B5EF4-FFF2-40B4-BE49-F238E27FC236}">
                  <a16:creationId xmlns:a16="http://schemas.microsoft.com/office/drawing/2014/main" id="{5BA8A4D6-C2D3-385C-14E9-CA0BE74043EF}"/>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2" name="Group 61">
            <a:extLst>
              <a:ext uri="{FF2B5EF4-FFF2-40B4-BE49-F238E27FC236}">
                <a16:creationId xmlns:a16="http://schemas.microsoft.com/office/drawing/2014/main" id="{772B3328-DAB0-64DC-21B5-647908AD5C65}"/>
              </a:ext>
            </a:extLst>
          </p:cNvPr>
          <p:cNvGrpSpPr/>
          <p:nvPr/>
        </p:nvGrpSpPr>
        <p:grpSpPr>
          <a:xfrm>
            <a:off x="7827687" y="4362933"/>
            <a:ext cx="590168" cy="590168"/>
            <a:chOff x="7787640" y="1356360"/>
            <a:chExt cx="590168" cy="590168"/>
          </a:xfrm>
        </p:grpSpPr>
        <p:sp>
          <p:nvSpPr>
            <p:cNvPr id="63" name="Oval 62">
              <a:extLst>
                <a:ext uri="{FF2B5EF4-FFF2-40B4-BE49-F238E27FC236}">
                  <a16:creationId xmlns:a16="http://schemas.microsoft.com/office/drawing/2014/main" id="{FB171258-78F2-EF96-F7D8-0A4021730AB5}"/>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Arrow: Right 63">
              <a:extLst>
                <a:ext uri="{FF2B5EF4-FFF2-40B4-BE49-F238E27FC236}">
                  <a16:creationId xmlns:a16="http://schemas.microsoft.com/office/drawing/2014/main" id="{4102BB39-194C-FE70-3538-417D11DF2A91}"/>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9732973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67C-E26C-4EDB-8927-B1A5B5280CE4}"/>
              </a:ext>
            </a:extLst>
          </p:cNvPr>
          <p:cNvSpPr>
            <a:spLocks noGrp="1"/>
          </p:cNvSpPr>
          <p:nvPr>
            <p:ph type="title"/>
          </p:nvPr>
        </p:nvSpPr>
        <p:spPr>
          <a:xfrm>
            <a:off x="963613" y="4406900"/>
            <a:ext cx="8867775" cy="1362075"/>
          </a:xfrm>
        </p:spPr>
        <p:txBody>
          <a:bodyPr/>
          <a:lstStyle/>
          <a:p>
            <a:pPr>
              <a:defRPr/>
            </a:pPr>
            <a:r>
              <a:rPr lang="en-US" dirty="0"/>
              <a:t> NFHS Learning Center</a:t>
            </a:r>
          </a:p>
        </p:txBody>
      </p:sp>
      <p:sp>
        <p:nvSpPr>
          <p:cNvPr id="34819" name="Text Placeholder 2">
            <a:extLst>
              <a:ext uri="{FF2B5EF4-FFF2-40B4-BE49-F238E27FC236}">
                <a16:creationId xmlns:a16="http://schemas.microsoft.com/office/drawing/2014/main" id="{E7338CBA-3A12-4537-82AB-43A63235C968}"/>
              </a:ext>
            </a:extLst>
          </p:cNvPr>
          <p:cNvSpPr>
            <a:spLocks noGrp="1" noChangeArrowheads="1"/>
          </p:cNvSpPr>
          <p:nvPr>
            <p:ph type="body" idx="1"/>
          </p:nvPr>
        </p:nvSpPr>
        <p:spPr>
          <a:xfrm>
            <a:off x="963613" y="2906713"/>
            <a:ext cx="10363200" cy="1500187"/>
          </a:xfrm>
        </p:spPr>
        <p:txBody>
          <a:bodyPr/>
          <a:lstStyle/>
          <a:p>
            <a:endParaRPr lang="en-US" altLang="en-US"/>
          </a:p>
        </p:txBody>
      </p:sp>
    </p:spTree>
    <p:extLst>
      <p:ext uri="{BB962C8B-B14F-4D97-AF65-F5344CB8AC3E}">
        <p14:creationId xmlns:p14="http://schemas.microsoft.com/office/powerpoint/2010/main" val="1099543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CA7D-CE1E-477E-A515-EC60E62B933A}"/>
              </a:ext>
            </a:extLst>
          </p:cNvPr>
          <p:cNvSpPr>
            <a:spLocks noGrp="1"/>
          </p:cNvSpPr>
          <p:nvPr>
            <p:ph type="title"/>
          </p:nvPr>
        </p:nvSpPr>
        <p:spPr/>
        <p:txBody>
          <a:bodyPr/>
          <a:lstStyle/>
          <a:p>
            <a:pPr>
              <a:defRPr/>
            </a:pPr>
            <a:r>
              <a:rPr lang="en-US" dirty="0"/>
              <a:t>National Federation of </a:t>
            </a:r>
            <a:br>
              <a:rPr lang="en-US" dirty="0"/>
            </a:br>
            <a:r>
              <a:rPr lang="en-US" dirty="0"/>
              <a:t>State High School Associations</a:t>
            </a:r>
          </a:p>
        </p:txBody>
      </p:sp>
      <p:sp>
        <p:nvSpPr>
          <p:cNvPr id="21507" name="Content Placeholder 2">
            <a:extLst>
              <a:ext uri="{FF2B5EF4-FFF2-40B4-BE49-F238E27FC236}">
                <a16:creationId xmlns:a16="http://schemas.microsoft.com/office/drawing/2014/main" id="{6ABCCFEB-262C-4707-9393-47F1189CAFF9}"/>
              </a:ext>
            </a:extLst>
          </p:cNvPr>
          <p:cNvSpPr>
            <a:spLocks noGrp="1" noChangeArrowheads="1"/>
          </p:cNvSpPr>
          <p:nvPr>
            <p:ph idx="1"/>
          </p:nvPr>
        </p:nvSpPr>
        <p:spPr/>
        <p:txBody>
          <a:bodyPr/>
          <a:lstStyle/>
          <a:p>
            <a:r>
              <a:rPr lang="en-US" altLang="en-US" sz="2400" dirty="0"/>
              <a:t>NFHS (located in Indianapolis, IN – Est. 1920):</a:t>
            </a:r>
          </a:p>
          <a:p>
            <a:pPr lvl="1"/>
            <a:r>
              <a:rPr lang="en-US" altLang="en-US" sz="2200" dirty="0"/>
              <a:t>National leader and advocate for </a:t>
            </a:r>
            <a:br>
              <a:rPr lang="en-US" altLang="en-US" sz="2200" dirty="0"/>
            </a:br>
            <a:r>
              <a:rPr lang="en-US" altLang="en-US" sz="2200" dirty="0"/>
              <a:t>high school athletics and </a:t>
            </a:r>
            <a:br>
              <a:rPr lang="en-US" altLang="en-US" sz="2200" dirty="0"/>
            </a:br>
            <a:r>
              <a:rPr lang="en-US" altLang="en-US" sz="2200" dirty="0"/>
              <a:t>performing arts programs.</a:t>
            </a:r>
          </a:p>
          <a:p>
            <a:pPr lvl="1"/>
            <a:r>
              <a:rPr lang="en-US" altLang="en-US" sz="2200" dirty="0"/>
              <a:t>Serves 51 state associations, 19,500 </a:t>
            </a:r>
            <a:br>
              <a:rPr lang="en-US" altLang="en-US" sz="2200" dirty="0"/>
            </a:br>
            <a:r>
              <a:rPr lang="en-US" altLang="en-US" sz="2200" dirty="0"/>
              <a:t>high schools and 12 million student </a:t>
            </a:r>
            <a:br>
              <a:rPr lang="en-US" altLang="en-US" sz="2200" dirty="0"/>
            </a:br>
            <a:r>
              <a:rPr lang="en-US" altLang="en-US" sz="2200" dirty="0"/>
              <a:t>participants.</a:t>
            </a:r>
          </a:p>
          <a:p>
            <a:pPr lvl="1"/>
            <a:r>
              <a:rPr lang="en-US" altLang="en-US" sz="2200" dirty="0"/>
              <a:t>Writes playing rules for 17 high school </a:t>
            </a:r>
            <a:br>
              <a:rPr lang="en-US" altLang="en-US" sz="2200" dirty="0"/>
            </a:br>
            <a:r>
              <a:rPr lang="en-US" altLang="en-US" sz="2200" dirty="0"/>
              <a:t>sports for boys and girls.</a:t>
            </a:r>
          </a:p>
          <a:p>
            <a:pPr lvl="1"/>
            <a:r>
              <a:rPr lang="en-US" altLang="en-US" sz="2200" dirty="0"/>
              <a:t>Offers online education courses for high school coaches, </a:t>
            </a:r>
            <a:br>
              <a:rPr lang="en-US" altLang="en-US" sz="2200" dirty="0"/>
            </a:br>
            <a:r>
              <a:rPr lang="en-US" altLang="en-US" sz="2200" dirty="0"/>
              <a:t>officials, parents, students and others.</a:t>
            </a:r>
          </a:p>
          <a:p>
            <a:pPr lvl="1"/>
            <a:r>
              <a:rPr lang="en-US" altLang="en-US" sz="2200" dirty="0"/>
              <a:t>Ensures that students have opportunity to enjoy healthy participation, achievement and good sportsmanship in education-based athletics.</a:t>
            </a:r>
          </a:p>
        </p:txBody>
      </p:sp>
      <p:sp>
        <p:nvSpPr>
          <p:cNvPr id="4" name="Footer Placeholder 3">
            <a:extLst>
              <a:ext uri="{FF2B5EF4-FFF2-40B4-BE49-F238E27FC236}">
                <a16:creationId xmlns:a16="http://schemas.microsoft.com/office/drawing/2014/main" id="{B83D9D80-4CAC-4163-AB25-77D2EBBC87F1}"/>
              </a:ext>
            </a:extLst>
          </p:cNvPr>
          <p:cNvSpPr>
            <a:spLocks noGrp="1"/>
          </p:cNvSpPr>
          <p:nvPr>
            <p:ph type="ftr" sz="quarter" idx="11"/>
          </p:nvPr>
        </p:nvSpPr>
        <p:spPr/>
        <p:txBody>
          <a:bodyPr/>
          <a:lstStyle/>
          <a:p>
            <a:pPr>
              <a:defRPr/>
            </a:pPr>
            <a:r>
              <a:rPr lang="en-US"/>
              <a:t>www.nfhs.org</a:t>
            </a:r>
          </a:p>
        </p:txBody>
      </p:sp>
      <p:pic>
        <p:nvPicPr>
          <p:cNvPr id="6" name="Picture 5" descr="Map&#10;&#10;Description automatically generated">
            <a:extLst>
              <a:ext uri="{FF2B5EF4-FFF2-40B4-BE49-F238E27FC236}">
                <a16:creationId xmlns:a16="http://schemas.microsoft.com/office/drawing/2014/main" id="{943DCE0A-A7CC-4FD8-F8B3-9C3461F647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2984" y="2578396"/>
            <a:ext cx="4629016" cy="231258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BC479B8-4789-C740-A4FB-3ED1798A4505}"/>
              </a:ext>
            </a:extLst>
          </p:cNvPr>
          <p:cNvSpPr>
            <a:spLocks noGrp="1"/>
          </p:cNvSpPr>
          <p:nvPr>
            <p:ph type="ftr" sz="quarter" idx="4294967295"/>
          </p:nvPr>
        </p:nvSpPr>
        <p:spPr>
          <a:xfrm>
            <a:off x="10199688" y="6524625"/>
            <a:ext cx="1992312" cy="295275"/>
          </a:xfrm>
        </p:spPr>
        <p:txBody>
          <a:bodyPr/>
          <a:lstStyle/>
          <a:p>
            <a:pPr>
              <a:defRPr/>
            </a:pPr>
            <a:r>
              <a:rPr lang="en-US"/>
              <a:t>www.nfhs.org</a:t>
            </a:r>
            <a:endParaRPr lang="en-US" dirty="0"/>
          </a:p>
        </p:txBody>
      </p:sp>
      <p:pic>
        <p:nvPicPr>
          <p:cNvPr id="6" name="Picture 5" descr="A picture containing text, outdoor, screenshot&#10;&#10;Description automatically generated">
            <a:extLst>
              <a:ext uri="{FF2B5EF4-FFF2-40B4-BE49-F238E27FC236}">
                <a16:creationId xmlns:a16="http://schemas.microsoft.com/office/drawing/2014/main" id="{F8BC622F-2D4C-2848-BF05-DBB41E6A5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13"/>
            <a:ext cx="12192000" cy="6864626"/>
          </a:xfrm>
          <a:prstGeom prst="rect">
            <a:avLst/>
          </a:prstGeom>
        </p:spPr>
      </p:pic>
    </p:spTree>
    <p:extLst>
      <p:ext uri="{BB962C8B-B14F-4D97-AF65-F5344CB8AC3E}">
        <p14:creationId xmlns:p14="http://schemas.microsoft.com/office/powerpoint/2010/main" val="1955100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80864-A198-415A-BD75-06056A85545A}"/>
              </a:ext>
            </a:extLst>
          </p:cNvPr>
          <p:cNvSpPr>
            <a:spLocks noGrp="1"/>
          </p:cNvSpPr>
          <p:nvPr>
            <p:ph type="title"/>
          </p:nvPr>
        </p:nvSpPr>
        <p:spPr>
          <a:xfrm>
            <a:off x="963613" y="4406900"/>
            <a:ext cx="8867775" cy="1362075"/>
          </a:xfrm>
        </p:spPr>
        <p:txBody>
          <a:bodyPr/>
          <a:lstStyle/>
          <a:p>
            <a:pPr>
              <a:defRPr/>
            </a:pPr>
            <a:r>
              <a:rPr lang="en-US" dirty="0"/>
              <a:t>NFHS Network</a:t>
            </a:r>
          </a:p>
        </p:txBody>
      </p:sp>
      <p:sp>
        <p:nvSpPr>
          <p:cNvPr id="37891" name="Text Placeholder 2">
            <a:extLst>
              <a:ext uri="{FF2B5EF4-FFF2-40B4-BE49-F238E27FC236}">
                <a16:creationId xmlns:a16="http://schemas.microsoft.com/office/drawing/2014/main" id="{FEDD9F90-CD8E-418A-BC26-665E3EB75E5D}"/>
              </a:ext>
            </a:extLst>
          </p:cNvPr>
          <p:cNvSpPr>
            <a:spLocks noGrp="1" noChangeArrowheads="1"/>
          </p:cNvSpPr>
          <p:nvPr>
            <p:ph type="body" idx="1"/>
          </p:nvPr>
        </p:nvSpPr>
        <p:spPr>
          <a:xfrm>
            <a:off x="963613" y="2906713"/>
            <a:ext cx="10363200" cy="1500187"/>
          </a:xfrm>
        </p:spPr>
        <p:txBody>
          <a:bodyPr/>
          <a:lstStyle/>
          <a:p>
            <a:endParaRPr lang="en-US" altLang="en-US"/>
          </a:p>
        </p:txBody>
      </p:sp>
    </p:spTree>
    <p:extLst>
      <p:ext uri="{BB962C8B-B14F-4D97-AF65-F5344CB8AC3E}">
        <p14:creationId xmlns:p14="http://schemas.microsoft.com/office/powerpoint/2010/main" val="25000326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60A12-0810-47E6-8AFB-F7068F85C7F5}"/>
              </a:ext>
            </a:extLst>
          </p:cNvPr>
          <p:cNvSpPr>
            <a:spLocks noGrp="1"/>
          </p:cNvSpPr>
          <p:nvPr>
            <p:ph type="title"/>
          </p:nvPr>
        </p:nvSpPr>
        <p:spPr/>
        <p:txBody>
          <a:bodyPr/>
          <a:lstStyle/>
          <a:p>
            <a:pPr>
              <a:defRPr/>
            </a:pPr>
            <a:r>
              <a:rPr lang="en-US" dirty="0"/>
              <a:t>NFHS Network</a:t>
            </a:r>
          </a:p>
        </p:txBody>
      </p:sp>
      <p:sp>
        <p:nvSpPr>
          <p:cNvPr id="38915" name="Content Placeholder 2">
            <a:extLst>
              <a:ext uri="{FF2B5EF4-FFF2-40B4-BE49-F238E27FC236}">
                <a16:creationId xmlns:a16="http://schemas.microsoft.com/office/drawing/2014/main" id="{BFA2658C-2701-43C6-80C2-F9C481194AED}"/>
              </a:ext>
            </a:extLst>
          </p:cNvPr>
          <p:cNvSpPr>
            <a:spLocks noGrp="1" noChangeArrowheads="1"/>
          </p:cNvSpPr>
          <p:nvPr>
            <p:ph idx="1"/>
          </p:nvPr>
        </p:nvSpPr>
        <p:spPr>
          <a:xfrm>
            <a:off x="1941513" y="1989138"/>
            <a:ext cx="4802187" cy="4338637"/>
          </a:xfrm>
        </p:spPr>
        <p:txBody>
          <a:bodyPr/>
          <a:lstStyle/>
          <a:p>
            <a:r>
              <a:rPr lang="en-US" altLang="en-US"/>
              <a:t>By 2025, every high school sporting event in America will be streamed live. </a:t>
            </a:r>
          </a:p>
          <a:p>
            <a:r>
              <a:rPr lang="en-US" altLang="en-US"/>
              <a:t>The NFHS Network will be </a:t>
            </a:r>
            <a:br>
              <a:rPr lang="en-US" altLang="en-US"/>
            </a:br>
            <a:r>
              <a:rPr lang="en-US" altLang="en-US"/>
              <a:t>THE DESTINATION for fans </a:t>
            </a:r>
            <a:br>
              <a:rPr lang="en-US" altLang="en-US"/>
            </a:br>
            <a:r>
              <a:rPr lang="en-US" altLang="en-US"/>
              <a:t>to view these broadcasts. </a:t>
            </a:r>
          </a:p>
          <a:p>
            <a:r>
              <a:rPr lang="en-US" altLang="en-US"/>
              <a:t>27 Different Sports and Activities</a:t>
            </a:r>
          </a:p>
        </p:txBody>
      </p:sp>
      <p:sp>
        <p:nvSpPr>
          <p:cNvPr id="38916" name="Footer Placeholder 4">
            <a:extLst>
              <a:ext uri="{FF2B5EF4-FFF2-40B4-BE49-F238E27FC236}">
                <a16:creationId xmlns:a16="http://schemas.microsoft.com/office/drawing/2014/main" id="{246A7CF3-2EFE-411F-97C2-4A880DDD2DEE}"/>
              </a:ext>
            </a:extLst>
          </p:cNvPr>
          <p:cNvSpPr txBox="1">
            <a:spLocks noChangeArrowheads="1"/>
          </p:cNvSpPr>
          <p:nvPr/>
        </p:nvSpPr>
        <p:spPr bwMode="auto">
          <a:xfrm>
            <a:off x="8677275" y="5651500"/>
            <a:ext cx="30543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Wingdings" panose="05000000000000000000" pitchFamily="2" charset="2"/>
              <a:buChar char="§"/>
              <a:defRPr sz="2600">
                <a:solidFill>
                  <a:schemeClr val="tx1"/>
                </a:solidFill>
                <a:latin typeface="Calibri" panose="020F0502020204030204" pitchFamily="34" charset="0"/>
              </a:defRPr>
            </a:lvl1pPr>
            <a:lvl2pPr indent="-285750">
              <a:buFont typeface="Arial" panose="020B0604020202020204" pitchFamily="34" charset="0"/>
              <a:buChar char="•"/>
              <a:defRPr sz="2400">
                <a:solidFill>
                  <a:schemeClr val="tx1"/>
                </a:solidFill>
                <a:latin typeface="Calibri" panose="020F0502020204030204" pitchFamily="34" charset="0"/>
              </a:defRPr>
            </a:lvl2pPr>
            <a:lvl3pPr indent="-228600">
              <a:buFont typeface="Calibri" panose="020F0502020204030204" pitchFamily="34" charset="0"/>
              <a:buChar char="–"/>
              <a:defRPr sz="2000">
                <a:solidFill>
                  <a:schemeClr val="tx1"/>
                </a:solidFill>
                <a:latin typeface="Calibri" panose="020F0502020204030204" pitchFamily="34" charset="0"/>
              </a:defRPr>
            </a:lvl3pPr>
            <a:lvl4pPr indent="-228600">
              <a:buFont typeface="Courier New" panose="02070309020205020404" pitchFamily="49" charset="0"/>
              <a:buChar char="o"/>
              <a:defRPr sz="2000">
                <a:solidFill>
                  <a:schemeClr val="tx1"/>
                </a:solidFill>
                <a:latin typeface="Calibri" panose="020F0502020204030204" pitchFamily="34" charset="0"/>
              </a:defRPr>
            </a:lvl4pPr>
            <a:lvl5pPr indent="-228600">
              <a:buFont typeface="Arial" panose="020B0604020202020204" pitchFamily="34" charset="0"/>
              <a:buChar char="»"/>
              <a:defRPr sz="2000">
                <a:solidFill>
                  <a:schemeClr val="tx1"/>
                </a:solidFill>
                <a:latin typeface="Calibri" panose="020F0502020204030204" pitchFamily="34" charset="0"/>
              </a:defRPr>
            </a:lvl5pPr>
            <a:lvl6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buFontTx/>
              <a:buNone/>
            </a:pPr>
            <a:r>
              <a:rPr lang="en-US" altLang="en-US" sz="2200" b="1" u="sng">
                <a:solidFill>
                  <a:srgbClr val="00205B"/>
                </a:solidFill>
              </a:rPr>
              <a:t>www.NFHSnetwork.com</a:t>
            </a:r>
          </a:p>
        </p:txBody>
      </p:sp>
      <p:pic>
        <p:nvPicPr>
          <p:cNvPr id="38917" name="Picture 6">
            <a:extLst>
              <a:ext uri="{FF2B5EF4-FFF2-40B4-BE49-F238E27FC236}">
                <a16:creationId xmlns:a16="http://schemas.microsoft.com/office/drawing/2014/main" id="{634F527C-38CF-45FF-B426-4A9AF8B2E7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4700" y="1889125"/>
            <a:ext cx="50673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Logo&#10;&#10;Description automatically generated">
            <a:extLst>
              <a:ext uri="{FF2B5EF4-FFF2-40B4-BE49-F238E27FC236}">
                <a16:creationId xmlns:a16="http://schemas.microsoft.com/office/drawing/2014/main" id="{60467E48-75A3-490B-BE5B-72637C6CCD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4910138"/>
            <a:ext cx="1269202" cy="1482725"/>
          </a:xfrm>
          <a:prstGeom prst="rect">
            <a:avLst/>
          </a:prstGeom>
        </p:spPr>
      </p:pic>
    </p:spTree>
    <p:extLst>
      <p:ext uri="{BB962C8B-B14F-4D97-AF65-F5344CB8AC3E}">
        <p14:creationId xmlns:p14="http://schemas.microsoft.com/office/powerpoint/2010/main" val="3599685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sky, outdoor, day&#10;&#10;Description automatically generated">
            <a:extLst>
              <a:ext uri="{FF2B5EF4-FFF2-40B4-BE49-F238E27FC236}">
                <a16:creationId xmlns:a16="http://schemas.microsoft.com/office/drawing/2014/main" id="{511A8773-5C8A-42CD-9B7C-47011997B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3461585D-4A75-4556-9D43-99B7B3DAF19C}"/>
              </a:ext>
            </a:extLst>
          </p:cNvPr>
          <p:cNvSpPr/>
          <p:nvPr/>
        </p:nvSpPr>
        <p:spPr>
          <a:xfrm>
            <a:off x="0" y="-10510"/>
            <a:ext cx="12187124" cy="6868510"/>
          </a:xfrm>
          <a:prstGeom prst="rect">
            <a:avLst/>
          </a:prstGeom>
          <a:solidFill>
            <a:srgbClr val="0D2B6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25">
            <a:extLst>
              <a:ext uri="{FF2B5EF4-FFF2-40B4-BE49-F238E27FC236}">
                <a16:creationId xmlns:a16="http://schemas.microsoft.com/office/drawing/2014/main" id="{CD53A1CE-8253-4DED-ACD9-9A05387D1C1E}"/>
              </a:ext>
            </a:extLst>
          </p:cNvPr>
          <p:cNvSpPr txBox="1">
            <a:spLocks noChangeArrowheads="1"/>
          </p:cNvSpPr>
          <p:nvPr/>
        </p:nvSpPr>
        <p:spPr bwMode="auto">
          <a:xfrm>
            <a:off x="-1" y="672642"/>
            <a:ext cx="12187124" cy="569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52" tIns="54426" rIns="108852" bIns="54426">
            <a:spAutoFit/>
          </a:bodyPr>
          <a:lstStyle>
            <a:lvl1pPr>
              <a:spcBef>
                <a:spcPct val="20000"/>
              </a:spcBef>
              <a:buFont typeface="Arial" charset="0"/>
              <a:buChar char="•"/>
              <a:defRPr sz="5100">
                <a:solidFill>
                  <a:schemeClr val="tx1"/>
                </a:solidFill>
                <a:latin typeface="Calibri" charset="0"/>
                <a:ea typeface="MS PGothic" charset="-128"/>
              </a:defRPr>
            </a:lvl1pPr>
            <a:lvl2pPr marL="742950" indent="-285750">
              <a:spcBef>
                <a:spcPct val="20000"/>
              </a:spcBef>
              <a:buFont typeface="Arial" charset="0"/>
              <a:buChar char="–"/>
              <a:defRPr sz="4500">
                <a:solidFill>
                  <a:schemeClr val="tx1"/>
                </a:solidFill>
                <a:latin typeface="Calibri" charset="0"/>
                <a:ea typeface="MS PGothic" charset="-128"/>
              </a:defRPr>
            </a:lvl2pPr>
            <a:lvl3pPr marL="1143000" indent="-228600">
              <a:spcBef>
                <a:spcPct val="20000"/>
              </a:spcBef>
              <a:buFont typeface="Arial" charset="0"/>
              <a:buChar char="•"/>
              <a:defRPr sz="3800">
                <a:solidFill>
                  <a:schemeClr val="tx1"/>
                </a:solidFill>
                <a:latin typeface="Calibri" charset="0"/>
                <a:ea typeface="MS PGothic" charset="-128"/>
              </a:defRPr>
            </a:lvl3pPr>
            <a:lvl4pPr marL="1600200" indent="-228600">
              <a:spcBef>
                <a:spcPct val="20000"/>
              </a:spcBef>
              <a:buFont typeface="Arial" charset="0"/>
              <a:buChar char="–"/>
              <a:defRPr sz="3200">
                <a:solidFill>
                  <a:schemeClr val="tx1"/>
                </a:solidFill>
                <a:latin typeface="Calibri" charset="0"/>
                <a:ea typeface="MS PGothic" charset="-128"/>
              </a:defRPr>
            </a:lvl4pPr>
            <a:lvl5pPr marL="2057400" indent="-228600">
              <a:spcBef>
                <a:spcPct val="20000"/>
              </a:spcBef>
              <a:buFont typeface="Arial" charset="0"/>
              <a:buChar char="»"/>
              <a:defRPr sz="3200">
                <a:solidFill>
                  <a:schemeClr val="tx1"/>
                </a:solidFill>
                <a:latin typeface="Calibri" charset="0"/>
                <a:ea typeface="MS PGothic" charset="-128"/>
              </a:defRPr>
            </a:lvl5pPr>
            <a:lvl6pPr marL="25146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6pPr>
            <a:lvl7pPr marL="29718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7pPr>
            <a:lvl8pPr marL="34290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8pPr>
            <a:lvl9pPr marL="38862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9pPr>
          </a:lstStyle>
          <a:p>
            <a:pPr algn="ctr" eaLnBrk="1" hangingPunct="1">
              <a:lnSpc>
                <a:spcPct val="80000"/>
              </a:lnSpc>
              <a:spcBef>
                <a:spcPct val="0"/>
              </a:spcBef>
              <a:buFontTx/>
              <a:buNone/>
            </a:pPr>
            <a:r>
              <a:rPr lang="en-US" altLang="en-US" sz="15000" b="1" dirty="0">
                <a:solidFill>
                  <a:schemeClr val="bg1"/>
                </a:solidFill>
                <a:ea typeface="Calibri" charset="0"/>
                <a:cs typeface="Calibri" charset="0"/>
              </a:rPr>
              <a:t>Over 1 million events this year…</a:t>
            </a:r>
          </a:p>
        </p:txBody>
      </p:sp>
    </p:spTree>
    <p:extLst>
      <p:ext uri="{BB962C8B-B14F-4D97-AF65-F5344CB8AC3E}">
        <p14:creationId xmlns:p14="http://schemas.microsoft.com/office/powerpoint/2010/main" val="206103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6A40-EC7B-4858-9050-474CA90A6D5C}"/>
              </a:ext>
            </a:extLst>
          </p:cNvPr>
          <p:cNvSpPr>
            <a:spLocks noGrp="1"/>
          </p:cNvSpPr>
          <p:nvPr>
            <p:ph type="title"/>
          </p:nvPr>
        </p:nvSpPr>
        <p:spPr/>
        <p:txBody>
          <a:bodyPr/>
          <a:lstStyle/>
          <a:p>
            <a:pPr>
              <a:defRPr/>
            </a:pPr>
            <a:r>
              <a:rPr lang="en-US" dirty="0"/>
              <a:t>Thank You</a:t>
            </a:r>
          </a:p>
        </p:txBody>
      </p:sp>
      <p:sp>
        <p:nvSpPr>
          <p:cNvPr id="43011" name="Content Placeholder 2">
            <a:extLst>
              <a:ext uri="{FF2B5EF4-FFF2-40B4-BE49-F238E27FC236}">
                <a16:creationId xmlns:a16="http://schemas.microsoft.com/office/drawing/2014/main" id="{0209A14E-5FE6-4067-9C99-1D7F35368B2C}"/>
              </a:ext>
            </a:extLst>
          </p:cNvPr>
          <p:cNvSpPr>
            <a:spLocks noGrp="1" noChangeArrowheads="1"/>
          </p:cNvSpPr>
          <p:nvPr>
            <p:ph idx="1"/>
          </p:nvPr>
        </p:nvSpPr>
        <p:spPr>
          <a:xfrm>
            <a:off x="1941513" y="1989138"/>
            <a:ext cx="10026650" cy="1754187"/>
          </a:xfrm>
        </p:spPr>
        <p:txBody>
          <a:bodyPr/>
          <a:lstStyle/>
          <a:p>
            <a:pPr marL="0" indent="0" algn="ctr">
              <a:buFont typeface="Wingdings" panose="05000000000000000000" pitchFamily="2" charset="2"/>
              <a:buNone/>
            </a:pPr>
            <a:r>
              <a:rPr lang="en-US" altLang="en-US" b="1"/>
              <a:t>National Federation of State High School Associations</a:t>
            </a:r>
            <a:br>
              <a:rPr lang="en-US" altLang="en-US"/>
            </a:br>
            <a:r>
              <a:rPr lang="en-US" altLang="en-US"/>
              <a:t>PO Box 690 | Indianapolis, IN 46206</a:t>
            </a:r>
            <a:br>
              <a:rPr lang="en-US" altLang="en-US"/>
            </a:br>
            <a:r>
              <a:rPr lang="en-US" altLang="en-US"/>
              <a:t>Phone: 317-972-6900 | Fax: 317.822.5700</a:t>
            </a:r>
            <a:br>
              <a:rPr lang="en-US" altLang="en-US"/>
            </a:br>
            <a:r>
              <a:rPr lang="en-US" altLang="en-US"/>
              <a:t>www.nfhs.org | www.nfhslearn.com | www.nfhsnetwork.com</a:t>
            </a:r>
          </a:p>
        </p:txBody>
      </p:sp>
      <p:sp>
        <p:nvSpPr>
          <p:cNvPr id="4" name="Footer Placeholder 3">
            <a:extLst>
              <a:ext uri="{FF2B5EF4-FFF2-40B4-BE49-F238E27FC236}">
                <a16:creationId xmlns:a16="http://schemas.microsoft.com/office/drawing/2014/main" id="{662905E0-264A-4877-81D9-8F50452BFC16}"/>
              </a:ext>
            </a:extLst>
          </p:cNvPr>
          <p:cNvSpPr>
            <a:spLocks noGrp="1"/>
          </p:cNvSpPr>
          <p:nvPr>
            <p:ph type="ftr" sz="quarter" idx="11"/>
          </p:nvPr>
        </p:nvSpPr>
        <p:spPr/>
        <p:txBody>
          <a:bodyPr/>
          <a:lstStyle/>
          <a:p>
            <a:pPr>
              <a:defRPr/>
            </a:pPr>
            <a:r>
              <a:rPr lang="en-US"/>
              <a:t>www.nfhs.org</a:t>
            </a:r>
          </a:p>
        </p:txBody>
      </p:sp>
      <p:pic>
        <p:nvPicPr>
          <p:cNvPr id="43013" name="Picture 7" descr="A group of people standing in front of a crowd&#10;&#10;Description automatically generated">
            <a:extLst>
              <a:ext uri="{FF2B5EF4-FFF2-40B4-BE49-F238E27FC236}">
                <a16:creationId xmlns:a16="http://schemas.microsoft.com/office/drawing/2014/main" id="{EC86216C-6CA3-4DC3-B88A-DE140A2FC0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513" y="3871913"/>
            <a:ext cx="985678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9344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E145-B9CD-4342-A82E-FEC53A18BBF8}"/>
              </a:ext>
            </a:extLst>
          </p:cNvPr>
          <p:cNvSpPr>
            <a:spLocks noGrp="1"/>
          </p:cNvSpPr>
          <p:nvPr>
            <p:ph type="title"/>
          </p:nvPr>
        </p:nvSpPr>
        <p:spPr/>
        <p:txBody>
          <a:bodyPr/>
          <a:lstStyle/>
          <a:p>
            <a:pPr>
              <a:defRPr/>
            </a:pPr>
            <a:r>
              <a:rPr lang="en-US" dirty="0"/>
              <a:t>NFHS Rules Review Committee</a:t>
            </a:r>
          </a:p>
        </p:txBody>
      </p:sp>
      <p:sp>
        <p:nvSpPr>
          <p:cNvPr id="22531" name="Content Placeholder 2">
            <a:extLst>
              <a:ext uri="{FF2B5EF4-FFF2-40B4-BE49-F238E27FC236}">
                <a16:creationId xmlns:a16="http://schemas.microsoft.com/office/drawing/2014/main" id="{84B64DE9-E29E-4B13-9615-425E4B0278E0}"/>
              </a:ext>
            </a:extLst>
          </p:cNvPr>
          <p:cNvSpPr>
            <a:spLocks noGrp="1" noChangeArrowheads="1"/>
          </p:cNvSpPr>
          <p:nvPr>
            <p:ph idx="1"/>
          </p:nvPr>
        </p:nvSpPr>
        <p:spPr>
          <a:xfrm>
            <a:off x="1941513" y="1989138"/>
            <a:ext cx="10026650" cy="2290762"/>
          </a:xfrm>
        </p:spPr>
        <p:txBody>
          <a:bodyPr/>
          <a:lstStyle/>
          <a:p>
            <a:r>
              <a:rPr lang="en-US" altLang="en-US"/>
              <a:t>The NFHS Rules Review Committee is chaired by the chief operating officer and composed of all rules editors. After each committee concludes its deliberations and has adopted its recommended changes for the subsequent year, such revisions will be evaluated by the Rules Review Committee.</a:t>
            </a:r>
          </a:p>
        </p:txBody>
      </p:sp>
      <p:sp>
        <p:nvSpPr>
          <p:cNvPr id="4" name="Footer Placeholder 3">
            <a:extLst>
              <a:ext uri="{FF2B5EF4-FFF2-40B4-BE49-F238E27FC236}">
                <a16:creationId xmlns:a16="http://schemas.microsoft.com/office/drawing/2014/main" id="{6E1A9D62-A3CA-437C-81A3-D28246C2DF10}"/>
              </a:ext>
            </a:extLst>
          </p:cNvPr>
          <p:cNvSpPr>
            <a:spLocks noGrp="1"/>
          </p:cNvSpPr>
          <p:nvPr>
            <p:ph type="ftr" sz="quarter" idx="11"/>
          </p:nvPr>
        </p:nvSpPr>
        <p:spPr/>
        <p:txBody>
          <a:bodyPr/>
          <a:lstStyle/>
          <a:p>
            <a:pPr>
              <a:defRPr/>
            </a:pPr>
            <a:r>
              <a:rPr lang="en-US"/>
              <a:t>www.nfhs.org</a:t>
            </a:r>
          </a:p>
        </p:txBody>
      </p:sp>
      <p:pic>
        <p:nvPicPr>
          <p:cNvPr id="22533" name="Picture 4">
            <a:extLst>
              <a:ext uri="{FF2B5EF4-FFF2-40B4-BE49-F238E27FC236}">
                <a16:creationId xmlns:a16="http://schemas.microsoft.com/office/drawing/2014/main" id="{66D582FF-0375-4ABF-9A73-512D7172F4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570" t="2251" r="5913" b="38029"/>
          <a:stretch>
            <a:fillRect/>
          </a:stretch>
        </p:blipFill>
        <p:spPr bwMode="auto">
          <a:xfrm>
            <a:off x="10226675" y="4657725"/>
            <a:ext cx="1055688"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5">
            <a:extLst>
              <a:ext uri="{FF2B5EF4-FFF2-40B4-BE49-F238E27FC236}">
                <a16:creationId xmlns:a16="http://schemas.microsoft.com/office/drawing/2014/main" id="{B10F713E-1913-40D2-AB20-2C67343EB7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853" t="11514" r="15108" b="20280"/>
          <a:stretch>
            <a:fillRect/>
          </a:stretch>
        </p:blipFill>
        <p:spPr bwMode="auto">
          <a:xfrm>
            <a:off x="9102725" y="4662488"/>
            <a:ext cx="1055688"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6">
            <a:extLst>
              <a:ext uri="{FF2B5EF4-FFF2-40B4-BE49-F238E27FC236}">
                <a16:creationId xmlns:a16="http://schemas.microsoft.com/office/drawing/2014/main" id="{6B08900D-D777-4B9B-9C0B-4FE319C526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959" t="9296" r="17380" b="32835"/>
          <a:stretch>
            <a:fillRect/>
          </a:stretch>
        </p:blipFill>
        <p:spPr bwMode="auto">
          <a:xfrm>
            <a:off x="4627563" y="4668838"/>
            <a:ext cx="1055687"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7">
            <a:extLst>
              <a:ext uri="{FF2B5EF4-FFF2-40B4-BE49-F238E27FC236}">
                <a16:creationId xmlns:a16="http://schemas.microsoft.com/office/drawing/2014/main" id="{C6CDE006-C1B8-482B-B6F5-55DB0471B9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2787" t="5716" r="16359" b="39447"/>
          <a:stretch>
            <a:fillRect/>
          </a:stretch>
        </p:blipFill>
        <p:spPr bwMode="auto">
          <a:xfrm>
            <a:off x="2393950" y="4667250"/>
            <a:ext cx="105568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8">
            <a:extLst>
              <a:ext uri="{FF2B5EF4-FFF2-40B4-BE49-F238E27FC236}">
                <a16:creationId xmlns:a16="http://schemas.microsoft.com/office/drawing/2014/main" id="{808C163C-06CB-4A70-8DE2-8F4D269CF7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1950" t="12311" r="9549" b="34923"/>
          <a:stretch>
            <a:fillRect/>
          </a:stretch>
        </p:blipFill>
        <p:spPr bwMode="auto">
          <a:xfrm>
            <a:off x="6864350" y="4668838"/>
            <a:ext cx="1055688"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9">
            <a:extLst>
              <a:ext uri="{FF2B5EF4-FFF2-40B4-BE49-F238E27FC236}">
                <a16:creationId xmlns:a16="http://schemas.microsoft.com/office/drawing/2014/main" id="{245374EF-D26C-4BCE-A49D-B420A27B34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8147" t="8778" r="15414" b="32062"/>
          <a:stretch>
            <a:fillRect/>
          </a:stretch>
        </p:blipFill>
        <p:spPr bwMode="auto">
          <a:xfrm>
            <a:off x="5743575" y="4673600"/>
            <a:ext cx="105568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TextBox 1">
            <a:extLst>
              <a:ext uri="{FF2B5EF4-FFF2-40B4-BE49-F238E27FC236}">
                <a16:creationId xmlns:a16="http://schemas.microsoft.com/office/drawing/2014/main" id="{B26F1860-9067-4FDB-A3BD-A20B4813ADB0}"/>
              </a:ext>
            </a:extLst>
          </p:cNvPr>
          <p:cNvSpPr txBox="1">
            <a:spLocks noChangeArrowheads="1"/>
          </p:cNvSpPr>
          <p:nvPr/>
        </p:nvSpPr>
        <p:spPr bwMode="auto">
          <a:xfrm>
            <a:off x="2406650" y="5881688"/>
            <a:ext cx="1055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a:cs typeface="Calibri" panose="020F0502020204030204" pitchFamily="34" charset="0"/>
              </a:rPr>
              <a:t>Davis Whitfield</a:t>
            </a:r>
          </a:p>
          <a:p>
            <a:pPr algn="ctr" eaLnBrk="1" hangingPunct="1">
              <a:buFontTx/>
              <a:buNone/>
            </a:pPr>
            <a:r>
              <a:rPr lang="en-US" altLang="en-US" sz="800">
                <a:cs typeface="Calibri" panose="020F0502020204030204" pitchFamily="34" charset="0"/>
              </a:rPr>
              <a:t>Chief Operating Officer</a:t>
            </a:r>
          </a:p>
        </p:txBody>
      </p:sp>
      <p:sp>
        <p:nvSpPr>
          <p:cNvPr id="22541" name="TextBox 31">
            <a:extLst>
              <a:ext uri="{FF2B5EF4-FFF2-40B4-BE49-F238E27FC236}">
                <a16:creationId xmlns:a16="http://schemas.microsoft.com/office/drawing/2014/main" id="{AF37E6DE-BAA0-4201-924E-A4D092CB2DF1}"/>
              </a:ext>
            </a:extLst>
          </p:cNvPr>
          <p:cNvSpPr txBox="1">
            <a:spLocks noChangeArrowheads="1"/>
          </p:cNvSpPr>
          <p:nvPr/>
        </p:nvSpPr>
        <p:spPr bwMode="auto">
          <a:xfrm>
            <a:off x="4625975" y="5881688"/>
            <a:ext cx="10461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a:cs typeface="Calibri" panose="020F0502020204030204" pitchFamily="34" charset="0"/>
              </a:rPr>
              <a:t>Bob Colgate</a:t>
            </a:r>
          </a:p>
          <a:p>
            <a:pPr algn="ctr" eaLnBrk="1" hangingPunct="1">
              <a:buFontTx/>
              <a:buNone/>
            </a:pPr>
            <a:r>
              <a:rPr lang="en-US" altLang="en-US" sz="800">
                <a:cs typeface="Calibri" panose="020F0502020204030204" pitchFamily="34" charset="0"/>
              </a:rPr>
              <a:t>Football and Sports </a:t>
            </a:r>
          </a:p>
          <a:p>
            <a:pPr algn="ctr" eaLnBrk="1" hangingPunct="1">
              <a:buFontTx/>
              <a:buNone/>
            </a:pPr>
            <a:r>
              <a:rPr lang="en-US" altLang="en-US" sz="800">
                <a:cs typeface="Calibri" panose="020F0502020204030204" pitchFamily="34" charset="0"/>
              </a:rPr>
              <a:t>Medicine</a:t>
            </a:r>
          </a:p>
        </p:txBody>
      </p:sp>
      <p:sp>
        <p:nvSpPr>
          <p:cNvPr id="22542" name="TextBox 32">
            <a:extLst>
              <a:ext uri="{FF2B5EF4-FFF2-40B4-BE49-F238E27FC236}">
                <a16:creationId xmlns:a16="http://schemas.microsoft.com/office/drawing/2014/main" id="{B1997B18-819B-46F0-943D-BA6AC252CD36}"/>
              </a:ext>
            </a:extLst>
          </p:cNvPr>
          <p:cNvSpPr txBox="1">
            <a:spLocks noChangeArrowheads="1"/>
          </p:cNvSpPr>
          <p:nvPr/>
        </p:nvSpPr>
        <p:spPr bwMode="auto">
          <a:xfrm>
            <a:off x="6873875" y="5880100"/>
            <a:ext cx="1036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a:cs typeface="Calibri" panose="020F0502020204030204" pitchFamily="34" charset="0"/>
              </a:rPr>
              <a:t>Elliot Hopkins</a:t>
            </a:r>
          </a:p>
          <a:p>
            <a:pPr algn="ctr" eaLnBrk="1" hangingPunct="1">
              <a:buFontTx/>
              <a:buNone/>
            </a:pPr>
            <a:r>
              <a:rPr lang="en-US" altLang="en-US" sz="800">
                <a:cs typeface="Calibri" panose="020F0502020204030204" pitchFamily="34" charset="0"/>
              </a:rPr>
              <a:t>Baseball and Wrestling</a:t>
            </a:r>
          </a:p>
        </p:txBody>
      </p:sp>
      <p:sp>
        <p:nvSpPr>
          <p:cNvPr id="22543" name="TextBox 33">
            <a:extLst>
              <a:ext uri="{FF2B5EF4-FFF2-40B4-BE49-F238E27FC236}">
                <a16:creationId xmlns:a16="http://schemas.microsoft.com/office/drawing/2014/main" id="{FA26650D-C7F1-40CF-B667-28073CBBE287}"/>
              </a:ext>
            </a:extLst>
          </p:cNvPr>
          <p:cNvSpPr txBox="1">
            <a:spLocks noChangeArrowheads="1"/>
          </p:cNvSpPr>
          <p:nvPr/>
        </p:nvSpPr>
        <p:spPr bwMode="auto">
          <a:xfrm>
            <a:off x="3529013" y="5880100"/>
            <a:ext cx="10350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Lindsey Atkinson</a:t>
            </a:r>
          </a:p>
          <a:p>
            <a:pPr algn="ctr" eaLnBrk="1" hangingPunct="1">
              <a:buFontTx/>
              <a:buNone/>
            </a:pPr>
            <a:r>
              <a:rPr lang="en-US" altLang="en-US" sz="800" dirty="0">
                <a:cs typeface="Calibri" panose="020F0502020204030204" pitchFamily="34" charset="0"/>
              </a:rPr>
              <a:t>Basketball, Girls Lacrosse and Volleyball</a:t>
            </a:r>
          </a:p>
        </p:txBody>
      </p:sp>
      <p:sp>
        <p:nvSpPr>
          <p:cNvPr id="22544" name="TextBox 34">
            <a:extLst>
              <a:ext uri="{FF2B5EF4-FFF2-40B4-BE49-F238E27FC236}">
                <a16:creationId xmlns:a16="http://schemas.microsoft.com/office/drawing/2014/main" id="{117C1F1D-EF3A-4B1C-8FB3-D6D76F9384BB}"/>
              </a:ext>
            </a:extLst>
          </p:cNvPr>
          <p:cNvSpPr txBox="1">
            <a:spLocks noChangeArrowheads="1"/>
          </p:cNvSpPr>
          <p:nvPr/>
        </p:nvSpPr>
        <p:spPr bwMode="auto">
          <a:xfrm>
            <a:off x="7861300" y="5883275"/>
            <a:ext cx="130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Julie Cochran</a:t>
            </a:r>
          </a:p>
          <a:p>
            <a:pPr algn="ctr" eaLnBrk="1" hangingPunct="1">
              <a:buFontTx/>
              <a:buNone/>
            </a:pPr>
            <a:r>
              <a:rPr lang="en-US" altLang="en-US" sz="800" dirty="0">
                <a:cs typeface="Calibri" panose="020F0502020204030204" pitchFamily="34" charset="0"/>
              </a:rPr>
              <a:t>Cross Country, Gymnastics, Field Hockey, Soccer and </a:t>
            </a:r>
          </a:p>
          <a:p>
            <a:pPr algn="ctr" eaLnBrk="1" hangingPunct="1">
              <a:buFontTx/>
              <a:buNone/>
            </a:pPr>
            <a:r>
              <a:rPr lang="en-US" altLang="en-US" sz="800" dirty="0">
                <a:cs typeface="Calibri" panose="020F0502020204030204" pitchFamily="34" charset="0"/>
              </a:rPr>
              <a:t>Track &amp; Field</a:t>
            </a:r>
          </a:p>
        </p:txBody>
      </p:sp>
      <p:sp>
        <p:nvSpPr>
          <p:cNvPr id="22545" name="TextBox 35">
            <a:extLst>
              <a:ext uri="{FF2B5EF4-FFF2-40B4-BE49-F238E27FC236}">
                <a16:creationId xmlns:a16="http://schemas.microsoft.com/office/drawing/2014/main" id="{AAA39036-CF91-423F-8D3F-AA4FA65F0EE1}"/>
              </a:ext>
            </a:extLst>
          </p:cNvPr>
          <p:cNvSpPr txBox="1">
            <a:spLocks noChangeArrowheads="1"/>
          </p:cNvSpPr>
          <p:nvPr/>
        </p:nvSpPr>
        <p:spPr bwMode="auto">
          <a:xfrm>
            <a:off x="10236200" y="5881688"/>
            <a:ext cx="10493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Dan Schuster</a:t>
            </a:r>
          </a:p>
          <a:p>
            <a:pPr algn="ctr" eaLnBrk="1" hangingPunct="1">
              <a:buFontTx/>
              <a:buNone/>
            </a:pPr>
            <a:r>
              <a:rPr lang="en-US" altLang="en-US" sz="800" dirty="0">
                <a:cs typeface="Calibri" panose="020F0502020204030204" pitchFamily="34" charset="0"/>
              </a:rPr>
              <a:t>Ice Hockey</a:t>
            </a:r>
          </a:p>
        </p:txBody>
      </p:sp>
      <p:sp>
        <p:nvSpPr>
          <p:cNvPr id="22546" name="TextBox 36">
            <a:extLst>
              <a:ext uri="{FF2B5EF4-FFF2-40B4-BE49-F238E27FC236}">
                <a16:creationId xmlns:a16="http://schemas.microsoft.com/office/drawing/2014/main" id="{CD8BFC92-13FA-4A38-8FBF-A60C76349AE3}"/>
              </a:ext>
            </a:extLst>
          </p:cNvPr>
          <p:cNvSpPr txBox="1">
            <a:spLocks noChangeArrowheads="1"/>
          </p:cNvSpPr>
          <p:nvPr/>
        </p:nvSpPr>
        <p:spPr bwMode="auto">
          <a:xfrm>
            <a:off x="9020175" y="5881688"/>
            <a:ext cx="12239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a:cs typeface="Calibri" panose="020F0502020204030204" pitchFamily="34" charset="0"/>
              </a:rPr>
              <a:t>James Weaver</a:t>
            </a:r>
          </a:p>
          <a:p>
            <a:pPr algn="ctr" eaLnBrk="1" hangingPunct="1">
              <a:buFontTx/>
              <a:buNone/>
            </a:pPr>
            <a:r>
              <a:rPr lang="en-US" altLang="en-US" sz="800">
                <a:cs typeface="Calibri" panose="020F0502020204030204" pitchFamily="34" charset="0"/>
              </a:rPr>
              <a:t>Boys Lacrosse</a:t>
            </a:r>
          </a:p>
          <a:p>
            <a:pPr algn="ctr" eaLnBrk="1" hangingPunct="1">
              <a:buFontTx/>
              <a:buNone/>
            </a:pPr>
            <a:r>
              <a:rPr lang="en-US" altLang="en-US" sz="800">
                <a:cs typeface="Calibri" panose="020F0502020204030204" pitchFamily="34" charset="0"/>
              </a:rPr>
              <a:t>and Spirit</a:t>
            </a:r>
          </a:p>
        </p:txBody>
      </p:sp>
      <p:sp>
        <p:nvSpPr>
          <p:cNvPr id="22548" name="TextBox 36">
            <a:extLst>
              <a:ext uri="{FF2B5EF4-FFF2-40B4-BE49-F238E27FC236}">
                <a16:creationId xmlns:a16="http://schemas.microsoft.com/office/drawing/2014/main" id="{DB8AAB08-9D0A-4BD7-ABCC-CE75307CB8D6}"/>
              </a:ext>
            </a:extLst>
          </p:cNvPr>
          <p:cNvSpPr txBox="1">
            <a:spLocks noChangeArrowheads="1"/>
          </p:cNvSpPr>
          <p:nvPr/>
        </p:nvSpPr>
        <p:spPr bwMode="auto">
          <a:xfrm>
            <a:off x="5690871" y="5861050"/>
            <a:ext cx="1158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Sandy Searcy</a:t>
            </a:r>
          </a:p>
          <a:p>
            <a:pPr algn="ctr" eaLnBrk="1" hangingPunct="1">
              <a:buFontTx/>
              <a:buNone/>
            </a:pPr>
            <a:r>
              <a:rPr lang="en-US" altLang="en-US" sz="800" dirty="0">
                <a:cs typeface="Calibri" panose="020F0502020204030204" pitchFamily="34" charset="0"/>
              </a:rPr>
              <a:t>Softball, Swimming &amp; Diving and Water Polo</a:t>
            </a:r>
          </a:p>
        </p:txBody>
      </p:sp>
      <p:pic>
        <p:nvPicPr>
          <p:cNvPr id="22549" name="Picture 21" descr="A person smiling for the camera&#10;&#10;Description generated with very high confidence">
            <a:extLst>
              <a:ext uri="{FF2B5EF4-FFF2-40B4-BE49-F238E27FC236}">
                <a16:creationId xmlns:a16="http://schemas.microsoft.com/office/drawing/2014/main" id="{50CB1F94-3697-4AD7-B2B7-E48CCFC804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0386" t="2782" r="16949" b="25343"/>
          <a:stretch>
            <a:fillRect/>
          </a:stretch>
        </p:blipFill>
        <p:spPr bwMode="auto">
          <a:xfrm>
            <a:off x="7981950" y="4673600"/>
            <a:ext cx="1055688"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0" name="Picture 22" descr="A person smiling for the camera&#10;&#10;Description generated with very high confidence">
            <a:extLst>
              <a:ext uri="{FF2B5EF4-FFF2-40B4-BE49-F238E27FC236}">
                <a16:creationId xmlns:a16="http://schemas.microsoft.com/office/drawing/2014/main" id="{25F507BE-445E-4641-B7EC-A81423A950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0703" t="12456" r="10628" b="26428"/>
          <a:stretch>
            <a:fillRect/>
          </a:stretch>
        </p:blipFill>
        <p:spPr bwMode="auto">
          <a:xfrm>
            <a:off x="3516313" y="4657725"/>
            <a:ext cx="1049337"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1A5DA-D1DA-47BC-9DD3-2BA04DBAEAC1}"/>
              </a:ext>
            </a:extLst>
          </p:cNvPr>
          <p:cNvSpPr>
            <a:spLocks noGrp="1"/>
          </p:cNvSpPr>
          <p:nvPr>
            <p:ph type="title"/>
          </p:nvPr>
        </p:nvSpPr>
        <p:spPr/>
        <p:txBody>
          <a:bodyPr/>
          <a:lstStyle/>
          <a:p>
            <a:pPr>
              <a:defRPr/>
            </a:pPr>
            <a:r>
              <a:rPr lang="en-US" dirty="0"/>
              <a:t>National Federation of </a:t>
            </a:r>
            <a:br>
              <a:rPr lang="en-US" dirty="0"/>
            </a:br>
            <a:r>
              <a:rPr lang="en-US" dirty="0"/>
              <a:t>State High School Associations</a:t>
            </a:r>
          </a:p>
        </p:txBody>
      </p:sp>
      <p:sp>
        <p:nvSpPr>
          <p:cNvPr id="23555" name="Content Placeholder 2">
            <a:extLst>
              <a:ext uri="{FF2B5EF4-FFF2-40B4-BE49-F238E27FC236}">
                <a16:creationId xmlns:a16="http://schemas.microsoft.com/office/drawing/2014/main" id="{0BC0B5F8-3802-401C-9EF9-8FC20224E2CD}"/>
              </a:ext>
            </a:extLst>
          </p:cNvPr>
          <p:cNvSpPr>
            <a:spLocks noGrp="1" noChangeArrowheads="1"/>
          </p:cNvSpPr>
          <p:nvPr>
            <p:ph idx="1"/>
          </p:nvPr>
        </p:nvSpPr>
        <p:spPr/>
        <p:txBody>
          <a:bodyPr/>
          <a:lstStyle/>
          <a:p>
            <a:r>
              <a:rPr lang="en-US" altLang="en-US"/>
              <a:t>The NFHS writes playing rules for 17 sports </a:t>
            </a:r>
            <a:br>
              <a:rPr lang="en-US" altLang="en-US"/>
            </a:br>
            <a:r>
              <a:rPr lang="en-US" altLang="en-US"/>
              <a:t>for boys and girls at the high school level.</a:t>
            </a:r>
          </a:p>
          <a:p>
            <a:pPr lvl="1"/>
            <a:r>
              <a:rPr lang="en-US" altLang="en-US"/>
              <a:t>Publishes 4 million pieces of materials annually.</a:t>
            </a:r>
          </a:p>
        </p:txBody>
      </p:sp>
      <p:sp>
        <p:nvSpPr>
          <p:cNvPr id="4" name="Footer Placeholder 3">
            <a:extLst>
              <a:ext uri="{FF2B5EF4-FFF2-40B4-BE49-F238E27FC236}">
                <a16:creationId xmlns:a16="http://schemas.microsoft.com/office/drawing/2014/main" id="{2DA4B781-7AA1-4D12-BD6C-554873061913}"/>
              </a:ext>
            </a:extLst>
          </p:cNvPr>
          <p:cNvSpPr>
            <a:spLocks noGrp="1"/>
          </p:cNvSpPr>
          <p:nvPr>
            <p:ph type="ftr" sz="quarter" idx="11"/>
          </p:nvPr>
        </p:nvSpPr>
        <p:spPr/>
        <p:txBody>
          <a:bodyPr/>
          <a:lstStyle/>
          <a:p>
            <a:pPr>
              <a:defRPr/>
            </a:pPr>
            <a:r>
              <a:rPr lang="en-US"/>
              <a:t>www.nfhs.org</a:t>
            </a:r>
          </a:p>
        </p:txBody>
      </p:sp>
      <p:pic>
        <p:nvPicPr>
          <p:cNvPr id="23" name="Picture 22" descr="A person playing tennis&#10;&#10;Description automatically generated with medium confidence">
            <a:extLst>
              <a:ext uri="{FF2B5EF4-FFF2-40B4-BE49-F238E27FC236}">
                <a16:creationId xmlns:a16="http://schemas.microsoft.com/office/drawing/2014/main" id="{5726573E-AB7B-4774-BE94-B788029487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1513" y="3459673"/>
            <a:ext cx="1060338" cy="1426464"/>
          </a:xfrm>
          <a:prstGeom prst="rect">
            <a:avLst/>
          </a:prstGeom>
        </p:spPr>
      </p:pic>
      <p:pic>
        <p:nvPicPr>
          <p:cNvPr id="24" name="Picture 23" descr="A group of football players&#10;&#10;Description automatically generated with medium confidence">
            <a:extLst>
              <a:ext uri="{FF2B5EF4-FFF2-40B4-BE49-F238E27FC236}">
                <a16:creationId xmlns:a16="http://schemas.microsoft.com/office/drawing/2014/main" id="{AE46A6A7-13D0-4E83-819D-2909E80EE4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9067" y="3459673"/>
            <a:ext cx="1055583" cy="1426464"/>
          </a:xfrm>
          <a:prstGeom prst="rect">
            <a:avLst/>
          </a:prstGeom>
        </p:spPr>
      </p:pic>
      <p:pic>
        <p:nvPicPr>
          <p:cNvPr id="25" name="Picture 24" descr="A group of men playing basketball&#10;&#10;Description automatically generated">
            <a:extLst>
              <a:ext uri="{FF2B5EF4-FFF2-40B4-BE49-F238E27FC236}">
                <a16:creationId xmlns:a16="http://schemas.microsoft.com/office/drawing/2014/main" id="{796A3537-48C5-41C8-A62C-82D55D2D9A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1866" y="3459673"/>
            <a:ext cx="1050828" cy="1426464"/>
          </a:xfrm>
          <a:prstGeom prst="rect">
            <a:avLst/>
          </a:prstGeom>
        </p:spPr>
      </p:pic>
      <p:pic>
        <p:nvPicPr>
          <p:cNvPr id="26" name="Picture 25" descr="A picture containing text, skiing, building, ice hockey&#10;&#10;Description automatically generated">
            <a:extLst>
              <a:ext uri="{FF2B5EF4-FFF2-40B4-BE49-F238E27FC236}">
                <a16:creationId xmlns:a16="http://schemas.microsoft.com/office/drawing/2014/main" id="{87A4E1F7-9F9F-4FDD-B4A8-32EA4D6A8D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3696" y="3459673"/>
            <a:ext cx="1055583" cy="1426464"/>
          </a:xfrm>
          <a:prstGeom prst="rect">
            <a:avLst/>
          </a:prstGeom>
        </p:spPr>
      </p:pic>
      <p:pic>
        <p:nvPicPr>
          <p:cNvPr id="27" name="Picture 26" descr="A picture containing text, person, table&#10;&#10;Description automatically generated">
            <a:extLst>
              <a:ext uri="{FF2B5EF4-FFF2-40B4-BE49-F238E27FC236}">
                <a16:creationId xmlns:a16="http://schemas.microsoft.com/office/drawing/2014/main" id="{333CD8FB-7D01-4381-9E8D-9BDA6010D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1606" y="3459673"/>
            <a:ext cx="1057168" cy="1426464"/>
          </a:xfrm>
          <a:prstGeom prst="rect">
            <a:avLst/>
          </a:prstGeom>
        </p:spPr>
      </p:pic>
      <p:pic>
        <p:nvPicPr>
          <p:cNvPr id="28" name="Picture 27" descr="A picture containing text, crowd&#10;&#10;Description automatically generated">
            <a:extLst>
              <a:ext uri="{FF2B5EF4-FFF2-40B4-BE49-F238E27FC236}">
                <a16:creationId xmlns:a16="http://schemas.microsoft.com/office/drawing/2014/main" id="{B8CA952A-E646-4572-B471-2B7FA00BC4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31101" y="3453290"/>
            <a:ext cx="1055583" cy="1426464"/>
          </a:xfrm>
          <a:prstGeom prst="rect">
            <a:avLst/>
          </a:prstGeom>
        </p:spPr>
      </p:pic>
      <p:pic>
        <p:nvPicPr>
          <p:cNvPr id="29" name="Picture 28" descr="A group of men in a pool&#10;&#10;Description automatically generated with low confidence">
            <a:extLst>
              <a:ext uri="{FF2B5EF4-FFF2-40B4-BE49-F238E27FC236}">
                <a16:creationId xmlns:a16="http://schemas.microsoft.com/office/drawing/2014/main" id="{AD706CE3-A773-4145-9558-BF50252A8F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84294" y="3453290"/>
            <a:ext cx="1058753" cy="1426464"/>
          </a:xfrm>
          <a:prstGeom prst="rect">
            <a:avLst/>
          </a:prstGeom>
        </p:spPr>
      </p:pic>
      <p:pic>
        <p:nvPicPr>
          <p:cNvPr id="30" name="Picture 29" descr="A picture containing text, sport&#10;&#10;Description automatically generated">
            <a:extLst>
              <a:ext uri="{FF2B5EF4-FFF2-40B4-BE49-F238E27FC236}">
                <a16:creationId xmlns:a16="http://schemas.microsoft.com/office/drawing/2014/main" id="{BA81708F-379A-46B0-8B0C-38FEDA65A5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41513" y="4967387"/>
            <a:ext cx="1057168" cy="1426464"/>
          </a:xfrm>
          <a:prstGeom prst="rect">
            <a:avLst/>
          </a:prstGeom>
        </p:spPr>
      </p:pic>
      <p:pic>
        <p:nvPicPr>
          <p:cNvPr id="31" name="Picture 30" descr="A group of men running on a track&#10;&#10;Description automatically generated with low confidence">
            <a:extLst>
              <a:ext uri="{FF2B5EF4-FFF2-40B4-BE49-F238E27FC236}">
                <a16:creationId xmlns:a16="http://schemas.microsoft.com/office/drawing/2014/main" id="{EA4EEC21-05BC-4723-9070-ED38D50677A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02269" y="4967387"/>
            <a:ext cx="1057168" cy="1426464"/>
          </a:xfrm>
          <a:prstGeom prst="rect">
            <a:avLst/>
          </a:prstGeom>
        </p:spPr>
      </p:pic>
      <p:pic>
        <p:nvPicPr>
          <p:cNvPr id="32" name="Picture 31" descr="A picture containing text, person, sport, crowd&#10;&#10;Description automatically generated">
            <a:extLst>
              <a:ext uri="{FF2B5EF4-FFF2-40B4-BE49-F238E27FC236}">
                <a16:creationId xmlns:a16="http://schemas.microsoft.com/office/drawing/2014/main" id="{DD8ACA99-3C00-4AD7-80F3-5BD985B641C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48552" y="4966836"/>
            <a:ext cx="1000110" cy="1426464"/>
          </a:xfrm>
          <a:prstGeom prst="rect">
            <a:avLst/>
          </a:prstGeom>
        </p:spPr>
      </p:pic>
      <p:pic>
        <p:nvPicPr>
          <p:cNvPr id="33" name="Picture 32" descr="A group of people playing water polo&#10;&#10;Description automatically generated with low confidence">
            <a:extLst>
              <a:ext uri="{FF2B5EF4-FFF2-40B4-BE49-F238E27FC236}">
                <a16:creationId xmlns:a16="http://schemas.microsoft.com/office/drawing/2014/main" id="{F944F8B3-1563-4CA4-AD48-ACCD2825A8D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11777" y="3459673"/>
            <a:ext cx="1057168" cy="1426464"/>
          </a:xfrm>
          <a:prstGeom prst="rect">
            <a:avLst/>
          </a:prstGeom>
        </p:spPr>
      </p:pic>
      <p:pic>
        <p:nvPicPr>
          <p:cNvPr id="34" name="Picture 33" descr="A picture containing text, person, outdoor, track and field&#10;&#10;Description automatically generated">
            <a:extLst>
              <a:ext uri="{FF2B5EF4-FFF2-40B4-BE49-F238E27FC236}">
                <a16:creationId xmlns:a16="http://schemas.microsoft.com/office/drawing/2014/main" id="{3C672FED-250A-4858-A924-E2C20363D1E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60526" y="4967387"/>
            <a:ext cx="1053998" cy="1426464"/>
          </a:xfrm>
          <a:prstGeom prst="rect">
            <a:avLst/>
          </a:prstGeom>
        </p:spPr>
      </p:pic>
      <p:pic>
        <p:nvPicPr>
          <p:cNvPr id="35" name="Picture 34" descr="A group of people playing lacrosse&#10;&#10;Description automatically generated with low confidence">
            <a:extLst>
              <a:ext uri="{FF2B5EF4-FFF2-40B4-BE49-F238E27FC236}">
                <a16:creationId xmlns:a16="http://schemas.microsoft.com/office/drawing/2014/main" id="{720FF6E3-1F90-41D7-9600-BEB2E44B88D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13696" y="4966836"/>
            <a:ext cx="1055583" cy="1426464"/>
          </a:xfrm>
          <a:prstGeom prst="rect">
            <a:avLst/>
          </a:prstGeom>
        </p:spPr>
      </p:pic>
      <p:pic>
        <p:nvPicPr>
          <p:cNvPr id="36" name="Picture 35" descr="A group of people running on a track&#10;&#10;Description automatically generated with low confidence">
            <a:extLst>
              <a:ext uri="{FF2B5EF4-FFF2-40B4-BE49-F238E27FC236}">
                <a16:creationId xmlns:a16="http://schemas.microsoft.com/office/drawing/2014/main" id="{6AB1479D-9D7D-496B-93F7-E56E7618541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568451" y="4987268"/>
            <a:ext cx="1055583" cy="1426464"/>
          </a:xfrm>
          <a:prstGeom prst="rect">
            <a:avLst/>
          </a:prstGeom>
        </p:spPr>
      </p:pic>
      <p:pic>
        <p:nvPicPr>
          <p:cNvPr id="37" name="Picture 36" descr="A picture containing text, person&#10;&#10;Description automatically generated">
            <a:extLst>
              <a:ext uri="{FF2B5EF4-FFF2-40B4-BE49-F238E27FC236}">
                <a16:creationId xmlns:a16="http://schemas.microsoft.com/office/drawing/2014/main" id="{286F0DC8-AEF2-4840-B9EA-37B5546D336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723206" y="4987268"/>
            <a:ext cx="1053998" cy="1426464"/>
          </a:xfrm>
          <a:prstGeom prst="rect">
            <a:avLst/>
          </a:prstGeom>
        </p:spPr>
      </p:pic>
      <p:pic>
        <p:nvPicPr>
          <p:cNvPr id="56" name="Picture 55" descr="A group of men running&#10;&#10;Description automatically generated with low confidence">
            <a:extLst>
              <a:ext uri="{FF2B5EF4-FFF2-40B4-BE49-F238E27FC236}">
                <a16:creationId xmlns:a16="http://schemas.microsoft.com/office/drawing/2014/main" id="{1874056A-EDD2-42DB-BE41-123D882CC8C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884294" y="4966836"/>
            <a:ext cx="1057168" cy="1426464"/>
          </a:xfrm>
          <a:prstGeom prst="rect">
            <a:avLst/>
          </a:prstGeom>
        </p:spPr>
      </p:pic>
      <p:pic>
        <p:nvPicPr>
          <p:cNvPr id="57" name="Picture 56" descr="A person wearing a helmet and holding a baseball bat&#10;&#10;Description automatically generated with low confidence">
            <a:extLst>
              <a:ext uri="{FF2B5EF4-FFF2-40B4-BE49-F238E27FC236}">
                <a16:creationId xmlns:a16="http://schemas.microsoft.com/office/drawing/2014/main" id="{EEB5E057-584C-4182-B2F5-67BAD4E0C25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9938043">
            <a:off x="9424848" y="1488750"/>
            <a:ext cx="1268434" cy="1607874"/>
          </a:xfrm>
          <a:prstGeom prst="rect">
            <a:avLst/>
          </a:prstGeom>
        </p:spPr>
      </p:pic>
      <p:pic>
        <p:nvPicPr>
          <p:cNvPr id="58" name="Picture 57" descr="A picture containing text, sign&#10;&#10;Description automatically generated">
            <a:extLst>
              <a:ext uri="{FF2B5EF4-FFF2-40B4-BE49-F238E27FC236}">
                <a16:creationId xmlns:a16="http://schemas.microsoft.com/office/drawing/2014/main" id="{988538AF-051C-436E-8333-339802D451E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568476" y="918481"/>
            <a:ext cx="1268434" cy="1607874"/>
          </a:xfrm>
          <a:prstGeom prst="rect">
            <a:avLst/>
          </a:prstGeom>
        </p:spPr>
      </p:pic>
    </p:spTree>
    <p:extLst>
      <p:ext uri="{BB962C8B-B14F-4D97-AF65-F5344CB8AC3E}">
        <p14:creationId xmlns:p14="http://schemas.microsoft.com/office/powerpoint/2010/main" val="2461792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023C9-01B6-4D99-937C-0DDCF696AF06}"/>
              </a:ext>
            </a:extLst>
          </p:cNvPr>
          <p:cNvSpPr>
            <a:spLocks noGrp="1"/>
          </p:cNvSpPr>
          <p:nvPr>
            <p:ph type="title"/>
          </p:nvPr>
        </p:nvSpPr>
        <p:spPr/>
        <p:txBody>
          <a:bodyPr/>
          <a:lstStyle/>
          <a:p>
            <a:pPr>
              <a:defRPr/>
            </a:pPr>
            <a:r>
              <a:rPr lang="en-US" dirty="0"/>
              <a:t>NEW NFHS Rules App</a:t>
            </a:r>
          </a:p>
        </p:txBody>
      </p:sp>
      <p:sp>
        <p:nvSpPr>
          <p:cNvPr id="25603" name="Content Placeholder 2">
            <a:extLst>
              <a:ext uri="{FF2B5EF4-FFF2-40B4-BE49-F238E27FC236}">
                <a16:creationId xmlns:a16="http://schemas.microsoft.com/office/drawing/2014/main" id="{383A1F6F-FA90-4DD8-B861-FF317CAAAE01}"/>
              </a:ext>
            </a:extLst>
          </p:cNvPr>
          <p:cNvSpPr>
            <a:spLocks noGrp="1" noChangeArrowheads="1"/>
          </p:cNvSpPr>
          <p:nvPr>
            <p:ph idx="1"/>
          </p:nvPr>
        </p:nvSpPr>
        <p:spPr>
          <a:xfrm>
            <a:off x="5067300" y="1989138"/>
            <a:ext cx="6900863" cy="4338637"/>
          </a:xfrm>
        </p:spPr>
        <p:txBody>
          <a:bodyPr/>
          <a:lstStyle/>
          <a:p>
            <a:r>
              <a:rPr lang="en-US" altLang="en-US"/>
              <a:t>Rules App features:</a:t>
            </a:r>
          </a:p>
          <a:p>
            <a:pPr lvl="1"/>
            <a:r>
              <a:rPr lang="en-US" altLang="en-US"/>
              <a:t>Searchable</a:t>
            </a:r>
          </a:p>
          <a:p>
            <a:pPr lvl="1"/>
            <a:r>
              <a:rPr lang="en-US" altLang="en-US"/>
              <a:t>Highlight notes</a:t>
            </a:r>
          </a:p>
          <a:p>
            <a:pPr lvl="1"/>
            <a:r>
              <a:rPr lang="en-US" altLang="en-US"/>
              <a:t>Bookmarks</a:t>
            </a:r>
          </a:p>
          <a:p>
            <a:pPr lvl="1"/>
            <a:r>
              <a:rPr lang="en-US" altLang="en-US"/>
              <a:t>Quizzes for all sports</a:t>
            </a:r>
          </a:p>
          <a:p>
            <a:pPr lvl="1"/>
            <a:r>
              <a:rPr lang="en-US" altLang="en-US"/>
              <a:t>Easy navigation</a:t>
            </a:r>
          </a:p>
          <a:p>
            <a:pPr lvl="1"/>
            <a:r>
              <a:rPr lang="en-US" altLang="en-US"/>
              <a:t>Immediate availability</a:t>
            </a:r>
          </a:p>
          <a:p>
            <a:pPr lvl="1"/>
            <a:r>
              <a:rPr lang="en-US" altLang="en-US"/>
              <a:t>Free to paid members of the NFHS Coaches </a:t>
            </a:r>
            <a:br>
              <a:rPr lang="en-US" altLang="en-US"/>
            </a:br>
            <a:r>
              <a:rPr lang="en-US" altLang="en-US"/>
              <a:t>and Officials Associations</a:t>
            </a:r>
          </a:p>
          <a:p>
            <a:pPr lvl="1"/>
            <a:r>
              <a:rPr lang="en-US" altLang="en-US">
                <a:hlinkClick r:id="rId3"/>
              </a:rPr>
              <a:t>www.nfhs.org/erules</a:t>
            </a:r>
            <a:r>
              <a:rPr lang="en-US" altLang="en-US"/>
              <a:t> for more information</a:t>
            </a:r>
          </a:p>
        </p:txBody>
      </p:sp>
      <p:sp>
        <p:nvSpPr>
          <p:cNvPr id="4" name="Footer Placeholder 3">
            <a:extLst>
              <a:ext uri="{FF2B5EF4-FFF2-40B4-BE49-F238E27FC236}">
                <a16:creationId xmlns:a16="http://schemas.microsoft.com/office/drawing/2014/main" id="{7D469684-E5CD-40C9-A606-180D060025BF}"/>
              </a:ext>
            </a:extLst>
          </p:cNvPr>
          <p:cNvSpPr>
            <a:spLocks noGrp="1"/>
          </p:cNvSpPr>
          <p:nvPr>
            <p:ph type="ftr" sz="quarter" idx="11"/>
          </p:nvPr>
        </p:nvSpPr>
        <p:spPr/>
        <p:txBody>
          <a:bodyPr/>
          <a:lstStyle/>
          <a:p>
            <a:pPr>
              <a:defRPr/>
            </a:pPr>
            <a:r>
              <a:rPr lang="en-US"/>
              <a:t>www.nfhs.org</a:t>
            </a:r>
          </a:p>
        </p:txBody>
      </p:sp>
      <p:pic>
        <p:nvPicPr>
          <p:cNvPr id="5" name="Picture 4" descr="A screenshot of a cell phone&#10;&#10;Description automatically generated">
            <a:extLst>
              <a:ext uri="{FF2B5EF4-FFF2-40B4-BE49-F238E27FC236}">
                <a16:creationId xmlns:a16="http://schemas.microsoft.com/office/drawing/2014/main" id="{C59CA35C-101B-42CD-8A60-04E418B2D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3803" y="1989138"/>
            <a:ext cx="2505456" cy="4462272"/>
          </a:xfrm>
          <a:prstGeom prst="rect">
            <a:avLst/>
          </a:prstGeom>
        </p:spPr>
      </p:pic>
    </p:spTree>
    <p:extLst>
      <p:ext uri="{BB962C8B-B14F-4D97-AF65-F5344CB8AC3E}">
        <p14:creationId xmlns:p14="http://schemas.microsoft.com/office/powerpoint/2010/main" val="3815932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19BEC-0F53-40E5-9E07-C5CE61D96B10}"/>
              </a:ext>
            </a:extLst>
          </p:cNvPr>
          <p:cNvSpPr>
            <a:spLocks noGrp="1"/>
          </p:cNvSpPr>
          <p:nvPr>
            <p:ph type="title"/>
          </p:nvPr>
        </p:nvSpPr>
        <p:spPr/>
        <p:txBody>
          <a:bodyPr/>
          <a:lstStyle/>
          <a:p>
            <a:r>
              <a:rPr lang="en-US" dirty="0"/>
              <a:t>2022-23 NFHS Basketball </a:t>
            </a:r>
          </a:p>
        </p:txBody>
      </p:sp>
      <p:sp>
        <p:nvSpPr>
          <p:cNvPr id="3" name="Text Placeholder 2">
            <a:extLst>
              <a:ext uri="{FF2B5EF4-FFF2-40B4-BE49-F238E27FC236}">
                <a16:creationId xmlns:a16="http://schemas.microsoft.com/office/drawing/2014/main" id="{5F58A997-E5AE-4371-AB65-2EDC9C54D155}"/>
              </a:ext>
            </a:extLst>
          </p:cNvPr>
          <p:cNvSpPr>
            <a:spLocks noGrp="1"/>
          </p:cNvSpPr>
          <p:nvPr>
            <p:ph type="body" idx="1"/>
          </p:nvPr>
        </p:nvSpPr>
        <p:spPr/>
        <p:txBody>
          <a:bodyPr/>
          <a:lstStyle/>
          <a:p>
            <a:r>
              <a:rPr lang="en-US" altLang="en-US" dirty="0">
                <a:latin typeface="Calibri" panose="020F0502020204030204" pitchFamily="34" charset="0"/>
                <a:cs typeface="Calibri" panose="020F0502020204030204" pitchFamily="34" charset="0"/>
              </a:rPr>
              <a:t>Rules Changes</a:t>
            </a:r>
          </a:p>
        </p:txBody>
      </p:sp>
    </p:spTree>
    <p:extLst>
      <p:ext uri="{BB962C8B-B14F-4D97-AF65-F5344CB8AC3E}">
        <p14:creationId xmlns:p14="http://schemas.microsoft.com/office/powerpoint/2010/main" val="3609775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06BE5-4D22-4F87-A12B-8EA8D14925B1}"/>
              </a:ext>
            </a:extLst>
          </p:cNvPr>
          <p:cNvSpPr>
            <a:spLocks noGrp="1"/>
          </p:cNvSpPr>
          <p:nvPr>
            <p:ph type="title"/>
          </p:nvPr>
        </p:nvSpPr>
        <p:spPr/>
        <p:txBody>
          <a:bodyPr/>
          <a:lstStyle/>
          <a:p>
            <a:r>
              <a:rPr lang="en-US" dirty="0"/>
              <a:t>Team Member’s Equipment, Apparel</a:t>
            </a:r>
            <a:br>
              <a:rPr lang="en-US" dirty="0"/>
            </a:br>
            <a:r>
              <a:rPr lang="en-US" dirty="0"/>
              <a:t>3-5-4</a:t>
            </a:r>
            <a:r>
              <a:rPr lang="en-US" sz="4000" cap="none" dirty="0"/>
              <a:t>d</a:t>
            </a:r>
            <a:endParaRPr lang="en-US" dirty="0"/>
          </a:p>
        </p:txBody>
      </p:sp>
      <p:sp>
        <p:nvSpPr>
          <p:cNvPr id="4" name="Footer Placeholder 3">
            <a:extLst>
              <a:ext uri="{FF2B5EF4-FFF2-40B4-BE49-F238E27FC236}">
                <a16:creationId xmlns:a16="http://schemas.microsoft.com/office/drawing/2014/main" id="{E663400E-B919-4491-A5C6-54482B78C2A2}"/>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C4E3761C-474A-4B13-9FB5-5145D508A91B}"/>
              </a:ext>
            </a:extLst>
          </p:cNvPr>
          <p:cNvSpPr txBox="1"/>
          <p:nvPr/>
        </p:nvSpPr>
        <p:spPr>
          <a:xfrm>
            <a:off x="1617520" y="5175485"/>
            <a:ext cx="9257846"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mn-lt"/>
              </a:rPr>
              <a:t>Hair control devices that </a:t>
            </a:r>
            <a:r>
              <a:rPr lang="en-US" sz="2000" b="1" dirty="0">
                <a:solidFill>
                  <a:srgbClr val="C00000"/>
                </a:solidFill>
                <a:latin typeface="+mn-lt"/>
              </a:rPr>
              <a:t>are securely fastened close to the head </a:t>
            </a:r>
            <a:r>
              <a:rPr lang="en-US" sz="2000" dirty="0">
                <a:latin typeface="+mn-lt"/>
              </a:rPr>
              <a:t>and </a:t>
            </a:r>
            <a:r>
              <a:rPr lang="en-US" sz="2000" b="1" dirty="0">
                <a:solidFill>
                  <a:srgbClr val="C00000"/>
                </a:solidFill>
                <a:latin typeface="+mn-lt"/>
              </a:rPr>
              <a:t>do not increase risk </a:t>
            </a:r>
            <a:r>
              <a:rPr lang="en-US" sz="2000" dirty="0">
                <a:latin typeface="+mn-lt"/>
              </a:rPr>
              <a:t>to the athlete, teammates and opponents are permitted.</a:t>
            </a:r>
          </a:p>
          <a:p>
            <a:pPr marL="285750" indent="-285750">
              <a:buFont typeface="Arial" panose="020B0604020202020204" pitchFamily="34" charset="0"/>
              <a:buChar char="•"/>
            </a:pPr>
            <a:r>
              <a:rPr lang="en-US" sz="2000" dirty="0">
                <a:latin typeface="+mn-lt"/>
              </a:rPr>
              <a:t>Hair clips that are hard, protrude from the head and/or are easily dislodged do not comply and are not legal. </a:t>
            </a:r>
          </a:p>
        </p:txBody>
      </p:sp>
      <p:pic>
        <p:nvPicPr>
          <p:cNvPr id="12" name="Picture 11" descr="A picture containing graphical user interface&#10;&#10;Description automatically generated">
            <a:extLst>
              <a:ext uri="{FF2B5EF4-FFF2-40B4-BE49-F238E27FC236}">
                <a16:creationId xmlns:a16="http://schemas.microsoft.com/office/drawing/2014/main" id="{CD13D29C-9409-4065-9517-4EF57ED228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2751" y="2104834"/>
            <a:ext cx="8787384" cy="3044952"/>
          </a:xfrm>
          <a:prstGeom prst="rect">
            <a:avLst/>
          </a:prstGeom>
        </p:spPr>
      </p:pic>
    </p:spTree>
    <p:extLst>
      <p:ext uri="{BB962C8B-B14F-4D97-AF65-F5344CB8AC3E}">
        <p14:creationId xmlns:p14="http://schemas.microsoft.com/office/powerpoint/2010/main" val="3081554561"/>
      </p:ext>
    </p:extLst>
  </p:cSld>
  <p:clrMapOvr>
    <a:masterClrMapping/>
  </p:clrMapOvr>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FHS Company PowerPoint_2019_Wide Format" id="{07CB1438-9295-4A0D-ADAE-D4D7F1D43FF8}" vid="{CDBA28B3-BD56-47B2-8EF0-6C21F93611C5}"/>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23 NFHS Stock Sport Rules PowerPoint_Wide Format" id="{2C613D6D-A11F-4642-B96F-E66B297F7DD4}" vid="{3BEFE2AE-B905-4F82-9BA1-070DD3A9A174}"/>
    </a:ext>
  </a:extLst>
</a:theme>
</file>

<file path=ppt/theme/theme4.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23 NFHS Stock Sport Rules PowerPoint_Wide Format" id="{2C613D6D-A11F-4642-B96F-E66B297F7DD4}" vid="{54267E03-5908-470A-BC79-10A4C51369BE}"/>
    </a:ext>
  </a:extLst>
</a:theme>
</file>

<file path=ppt/theme/theme5.xml><?xml version="1.0" encoding="utf-8"?>
<a:theme xmlns:a="http://schemas.openxmlformats.org/drawingml/2006/main" name="1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23 NFHS Stock Sport Rules PowerPoint_Wide Format" id="{03D0DB34-E434-4823-8724-8CF3D7EC5328}" vid="{48A45EEE-7B9A-47A1-8FB4-4A472172C8D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B69CA04A0ED8448A0B4D295BC1D9118" ma:contentTypeVersion="15" ma:contentTypeDescription="Create a new document." ma:contentTypeScope="" ma:versionID="172daa297825715d9425a4d20565a975">
  <xsd:schema xmlns:xsd="http://www.w3.org/2001/XMLSchema" xmlns:xs="http://www.w3.org/2001/XMLSchema" xmlns:p="http://schemas.microsoft.com/office/2006/metadata/properties" xmlns:ns1="http://schemas.microsoft.com/sharepoint/v3" xmlns:ns3="b4cb0f02-3c2b-4fef-97a7-4b09cd56ff12" xmlns:ns4="19c3b78d-99b7-455c-a43a-975a02b02fc9" targetNamespace="http://schemas.microsoft.com/office/2006/metadata/properties" ma:root="true" ma:fieldsID="fbf6c900398f93607baf71872b65611f" ns1:_="" ns3:_="" ns4:_="">
    <xsd:import namespace="http://schemas.microsoft.com/sharepoint/v3"/>
    <xsd:import namespace="b4cb0f02-3c2b-4fef-97a7-4b09cd56ff12"/>
    <xsd:import namespace="19c3b78d-99b7-455c-a43a-975a02b02fc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cb0f02-3c2b-4fef-97a7-4b09cd56ff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9c3b78d-99b7-455c-a43a-975a02b02fc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499805-7E40-49AE-9680-EA68926B8E13}">
  <ds:schemaRefs>
    <ds:schemaRef ds:uri="http://schemas.microsoft.com/sharepoint/v3/contenttype/forms"/>
  </ds:schemaRefs>
</ds:datastoreItem>
</file>

<file path=customXml/itemProps2.xml><?xml version="1.0" encoding="utf-8"?>
<ds:datastoreItem xmlns:ds="http://schemas.openxmlformats.org/officeDocument/2006/customXml" ds:itemID="{BF5A4A6A-A804-481D-9CEF-2C0DD703FDD8}">
  <ds:schemaRefs>
    <ds:schemaRef ds:uri="http://www.w3.org/XML/1998/namespace"/>
    <ds:schemaRef ds:uri="http://schemas.microsoft.com/office/2006/metadata/properties"/>
    <ds:schemaRef ds:uri="http://purl.org/dc/elements/1.1/"/>
    <ds:schemaRef ds:uri="http://schemas.microsoft.com/office/2006/documentManagement/types"/>
    <ds:schemaRef ds:uri="http://schemas.microsoft.com/sharepoint/v3"/>
    <ds:schemaRef ds:uri="http://schemas.microsoft.com/office/infopath/2007/PartnerControls"/>
    <ds:schemaRef ds:uri="http://schemas.openxmlformats.org/package/2006/metadata/core-properties"/>
    <ds:schemaRef ds:uri="19c3b78d-99b7-455c-a43a-975a02b02fc9"/>
    <ds:schemaRef ds:uri="b4cb0f02-3c2b-4fef-97a7-4b09cd56ff12"/>
    <ds:schemaRef ds:uri="http://purl.org/dc/dcmitype/"/>
    <ds:schemaRef ds:uri="http://purl.org/dc/terms/"/>
  </ds:schemaRefs>
</ds:datastoreItem>
</file>

<file path=customXml/itemProps3.xml><?xml version="1.0" encoding="utf-8"?>
<ds:datastoreItem xmlns:ds="http://schemas.openxmlformats.org/officeDocument/2006/customXml" ds:itemID="{83D33A56-D067-4C88-8ED1-D94D1C862D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4cb0f02-3c2b-4fef-97a7-4b09cd56ff12"/>
    <ds:schemaRef ds:uri="19c3b78d-99b7-455c-a43a-975a02b02f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NFHS Company PowerPoint_2019_Wide Format</Template>
  <TotalTime>6198</TotalTime>
  <Words>5371</Words>
  <Application>Microsoft Macintosh PowerPoint</Application>
  <PresentationFormat>Widescreen</PresentationFormat>
  <Paragraphs>432</Paragraphs>
  <Slides>44</Slides>
  <Notes>40</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44</vt:i4>
      </vt:variant>
    </vt:vector>
  </HeadingPairs>
  <TitlesOfParts>
    <vt:vector size="56" baseType="lpstr">
      <vt:lpstr>Acumin Pro Ultra Black</vt:lpstr>
      <vt:lpstr>Arial</vt:lpstr>
      <vt:lpstr>Calibri</vt:lpstr>
      <vt:lpstr>Calibri Light</vt:lpstr>
      <vt:lpstr>Courier New</vt:lpstr>
      <vt:lpstr>Times New Roman</vt:lpstr>
      <vt:lpstr>Wingdings</vt:lpstr>
      <vt:lpstr>Office Theme</vt:lpstr>
      <vt:lpstr>Custom Design</vt:lpstr>
      <vt:lpstr>Office Theme</vt:lpstr>
      <vt:lpstr>Office Theme</vt:lpstr>
      <vt:lpstr>1_Office Theme</vt:lpstr>
      <vt:lpstr>2022-23 NFHS Basketball Rules PowerPoint</vt:lpstr>
      <vt:lpstr>PowerPoint Presentation</vt:lpstr>
      <vt:lpstr>National federation of state high school associations  (NFHS) </vt:lpstr>
      <vt:lpstr>National Federation of  State High School Associations</vt:lpstr>
      <vt:lpstr>NFHS Rules Review Committee</vt:lpstr>
      <vt:lpstr>National Federation of  State High School Associations</vt:lpstr>
      <vt:lpstr>NEW NFHS Rules App</vt:lpstr>
      <vt:lpstr>2022-23 NFHS Basketball </vt:lpstr>
      <vt:lpstr>Team Member’s Equipment, Apparel 3-5-4d</vt:lpstr>
      <vt:lpstr>Team Member’s Equipment, Apparel 3-5-4d</vt:lpstr>
      <vt:lpstr>Team Member’s Equipment, Apparel 3-5-4d</vt:lpstr>
      <vt:lpstr>Team Member’s Equipment, Apparel 3-5-4d</vt:lpstr>
      <vt:lpstr>Team Member’s Equipment, Apparel 3-5-4d</vt:lpstr>
      <vt:lpstr>2022-23 NFHS Basketball</vt:lpstr>
      <vt:lpstr>Shot clock – state association adoption</vt:lpstr>
      <vt:lpstr>Shot clock – state association adoption</vt:lpstr>
      <vt:lpstr>Shot clock – state association adoption</vt:lpstr>
      <vt:lpstr>Shot clock – state association adoption</vt:lpstr>
      <vt:lpstr>2022-23 NFHS Basketball</vt:lpstr>
      <vt:lpstr>editorial changes</vt:lpstr>
      <vt:lpstr>Editorial Changes</vt:lpstr>
      <vt:lpstr>2022-23 NFHS Basketball</vt:lpstr>
      <vt:lpstr>JERSEY NUMBERS  3-4-3e(2)</vt:lpstr>
      <vt:lpstr> JERSEY NUMBERS  3-4-3e(1 &amp; 3) </vt:lpstr>
      <vt:lpstr>2022-23 NFHS Basketball</vt:lpstr>
      <vt:lpstr>Reducing Illegal Contact</vt:lpstr>
      <vt:lpstr>Reducing Illegal Contact</vt:lpstr>
      <vt:lpstr>Reducing Illegal Contact</vt:lpstr>
      <vt:lpstr>Reducing Illegal Contact</vt:lpstr>
      <vt:lpstr>Pregame Meeting – Addressing Illegal Uniforms, Equipment and Apparel</vt:lpstr>
      <vt:lpstr>Pregame Meeting – Addressing Illegal Uniforms, Equipment and Apparel</vt:lpstr>
      <vt:lpstr>sportsmanship</vt:lpstr>
      <vt:lpstr>sportsmanship</vt:lpstr>
      <vt:lpstr>sportsmanship</vt:lpstr>
      <vt:lpstr>sportsmanship</vt:lpstr>
      <vt:lpstr>NFHS OFFICIALS Education </vt:lpstr>
      <vt:lpstr>PowerPoint Presentation</vt:lpstr>
      <vt:lpstr>PowerPoint Presentation</vt:lpstr>
      <vt:lpstr> NFHS Learning Center</vt:lpstr>
      <vt:lpstr>PowerPoint Presentation</vt:lpstr>
      <vt:lpstr>NFHS Network</vt:lpstr>
      <vt:lpstr>NFHS Network</vt:lpstr>
      <vt:lpstr>PowerPoint Presentation</vt:lpstr>
      <vt:lpstr>Thank You</vt:lpstr>
    </vt:vector>
  </TitlesOfParts>
  <Company>NFHS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federation of state high school associations</dc:title>
  <dc:creator>Ross Bray</dc:creator>
  <cp:lastModifiedBy>Microsoft Office User</cp:lastModifiedBy>
  <cp:revision>156</cp:revision>
  <cp:lastPrinted>2021-07-08T14:24:01Z</cp:lastPrinted>
  <dcterms:created xsi:type="dcterms:W3CDTF">2020-02-12T19:35:51Z</dcterms:created>
  <dcterms:modified xsi:type="dcterms:W3CDTF">2022-08-05T18:49:49Z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0x0101006B69CA04A0ED8448A0B4D295BC1D9118</vt:lpwstr>
  </property>
</Properties>
</file>