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3" r:id="rId5"/>
    <p:sldMasterId id="2147483831" r:id="rId6"/>
    <p:sldMasterId id="2147483844" r:id="rId7"/>
  </p:sldMasterIdLst>
  <p:notesMasterIdLst>
    <p:notesMasterId r:id="rId47"/>
  </p:notesMasterIdLst>
  <p:handoutMasterIdLst>
    <p:handoutMasterId r:id="rId48"/>
  </p:handoutMasterIdLst>
  <p:sldIdLst>
    <p:sldId id="256" r:id="rId8"/>
    <p:sldId id="258" r:id="rId9"/>
    <p:sldId id="259" r:id="rId10"/>
    <p:sldId id="263" r:id="rId11"/>
    <p:sldId id="298" r:id="rId12"/>
    <p:sldId id="264" r:id="rId13"/>
    <p:sldId id="295" r:id="rId14"/>
    <p:sldId id="704" r:id="rId15"/>
    <p:sldId id="267" r:id="rId16"/>
    <p:sldId id="417" r:id="rId17"/>
    <p:sldId id="723" r:id="rId18"/>
    <p:sldId id="729" r:id="rId19"/>
    <p:sldId id="708" r:id="rId20"/>
    <p:sldId id="709" r:id="rId21"/>
    <p:sldId id="432" r:id="rId22"/>
    <p:sldId id="746" r:id="rId23"/>
    <p:sldId id="436" r:id="rId24"/>
    <p:sldId id="730" r:id="rId25"/>
    <p:sldId id="731" r:id="rId26"/>
    <p:sldId id="437" r:id="rId27"/>
    <p:sldId id="705" r:id="rId28"/>
    <p:sldId id="743" r:id="rId29"/>
    <p:sldId id="744" r:id="rId30"/>
    <p:sldId id="745" r:id="rId31"/>
    <p:sldId id="733" r:id="rId32"/>
    <p:sldId id="439" r:id="rId33"/>
    <p:sldId id="438" r:id="rId34"/>
    <p:sldId id="269" r:id="rId35"/>
    <p:sldId id="297" r:id="rId36"/>
    <p:sldId id="296" r:id="rId37"/>
    <p:sldId id="734" r:id="rId38"/>
    <p:sldId id="275" r:id="rId39"/>
    <p:sldId id="293" r:id="rId40"/>
    <p:sldId id="747" r:id="rId41"/>
    <p:sldId id="286" r:id="rId42"/>
    <p:sldId id="280" r:id="rId43"/>
    <p:sldId id="292" r:id="rId44"/>
    <p:sldId id="416" r:id="rId45"/>
    <p:sldId id="285" r:id="rId46"/>
  </p:sldIdLst>
  <p:sldSz cx="12192000" cy="6858000"/>
  <p:notesSz cx="7102475" cy="9388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69605" autoAdjust="0"/>
  </p:normalViewPr>
  <p:slideViewPr>
    <p:cSldViewPr snapToGrid="0">
      <p:cViewPr varScale="1">
        <p:scale>
          <a:sx n="77" d="100"/>
          <a:sy n="77" d="100"/>
        </p:scale>
        <p:origin x="2496" y="184"/>
      </p:cViewPr>
      <p:guideLst/>
    </p:cSldViewPr>
  </p:slideViewPr>
  <p:outlineViewPr>
    <p:cViewPr>
      <p:scale>
        <a:sx n="33" d="100"/>
        <a:sy n="33" d="100"/>
      </p:scale>
      <p:origin x="0" y="-3510"/>
    </p:cViewPr>
  </p:outlineViewPr>
  <p:notesTextViewPr>
    <p:cViewPr>
      <p:scale>
        <a:sx n="1" d="1"/>
        <a:sy n="1" d="1"/>
      </p:scale>
      <p:origin x="0" y="0"/>
    </p:cViewPr>
  </p:notesTextViewPr>
  <p:notesViewPr>
    <p:cSldViewPr snapToGrid="0">
      <p:cViewPr varScale="1">
        <p:scale>
          <a:sx n="81" d="100"/>
          <a:sy n="81" d="100"/>
        </p:scale>
        <p:origin x="385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835AC-7BA7-4682-989B-B4469A7BE958}" type="doc">
      <dgm:prSet loTypeId="urn:microsoft.com/office/officeart/2005/8/layout/process2" loCatId="process" qsTypeId="urn:microsoft.com/office/officeart/2005/8/quickstyle/3d1" qsCatId="3D" csTypeId="urn:microsoft.com/office/officeart/2005/8/colors/accent1_2" csCatId="accent1" phldr="1"/>
      <dgm:spPr/>
    </dgm:pt>
    <dgm:pt modelId="{A4B1C3FC-98EB-4743-88AD-22E7AF2C2744}">
      <dgm:prSet phldrT="[Text]" custT="1"/>
      <dgm:spPr>
        <a:solidFill>
          <a:srgbClr val="0070C0"/>
        </a:solidFill>
      </dgm:spPr>
      <dgm:t>
        <a:bodyPr/>
        <a:lstStyle/>
        <a:p>
          <a:r>
            <a:rPr lang="en-US" sz="2800" b="1" dirty="0">
              <a:solidFill>
                <a:srgbClr val="002060"/>
              </a:solidFill>
            </a:rPr>
            <a:t>Request of Accommodation by School</a:t>
          </a:r>
        </a:p>
      </dgm:t>
    </dgm:pt>
    <dgm:pt modelId="{D4991291-1D3E-49AD-9CBC-D0B9480E48C8}" type="parTrans" cxnId="{05CFB480-C94C-46BA-9D7B-6DF45AE78C94}">
      <dgm:prSet/>
      <dgm:spPr/>
      <dgm:t>
        <a:bodyPr/>
        <a:lstStyle/>
        <a:p>
          <a:endParaRPr lang="en-US"/>
        </a:p>
      </dgm:t>
    </dgm:pt>
    <dgm:pt modelId="{12393197-0948-4A68-B416-80DA6D82F802}" type="sibTrans" cxnId="{05CFB480-C94C-46BA-9D7B-6DF45AE78C94}">
      <dgm:prSet/>
      <dgm:spPr>
        <a:solidFill>
          <a:srgbClr val="0070C0"/>
        </a:solidFill>
      </dgm:spPr>
      <dgm:t>
        <a:bodyPr/>
        <a:lstStyle/>
        <a:p>
          <a:endParaRPr lang="en-US"/>
        </a:p>
      </dgm:t>
    </dgm:pt>
    <dgm:pt modelId="{B16E6055-EDFB-49CD-ADAA-FDEF4DB85E63}">
      <dgm:prSet phldrT="[Text]" custT="1"/>
      <dgm:spPr>
        <a:solidFill>
          <a:srgbClr val="00863D"/>
        </a:solidFill>
      </dgm:spPr>
      <dgm:t>
        <a:bodyPr/>
        <a:lstStyle/>
        <a:p>
          <a:r>
            <a:rPr lang="en-US" sz="2800" b="1" dirty="0">
              <a:solidFill>
                <a:srgbClr val="002060"/>
              </a:solidFill>
            </a:rPr>
            <a:t>State Association Review</a:t>
          </a:r>
        </a:p>
      </dgm:t>
    </dgm:pt>
    <dgm:pt modelId="{78247F97-FD25-4C5F-9666-5E55F5994353}" type="parTrans" cxnId="{6C944AC2-CA94-4106-AA60-6E20D448C346}">
      <dgm:prSet/>
      <dgm:spPr/>
      <dgm:t>
        <a:bodyPr/>
        <a:lstStyle/>
        <a:p>
          <a:endParaRPr lang="en-US"/>
        </a:p>
      </dgm:t>
    </dgm:pt>
    <dgm:pt modelId="{D20C67F8-AAF8-4724-915D-77557D87321F}" type="sibTrans" cxnId="{6C944AC2-CA94-4106-AA60-6E20D448C346}">
      <dgm:prSet/>
      <dgm:spPr>
        <a:solidFill>
          <a:srgbClr val="00863D"/>
        </a:solidFill>
      </dgm:spPr>
      <dgm:t>
        <a:bodyPr/>
        <a:lstStyle/>
        <a:p>
          <a:endParaRPr lang="en-US"/>
        </a:p>
      </dgm:t>
    </dgm:pt>
    <dgm:pt modelId="{4068724F-2656-4DEE-8646-FBCC5EBABA02}">
      <dgm:prSet phldrT="[Text]" custT="1"/>
      <dgm:spPr>
        <a:solidFill>
          <a:srgbClr val="92D050"/>
        </a:solidFill>
      </dgm:spPr>
      <dgm:t>
        <a:bodyPr/>
        <a:lstStyle/>
        <a:p>
          <a:r>
            <a:rPr lang="en-US" sz="2800" b="1" dirty="0">
              <a:solidFill>
                <a:srgbClr val="002060"/>
              </a:solidFill>
            </a:rPr>
            <a:t>Written Determination from State Association</a:t>
          </a:r>
        </a:p>
      </dgm:t>
    </dgm:pt>
    <dgm:pt modelId="{FAAC5704-6B2A-4B05-9EDA-DE8545C6F142}" type="parTrans" cxnId="{5C61A390-6C4B-403E-8828-4A4FC3C6E8E5}">
      <dgm:prSet/>
      <dgm:spPr/>
      <dgm:t>
        <a:bodyPr/>
        <a:lstStyle/>
        <a:p>
          <a:endParaRPr lang="en-US"/>
        </a:p>
      </dgm:t>
    </dgm:pt>
    <dgm:pt modelId="{2F7F4A87-BEE7-4E09-B612-3204FA584649}" type="sibTrans" cxnId="{5C61A390-6C4B-403E-8828-4A4FC3C6E8E5}">
      <dgm:prSet/>
      <dgm:spPr>
        <a:solidFill>
          <a:srgbClr val="92D050"/>
        </a:solidFill>
      </dgm:spPr>
      <dgm:t>
        <a:bodyPr/>
        <a:lstStyle/>
        <a:p>
          <a:endParaRPr lang="en-US"/>
        </a:p>
      </dgm:t>
    </dgm:pt>
    <dgm:pt modelId="{C0FB0C7E-CBFB-467B-AFF4-93B0DB7DE455}">
      <dgm:prSet phldrT="[Text]" custT="1"/>
      <dgm:spPr>
        <a:solidFill>
          <a:srgbClr val="FF9900"/>
        </a:solidFill>
      </dgm:spPr>
      <dgm:t>
        <a:bodyPr/>
        <a:lstStyle/>
        <a:p>
          <a:r>
            <a:rPr lang="en-US" sz="2800" b="1" dirty="0">
              <a:solidFill>
                <a:srgbClr val="002060"/>
              </a:solidFill>
            </a:rPr>
            <a:t>Competition with Approval of Accommodation</a:t>
          </a:r>
        </a:p>
      </dgm:t>
    </dgm:pt>
    <dgm:pt modelId="{EDFEC1E4-8B44-45FE-A702-04F6E064F983}" type="parTrans" cxnId="{7F4796E1-4B24-48EB-9A61-95684270EB79}">
      <dgm:prSet/>
      <dgm:spPr/>
      <dgm:t>
        <a:bodyPr/>
        <a:lstStyle/>
        <a:p>
          <a:endParaRPr lang="en-US"/>
        </a:p>
      </dgm:t>
    </dgm:pt>
    <dgm:pt modelId="{4507DC97-E1FA-4606-AC09-9FB57177F915}" type="sibTrans" cxnId="{7F4796E1-4B24-48EB-9A61-95684270EB79}">
      <dgm:prSet/>
      <dgm:spPr/>
      <dgm:t>
        <a:bodyPr/>
        <a:lstStyle/>
        <a:p>
          <a:endParaRPr lang="en-US"/>
        </a:p>
      </dgm:t>
    </dgm:pt>
    <dgm:pt modelId="{3C30647F-7023-47BD-80BB-626465400E8D}" type="pres">
      <dgm:prSet presAssocID="{EEF835AC-7BA7-4682-989B-B4469A7BE958}" presName="linearFlow" presStyleCnt="0">
        <dgm:presLayoutVars>
          <dgm:resizeHandles val="exact"/>
        </dgm:presLayoutVars>
      </dgm:prSet>
      <dgm:spPr/>
    </dgm:pt>
    <dgm:pt modelId="{6C3C8CD8-03F6-4926-B2B3-2F28F2B74F3D}" type="pres">
      <dgm:prSet presAssocID="{A4B1C3FC-98EB-4743-88AD-22E7AF2C2744}" presName="node" presStyleLbl="node1" presStyleIdx="0" presStyleCnt="4" custScaleX="276936">
        <dgm:presLayoutVars>
          <dgm:bulletEnabled val="1"/>
        </dgm:presLayoutVars>
      </dgm:prSet>
      <dgm:spPr/>
    </dgm:pt>
    <dgm:pt modelId="{8B9802B6-2A1E-4E46-A9A1-063D127DDAE3}" type="pres">
      <dgm:prSet presAssocID="{12393197-0948-4A68-B416-80DA6D82F802}" presName="sibTrans" presStyleLbl="sibTrans2D1" presStyleIdx="0" presStyleCnt="3"/>
      <dgm:spPr/>
    </dgm:pt>
    <dgm:pt modelId="{578203D9-898F-4F4A-9BE7-8A65F5DFD6C3}" type="pres">
      <dgm:prSet presAssocID="{12393197-0948-4A68-B416-80DA6D82F802}" presName="connectorText" presStyleLbl="sibTrans2D1" presStyleIdx="0" presStyleCnt="3"/>
      <dgm:spPr/>
    </dgm:pt>
    <dgm:pt modelId="{9C66D5C4-3F28-4921-83F2-F1FF3306E118}" type="pres">
      <dgm:prSet presAssocID="{B16E6055-EDFB-49CD-ADAA-FDEF4DB85E63}" presName="node" presStyleLbl="node1" presStyleIdx="1" presStyleCnt="4" custScaleX="276936">
        <dgm:presLayoutVars>
          <dgm:bulletEnabled val="1"/>
        </dgm:presLayoutVars>
      </dgm:prSet>
      <dgm:spPr/>
    </dgm:pt>
    <dgm:pt modelId="{6D5D513C-4235-4773-8C1B-9E7F89B220E5}" type="pres">
      <dgm:prSet presAssocID="{D20C67F8-AAF8-4724-915D-77557D87321F}" presName="sibTrans" presStyleLbl="sibTrans2D1" presStyleIdx="1" presStyleCnt="3"/>
      <dgm:spPr/>
    </dgm:pt>
    <dgm:pt modelId="{1E604530-974B-4C1A-8B72-606D473BCC3D}" type="pres">
      <dgm:prSet presAssocID="{D20C67F8-AAF8-4724-915D-77557D87321F}" presName="connectorText" presStyleLbl="sibTrans2D1" presStyleIdx="1" presStyleCnt="3"/>
      <dgm:spPr/>
    </dgm:pt>
    <dgm:pt modelId="{5DA36336-D0CB-40A5-8731-D425E2D33E05}" type="pres">
      <dgm:prSet presAssocID="{4068724F-2656-4DEE-8646-FBCC5EBABA02}" presName="node" presStyleLbl="node1" presStyleIdx="2" presStyleCnt="4" custScaleX="272694" custScaleY="117392">
        <dgm:presLayoutVars>
          <dgm:bulletEnabled val="1"/>
        </dgm:presLayoutVars>
      </dgm:prSet>
      <dgm:spPr/>
    </dgm:pt>
    <dgm:pt modelId="{B90EB91F-9EE4-4C62-8F32-F6603E646A01}" type="pres">
      <dgm:prSet presAssocID="{2F7F4A87-BEE7-4E09-B612-3204FA584649}" presName="sibTrans" presStyleLbl="sibTrans2D1" presStyleIdx="2" presStyleCnt="3"/>
      <dgm:spPr/>
    </dgm:pt>
    <dgm:pt modelId="{0E2AA5C6-6727-452A-87A1-E25382C0D418}" type="pres">
      <dgm:prSet presAssocID="{2F7F4A87-BEE7-4E09-B612-3204FA584649}" presName="connectorText" presStyleLbl="sibTrans2D1" presStyleIdx="2" presStyleCnt="3"/>
      <dgm:spPr/>
    </dgm:pt>
    <dgm:pt modelId="{F4A4317D-A8D5-4F6D-86D0-7E3DF23970CB}" type="pres">
      <dgm:prSet presAssocID="{C0FB0C7E-CBFB-467B-AFF4-93B0DB7DE455}" presName="node" presStyleLbl="node1" presStyleIdx="3" presStyleCnt="4" custScaleX="276936">
        <dgm:presLayoutVars>
          <dgm:bulletEnabled val="1"/>
        </dgm:presLayoutVars>
      </dgm:prSet>
      <dgm:spPr/>
    </dgm:pt>
  </dgm:ptLst>
  <dgm:cxnLst>
    <dgm:cxn modelId="{0DAE6020-F727-4221-9D8C-F471C7ECFCA3}" type="presOf" srcId="{2F7F4A87-BEE7-4E09-B612-3204FA584649}" destId="{0E2AA5C6-6727-452A-87A1-E25382C0D418}" srcOrd="1" destOrd="0" presId="urn:microsoft.com/office/officeart/2005/8/layout/process2"/>
    <dgm:cxn modelId="{6289C320-2366-4073-BA7B-1775B30BD6BB}" type="presOf" srcId="{B16E6055-EDFB-49CD-ADAA-FDEF4DB85E63}" destId="{9C66D5C4-3F28-4921-83F2-F1FF3306E118}" srcOrd="0" destOrd="0" presId="urn:microsoft.com/office/officeart/2005/8/layout/process2"/>
    <dgm:cxn modelId="{8A04564D-DFC3-4AED-B9BB-21134384C2B8}" type="presOf" srcId="{D20C67F8-AAF8-4724-915D-77557D87321F}" destId="{6D5D513C-4235-4773-8C1B-9E7F89B220E5}" srcOrd="0" destOrd="0" presId="urn:microsoft.com/office/officeart/2005/8/layout/process2"/>
    <dgm:cxn modelId="{115E0C7D-3DF0-4EE9-B473-D8F07398FCB7}" type="presOf" srcId="{A4B1C3FC-98EB-4743-88AD-22E7AF2C2744}" destId="{6C3C8CD8-03F6-4926-B2B3-2F28F2B74F3D}" srcOrd="0" destOrd="0" presId="urn:microsoft.com/office/officeart/2005/8/layout/process2"/>
    <dgm:cxn modelId="{05CFB480-C94C-46BA-9D7B-6DF45AE78C94}" srcId="{EEF835AC-7BA7-4682-989B-B4469A7BE958}" destId="{A4B1C3FC-98EB-4743-88AD-22E7AF2C2744}" srcOrd="0" destOrd="0" parTransId="{D4991291-1D3E-49AD-9CBC-D0B9480E48C8}" sibTransId="{12393197-0948-4A68-B416-80DA6D82F802}"/>
    <dgm:cxn modelId="{9E8BC785-E561-4C30-ACC4-8DBEE20BD076}" type="presOf" srcId="{4068724F-2656-4DEE-8646-FBCC5EBABA02}" destId="{5DA36336-D0CB-40A5-8731-D425E2D33E05}" srcOrd="0" destOrd="0" presId="urn:microsoft.com/office/officeart/2005/8/layout/process2"/>
    <dgm:cxn modelId="{5C61A390-6C4B-403E-8828-4A4FC3C6E8E5}" srcId="{EEF835AC-7BA7-4682-989B-B4469A7BE958}" destId="{4068724F-2656-4DEE-8646-FBCC5EBABA02}" srcOrd="2" destOrd="0" parTransId="{FAAC5704-6B2A-4B05-9EDA-DE8545C6F142}" sibTransId="{2F7F4A87-BEE7-4E09-B612-3204FA584649}"/>
    <dgm:cxn modelId="{DFEB2EA2-22A8-4296-A315-F022669C5299}" type="presOf" srcId="{12393197-0948-4A68-B416-80DA6D82F802}" destId="{578203D9-898F-4F4A-9BE7-8A65F5DFD6C3}" srcOrd="1" destOrd="0" presId="urn:microsoft.com/office/officeart/2005/8/layout/process2"/>
    <dgm:cxn modelId="{734E00A6-C3C0-4639-9F17-A85C2507D71B}" type="presOf" srcId="{EEF835AC-7BA7-4682-989B-B4469A7BE958}" destId="{3C30647F-7023-47BD-80BB-626465400E8D}" srcOrd="0" destOrd="0" presId="urn:microsoft.com/office/officeart/2005/8/layout/process2"/>
    <dgm:cxn modelId="{D2B360B3-A64C-438E-AD0B-C38745FCC767}" type="presOf" srcId="{12393197-0948-4A68-B416-80DA6D82F802}" destId="{8B9802B6-2A1E-4E46-A9A1-063D127DDAE3}" srcOrd="0" destOrd="0" presId="urn:microsoft.com/office/officeart/2005/8/layout/process2"/>
    <dgm:cxn modelId="{6C944AC2-CA94-4106-AA60-6E20D448C346}" srcId="{EEF835AC-7BA7-4682-989B-B4469A7BE958}" destId="{B16E6055-EDFB-49CD-ADAA-FDEF4DB85E63}" srcOrd="1" destOrd="0" parTransId="{78247F97-FD25-4C5F-9666-5E55F5994353}" sibTransId="{D20C67F8-AAF8-4724-915D-77557D87321F}"/>
    <dgm:cxn modelId="{C02850E0-5C67-4240-82C9-453100E99C98}" type="presOf" srcId="{2F7F4A87-BEE7-4E09-B612-3204FA584649}" destId="{B90EB91F-9EE4-4C62-8F32-F6603E646A01}" srcOrd="0" destOrd="0" presId="urn:microsoft.com/office/officeart/2005/8/layout/process2"/>
    <dgm:cxn modelId="{7F4796E1-4B24-48EB-9A61-95684270EB79}" srcId="{EEF835AC-7BA7-4682-989B-B4469A7BE958}" destId="{C0FB0C7E-CBFB-467B-AFF4-93B0DB7DE455}" srcOrd="3" destOrd="0" parTransId="{EDFEC1E4-8B44-45FE-A702-04F6E064F983}" sibTransId="{4507DC97-E1FA-4606-AC09-9FB57177F915}"/>
    <dgm:cxn modelId="{32A694F1-F8F5-4B9E-89B3-AB43CA62109E}" type="presOf" srcId="{C0FB0C7E-CBFB-467B-AFF4-93B0DB7DE455}" destId="{F4A4317D-A8D5-4F6D-86D0-7E3DF23970CB}" srcOrd="0" destOrd="0" presId="urn:microsoft.com/office/officeart/2005/8/layout/process2"/>
    <dgm:cxn modelId="{AC5D88F4-16F9-44A3-B0D0-D7F70501C482}" type="presOf" srcId="{D20C67F8-AAF8-4724-915D-77557D87321F}" destId="{1E604530-974B-4C1A-8B72-606D473BCC3D}" srcOrd="1" destOrd="0" presId="urn:microsoft.com/office/officeart/2005/8/layout/process2"/>
    <dgm:cxn modelId="{44098E46-57C9-4726-9768-0FF69003A78B}" type="presParOf" srcId="{3C30647F-7023-47BD-80BB-626465400E8D}" destId="{6C3C8CD8-03F6-4926-B2B3-2F28F2B74F3D}" srcOrd="0" destOrd="0" presId="urn:microsoft.com/office/officeart/2005/8/layout/process2"/>
    <dgm:cxn modelId="{D3824AE5-A81F-4A1B-9B64-7A4A1F8F9017}" type="presParOf" srcId="{3C30647F-7023-47BD-80BB-626465400E8D}" destId="{8B9802B6-2A1E-4E46-A9A1-063D127DDAE3}" srcOrd="1" destOrd="0" presId="urn:microsoft.com/office/officeart/2005/8/layout/process2"/>
    <dgm:cxn modelId="{0976AAD1-A3BB-43D2-B79A-72C05C1F34FE}" type="presParOf" srcId="{8B9802B6-2A1E-4E46-A9A1-063D127DDAE3}" destId="{578203D9-898F-4F4A-9BE7-8A65F5DFD6C3}" srcOrd="0" destOrd="0" presId="urn:microsoft.com/office/officeart/2005/8/layout/process2"/>
    <dgm:cxn modelId="{3F24DA6C-7FF8-4700-8944-5C1793AA7FA5}" type="presParOf" srcId="{3C30647F-7023-47BD-80BB-626465400E8D}" destId="{9C66D5C4-3F28-4921-83F2-F1FF3306E118}" srcOrd="2" destOrd="0" presId="urn:microsoft.com/office/officeart/2005/8/layout/process2"/>
    <dgm:cxn modelId="{B53821D5-CF00-4B55-83C3-8D3CC5B4042A}" type="presParOf" srcId="{3C30647F-7023-47BD-80BB-626465400E8D}" destId="{6D5D513C-4235-4773-8C1B-9E7F89B220E5}" srcOrd="3" destOrd="0" presId="urn:microsoft.com/office/officeart/2005/8/layout/process2"/>
    <dgm:cxn modelId="{E38AC65F-794B-4CD4-87BF-5ACAA1BB19CE}" type="presParOf" srcId="{6D5D513C-4235-4773-8C1B-9E7F89B220E5}" destId="{1E604530-974B-4C1A-8B72-606D473BCC3D}" srcOrd="0" destOrd="0" presId="urn:microsoft.com/office/officeart/2005/8/layout/process2"/>
    <dgm:cxn modelId="{971A29DD-6CAC-459E-B300-43A091576EB9}" type="presParOf" srcId="{3C30647F-7023-47BD-80BB-626465400E8D}" destId="{5DA36336-D0CB-40A5-8731-D425E2D33E05}" srcOrd="4" destOrd="0" presId="urn:microsoft.com/office/officeart/2005/8/layout/process2"/>
    <dgm:cxn modelId="{97D4B087-8E95-43D6-BD9E-066920FD9A52}" type="presParOf" srcId="{3C30647F-7023-47BD-80BB-626465400E8D}" destId="{B90EB91F-9EE4-4C62-8F32-F6603E646A01}" srcOrd="5" destOrd="0" presId="urn:microsoft.com/office/officeart/2005/8/layout/process2"/>
    <dgm:cxn modelId="{4A421C0E-08F8-4BEF-912A-A34F6148AAB9}" type="presParOf" srcId="{B90EB91F-9EE4-4C62-8F32-F6603E646A01}" destId="{0E2AA5C6-6727-452A-87A1-E25382C0D418}" srcOrd="0" destOrd="0" presId="urn:microsoft.com/office/officeart/2005/8/layout/process2"/>
    <dgm:cxn modelId="{BBFB45B0-E9C2-4821-B789-2711D2B21D89}" type="presParOf" srcId="{3C30647F-7023-47BD-80BB-626465400E8D}" destId="{F4A4317D-A8D5-4F6D-86D0-7E3DF23970CB}"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C8CD8-03F6-4926-B2B3-2F28F2B74F3D}">
      <dsp:nvSpPr>
        <dsp:cNvPr id="0" name=""/>
        <dsp:cNvSpPr/>
      </dsp:nvSpPr>
      <dsp:spPr>
        <a:xfrm>
          <a:off x="-47570" y="4217"/>
          <a:ext cx="6211192" cy="667783"/>
        </a:xfrm>
        <a:prstGeom prst="roundRect">
          <a:avLst>
            <a:gd name="adj" fmla="val 10000"/>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Request of Accommodation by School</a:t>
          </a:r>
        </a:p>
      </dsp:txBody>
      <dsp:txXfrm>
        <a:off x="-28011" y="23776"/>
        <a:ext cx="6172074" cy="628665"/>
      </dsp:txXfrm>
    </dsp:sp>
    <dsp:sp modelId="{8B9802B6-2A1E-4E46-A9A1-063D127DDAE3}">
      <dsp:nvSpPr>
        <dsp:cNvPr id="0" name=""/>
        <dsp:cNvSpPr/>
      </dsp:nvSpPr>
      <dsp:spPr>
        <a:xfrm rot="5400000">
          <a:off x="2932816" y="688695"/>
          <a:ext cx="250418" cy="300502"/>
        </a:xfrm>
        <a:prstGeom prst="rightArrow">
          <a:avLst>
            <a:gd name="adj1" fmla="val 60000"/>
            <a:gd name="adj2" fmla="val 50000"/>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7875" y="713737"/>
        <a:ext cx="180302" cy="175293"/>
      </dsp:txXfrm>
    </dsp:sp>
    <dsp:sp modelId="{9C66D5C4-3F28-4921-83F2-F1FF3306E118}">
      <dsp:nvSpPr>
        <dsp:cNvPr id="0" name=""/>
        <dsp:cNvSpPr/>
      </dsp:nvSpPr>
      <dsp:spPr>
        <a:xfrm>
          <a:off x="-47570" y="1005892"/>
          <a:ext cx="6211192" cy="667783"/>
        </a:xfrm>
        <a:prstGeom prst="roundRect">
          <a:avLst>
            <a:gd name="adj" fmla="val 10000"/>
          </a:avLst>
        </a:prstGeom>
        <a:solidFill>
          <a:srgbClr val="00863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State Association Review</a:t>
          </a:r>
        </a:p>
      </dsp:txBody>
      <dsp:txXfrm>
        <a:off x="-28011" y="1025451"/>
        <a:ext cx="6172074" cy="628665"/>
      </dsp:txXfrm>
    </dsp:sp>
    <dsp:sp modelId="{6D5D513C-4235-4773-8C1B-9E7F89B220E5}">
      <dsp:nvSpPr>
        <dsp:cNvPr id="0" name=""/>
        <dsp:cNvSpPr/>
      </dsp:nvSpPr>
      <dsp:spPr>
        <a:xfrm rot="5400000">
          <a:off x="2932816" y="1690370"/>
          <a:ext cx="250418" cy="300502"/>
        </a:xfrm>
        <a:prstGeom prst="rightArrow">
          <a:avLst>
            <a:gd name="adj1" fmla="val 60000"/>
            <a:gd name="adj2" fmla="val 50000"/>
          </a:avLst>
        </a:prstGeom>
        <a:solidFill>
          <a:srgbClr val="00863D"/>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7875" y="1715412"/>
        <a:ext cx="180302" cy="175293"/>
      </dsp:txXfrm>
    </dsp:sp>
    <dsp:sp modelId="{5DA36336-D0CB-40A5-8731-D425E2D33E05}">
      <dsp:nvSpPr>
        <dsp:cNvPr id="0" name=""/>
        <dsp:cNvSpPr/>
      </dsp:nvSpPr>
      <dsp:spPr>
        <a:xfrm>
          <a:off x="0" y="2007567"/>
          <a:ext cx="6116052" cy="783924"/>
        </a:xfrm>
        <a:prstGeom prst="roundRect">
          <a:avLst>
            <a:gd name="adj" fmla="val 10000"/>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Written Determination from State Association</a:t>
          </a:r>
        </a:p>
      </dsp:txBody>
      <dsp:txXfrm>
        <a:off x="22960" y="2030527"/>
        <a:ext cx="6070132" cy="738004"/>
      </dsp:txXfrm>
    </dsp:sp>
    <dsp:sp modelId="{B90EB91F-9EE4-4C62-8F32-F6603E646A01}">
      <dsp:nvSpPr>
        <dsp:cNvPr id="0" name=""/>
        <dsp:cNvSpPr/>
      </dsp:nvSpPr>
      <dsp:spPr>
        <a:xfrm rot="5400000">
          <a:off x="2932816" y="2808186"/>
          <a:ext cx="250418" cy="300502"/>
        </a:xfrm>
        <a:prstGeom prst="rightArrow">
          <a:avLst>
            <a:gd name="adj1" fmla="val 60000"/>
            <a:gd name="adj2" fmla="val 50000"/>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7875" y="2833228"/>
        <a:ext cx="180302" cy="175293"/>
      </dsp:txXfrm>
    </dsp:sp>
    <dsp:sp modelId="{F4A4317D-A8D5-4F6D-86D0-7E3DF23970CB}">
      <dsp:nvSpPr>
        <dsp:cNvPr id="0" name=""/>
        <dsp:cNvSpPr/>
      </dsp:nvSpPr>
      <dsp:spPr>
        <a:xfrm>
          <a:off x="-47570" y="3125383"/>
          <a:ext cx="6211192" cy="667783"/>
        </a:xfrm>
        <a:prstGeom prst="roundRect">
          <a:avLst>
            <a:gd name="adj" fmla="val 10000"/>
          </a:avLst>
        </a:prstGeom>
        <a:solidFill>
          <a:srgbClr val="FF99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Competition with Approval of Accommodation</a:t>
          </a:r>
        </a:p>
      </dsp:txBody>
      <dsp:txXfrm>
        <a:off x="-28011" y="3144942"/>
        <a:ext cx="6172074" cy="6286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0" y="0"/>
            <a:ext cx="3078383" cy="469745"/>
          </a:xfrm>
          <a:prstGeom prst="rect">
            <a:avLst/>
          </a:prstGeom>
        </p:spPr>
        <p:txBody>
          <a:bodyPr vert="horz" lIns="94221" tIns="47111" rIns="94221" bIns="47111"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4022485" y="0"/>
            <a:ext cx="3078383" cy="469745"/>
          </a:xfrm>
          <a:prstGeom prst="rect">
            <a:avLst/>
          </a:prstGeom>
        </p:spPr>
        <p:txBody>
          <a:bodyPr vert="horz" lIns="94221" tIns="47111" rIns="94221" bIns="47111" rtlCol="0"/>
          <a:lstStyle>
            <a:lvl1pPr algn="r" eaLnBrk="1" hangingPunct="1">
              <a:defRPr sz="1200">
                <a:latin typeface="Arial" charset="0"/>
                <a:cs typeface="Arial" charset="0"/>
              </a:defRPr>
            </a:lvl1pPr>
          </a:lstStyle>
          <a:p>
            <a:pPr>
              <a:defRPr/>
            </a:pPr>
            <a:fld id="{6C7E80D5-F1A8-4E6F-862E-E650C877881E}" type="datetimeFigureOut">
              <a:rPr lang="en-US"/>
              <a:pPr>
                <a:defRPr/>
              </a:pPr>
              <a:t>12/15/22</a:t>
            </a:fld>
            <a:endParaRPr lang="en-US"/>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0" y="8917127"/>
            <a:ext cx="3078383" cy="469745"/>
          </a:xfrm>
          <a:prstGeom prst="rect">
            <a:avLst/>
          </a:prstGeom>
        </p:spPr>
        <p:txBody>
          <a:bodyPr vert="horz" lIns="94221" tIns="47111" rIns="94221" bIns="47111"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4022485" y="8917127"/>
            <a:ext cx="3078383" cy="469745"/>
          </a:xfrm>
          <a:prstGeom prst="rect">
            <a:avLst/>
          </a:prstGeom>
        </p:spPr>
        <p:txBody>
          <a:bodyPr vert="horz" lIns="94221" tIns="47111" rIns="94221" bIns="47111"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0" y="0"/>
            <a:ext cx="3078383" cy="469745"/>
          </a:xfrm>
          <a:prstGeom prst="rect">
            <a:avLst/>
          </a:prstGeom>
        </p:spPr>
        <p:txBody>
          <a:bodyPr vert="horz" lIns="94221" tIns="47111" rIns="94221" bIns="47111"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4022485" y="0"/>
            <a:ext cx="3078383" cy="469745"/>
          </a:xfrm>
          <a:prstGeom prst="rect">
            <a:avLst/>
          </a:prstGeom>
        </p:spPr>
        <p:txBody>
          <a:bodyPr vert="horz" lIns="94221" tIns="47111" rIns="94221" bIns="47111" rtlCol="0"/>
          <a:lstStyle>
            <a:lvl1pPr algn="r" eaLnBrk="1" hangingPunct="1">
              <a:defRPr sz="1200">
                <a:latin typeface="Arial" charset="0"/>
                <a:cs typeface="Arial" charset="0"/>
              </a:defRPr>
            </a:lvl1pPr>
          </a:lstStyle>
          <a:p>
            <a:pPr>
              <a:defRPr/>
            </a:pPr>
            <a:fld id="{5785C147-DE6E-44AF-9501-F5A9E3994E64}" type="datetimeFigureOut">
              <a:rPr lang="en-US"/>
              <a:pPr>
                <a:defRPr/>
              </a:pPr>
              <a:t>12/15/22</a:t>
            </a:fld>
            <a:endParaRPr lang="en-US"/>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20688" y="703263"/>
            <a:ext cx="6261100" cy="3521075"/>
          </a:xfrm>
          <a:prstGeom prst="rect">
            <a:avLst/>
          </a:prstGeom>
          <a:noFill/>
          <a:ln w="12700">
            <a:solidFill>
              <a:prstClr val="black"/>
            </a:solidFill>
          </a:ln>
        </p:spPr>
        <p:txBody>
          <a:bodyPr vert="horz" lIns="94221" tIns="47111" rIns="94221" bIns="47111" rtlCol="0" anchor="ctr"/>
          <a:lstStyle/>
          <a:p>
            <a:pPr lvl="0"/>
            <a:endParaRPr lang="en-US" noProof="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10891" y="4460167"/>
            <a:ext cx="5680693" cy="4224494"/>
          </a:xfrm>
          <a:prstGeom prst="rect">
            <a:avLst/>
          </a:prstGeom>
        </p:spPr>
        <p:txBody>
          <a:bodyPr vert="horz" lIns="94221" tIns="47111" rIns="94221" bIns="471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0" y="8917127"/>
            <a:ext cx="3078383" cy="469745"/>
          </a:xfrm>
          <a:prstGeom prst="rect">
            <a:avLst/>
          </a:prstGeom>
        </p:spPr>
        <p:txBody>
          <a:bodyPr vert="horz" lIns="94221" tIns="47111" rIns="94221" bIns="47111"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4022485" y="8917127"/>
            <a:ext cx="3078383" cy="469745"/>
          </a:xfrm>
          <a:prstGeom prst="rect">
            <a:avLst/>
          </a:prstGeom>
        </p:spPr>
        <p:txBody>
          <a:bodyPr vert="horz" lIns="94221" tIns="47111" rIns="94221" bIns="47111"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kirk@dragonflyathletics.com"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mailto:brandon@dragonflyathletics.com"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800" b="1" dirty="0">
                <a:effectLst/>
                <a:latin typeface="Calibri" panose="020F0502020204030204" pitchFamily="34" charset="0"/>
                <a:ea typeface="Calibri" panose="020F0502020204030204" pitchFamily="34" charset="0"/>
                <a:cs typeface="Times New Roman" panose="02020603050405020304" pitchFamily="18" charset="0"/>
              </a:rPr>
              <a:t>Rule 1-4-1a, b: </a:t>
            </a:r>
            <a:r>
              <a:rPr lang="en-US" sz="2800" dirty="0">
                <a:latin typeface="+mj-lt"/>
                <a:ea typeface="Times New Roman" panose="02020603050405020304" pitchFamily="18" charset="0"/>
                <a:cs typeface="Times New Roman" panose="02020603050405020304" pitchFamily="18" charset="0"/>
              </a:rPr>
              <a:t>Gloves/mitts are now permitted to be more than two colors</a:t>
            </a:r>
            <a:r>
              <a:rPr lang="en-US" sz="2800" dirty="0">
                <a:effectLst/>
                <a:latin typeface="+mj-lt"/>
                <a:ea typeface="Times New Roman" panose="02020603050405020304" pitchFamily="18" charset="0"/>
                <a:cs typeface="Times New Roman" panose="02020603050405020304" pitchFamily="18" charset="0"/>
              </a:rPr>
              <a:t>. Gloves/mitts, lacing and seams still may not be the color of the ball.</a:t>
            </a:r>
            <a:endParaRPr lang="en-US" sz="2800" dirty="0">
              <a:latin typeface="+mj-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800" b="1" dirty="0">
                <a:effectLst/>
                <a:latin typeface="Calibri" panose="020F0502020204030204" pitchFamily="34" charset="0"/>
                <a:ea typeface="Calibri" panose="020F0502020204030204" pitchFamily="34" charset="0"/>
                <a:cs typeface="Times New Roman" panose="02020603050405020304" pitchFamily="18" charset="0"/>
              </a:rPr>
              <a:t>Rationale: </a:t>
            </a:r>
            <a:r>
              <a:rPr lang="en-US" sz="2800" b="0" dirty="0">
                <a:effectLst/>
                <a:latin typeface="Calibri" panose="020F0502020204030204" pitchFamily="34" charset="0"/>
                <a:ea typeface="Calibri" panose="020F0502020204030204" pitchFamily="34" charset="0"/>
                <a:cs typeface="Times New Roman" panose="02020603050405020304" pitchFamily="18" charset="0"/>
              </a:rPr>
              <a:t>The rule change r</a:t>
            </a:r>
            <a:r>
              <a:rPr lang="en-US" sz="1800" b="0" dirty="0">
                <a:effectLst/>
                <a:latin typeface="Calibri" panose="020F0502020204030204" pitchFamily="34" charset="0"/>
                <a:ea typeface="Calibri" panose="020F0502020204030204" pitchFamily="34" charset="0"/>
                <a:cs typeface="Calibri" panose="020F0502020204030204" pitchFamily="34" charset="0"/>
              </a:rPr>
              <a:t>emoves </a:t>
            </a:r>
            <a:r>
              <a:rPr lang="en-US" sz="1800" dirty="0">
                <a:effectLst/>
                <a:latin typeface="Calibri" panose="020F0502020204030204" pitchFamily="34" charset="0"/>
                <a:ea typeface="Calibri" panose="020F0502020204030204" pitchFamily="34" charset="0"/>
                <a:cs typeface="Calibri" panose="020F0502020204030204" pitchFamily="34" charset="0"/>
              </a:rPr>
              <a:t>the number of color restrictions on the glove, including laces and seams, but does not permit any part of the glove to match the color of the ball. This change allows for the rule to be less restrictive, providing more options. The glove still cannot have an optic-colored marking which gives the appearance of the ball or is judged to be distracting to the umpire.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indent="0">
              <a:buNone/>
            </a:pPr>
            <a:r>
              <a:rPr lang="en-US" sz="1800" dirty="0"/>
              <a:t> </a:t>
            </a:r>
            <a:endParaRPr lang="en-US" sz="18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10</a:t>
            </a:fld>
            <a:endParaRPr lang="en-US"/>
          </a:p>
        </p:txBody>
      </p:sp>
    </p:spTree>
    <p:extLst>
      <p:ext uri="{BB962C8B-B14F-4D97-AF65-F5344CB8AC3E}">
        <p14:creationId xmlns:p14="http://schemas.microsoft.com/office/powerpoint/2010/main" val="1948371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 2-20-1g (NEW): </a:t>
            </a:r>
            <a:r>
              <a:rPr lang="en-US" dirty="0"/>
              <a:t>If an offensive player interferes with a defensive player attempting to field a batted ball while the ball is over fair territory, it is a fair ball.</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b="1" dirty="0"/>
            </a:br>
            <a:r>
              <a:rPr lang="en-US" b="1" dirty="0"/>
              <a:t>Rationale: </a:t>
            </a:r>
            <a:r>
              <a:rPr lang="en-US" sz="1200" dirty="0">
                <a:solidFill>
                  <a:srgbClr val="000000"/>
                </a:solidFill>
                <a:effectLst/>
                <a:latin typeface="Calibri" panose="020F0502020204030204" pitchFamily="34" charset="0"/>
                <a:ea typeface="Arial" panose="020B0604020202020204" pitchFamily="34" charset="0"/>
              </a:rPr>
              <a:t>This change </a:t>
            </a:r>
            <a:r>
              <a:rPr lang="en-US" sz="1200" dirty="0">
                <a:effectLst/>
                <a:latin typeface="Calibri" panose="020F0502020204030204" pitchFamily="34" charset="0"/>
                <a:ea typeface="Calibri" panose="020F0502020204030204" pitchFamily="34" charset="0"/>
                <a:cs typeface="Times New Roman" panose="02020603050405020304" pitchFamily="18" charset="0"/>
              </a:rPr>
              <a:t>allows the definition of a fair ball to reflect what umpires have always enforced as part of the definition of a fair ball. It is intended to mirror the definition of a foul ball. (2-25-1e)</a:t>
            </a:r>
            <a:endParaRPr lang="en-US" sz="1200" dirty="0"/>
          </a:p>
          <a:p>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11</a:t>
            </a:fld>
            <a:endParaRPr lang="en-US"/>
          </a:p>
        </p:txBody>
      </p:sp>
    </p:spTree>
    <p:extLst>
      <p:ext uri="{BB962C8B-B14F-4D97-AF65-F5344CB8AC3E}">
        <p14:creationId xmlns:p14="http://schemas.microsoft.com/office/powerpoint/2010/main" val="1464501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Rules 3-6-11: </a:t>
            </a:r>
            <a:r>
              <a:rPr lang="en-US" dirty="0"/>
              <a:t>Jewelry is no longer prohibited. However, 1-8-6 is still in effect, which prohibits team personnel from using electronic devices to communicate or transmit data outside of the dugout.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a:t>
            </a:r>
            <a:r>
              <a:rPr lang="en-US" dirty="0"/>
              <a:t> The NFHS Softball Committee r</a:t>
            </a:r>
            <a:r>
              <a:rPr lang="en-US" sz="1800" dirty="0">
                <a:effectLst/>
                <a:latin typeface="Calibri" panose="020F0502020204030204" pitchFamily="34" charset="0"/>
                <a:ea typeface="Calibri" panose="020F0502020204030204" pitchFamily="34" charset="0"/>
                <a:cs typeface="Times New Roman" panose="02020603050405020304" pitchFamily="18" charset="0"/>
              </a:rPr>
              <a:t>emoved the former Rule 3-2-12 prohibiting jewelry, which places the softball rules in line with other NFHS sports that do not have the restriction. These sports have no documented data of an increased risk for injury while wearing jewelry. With this change, medical alert and religious medals are no longer a concern. Umpires still have the authority to rule on anything that is considered a distraction or increases risk to any player.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12</a:t>
            </a:fld>
            <a:endParaRPr lang="en-US"/>
          </a:p>
        </p:txBody>
      </p:sp>
    </p:spTree>
    <p:extLst>
      <p:ext uri="{BB962C8B-B14F-4D97-AF65-F5344CB8AC3E}">
        <p14:creationId xmlns:p14="http://schemas.microsoft.com/office/powerpoint/2010/main" val="1229298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 3-6-11: </a:t>
            </a:r>
            <a:r>
              <a:rPr lang="en-US" dirty="0"/>
              <a:t>Clarifies where electronic devices may be used for coaching purposes during a game.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a:t>
            </a:r>
            <a:r>
              <a:rPr lang="en-US" dirty="0"/>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rule prohibiting jewelry has been removed</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 allowing team personnel to now wear jewelry; however, the rule regarding the use of electronics is still in place. The use of electronic devices by team personnel to transmit or record information pertaining to their players or team’s performance is only permitted within the dugout. Items such as smartwatches are permitted to be utilized as a watch but cannot be used to transmit or receive data outside of the dugout.</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13</a:t>
            </a:fld>
            <a:endParaRPr lang="en-US"/>
          </a:p>
        </p:txBody>
      </p:sp>
    </p:spTree>
    <p:extLst>
      <p:ext uri="{BB962C8B-B14F-4D97-AF65-F5344CB8AC3E}">
        <p14:creationId xmlns:p14="http://schemas.microsoft.com/office/powerpoint/2010/main" val="3578532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Rule 4-2-1: </a:t>
            </a:r>
            <a:r>
              <a:rPr lang="en-US" dirty="0"/>
              <a:t>Allows for all runs to be counted when a fair batted ball clears the home run fence to end the game.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Rationale:</a:t>
            </a: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All runs scored by virtue of the home run will be included in individual and team statistics.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14</a:t>
            </a:fld>
            <a:endParaRPr lang="en-US"/>
          </a:p>
        </p:txBody>
      </p:sp>
    </p:spTree>
    <p:extLst>
      <p:ext uri="{BB962C8B-B14F-4D97-AF65-F5344CB8AC3E}">
        <p14:creationId xmlns:p14="http://schemas.microsoft.com/office/powerpoint/2010/main" val="1816233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 8-2-7: </a:t>
            </a:r>
            <a:r>
              <a:rPr lang="en-US" sz="4000" dirty="0">
                <a:effectLst/>
                <a:latin typeface="Calibri" panose="020F0502020204030204" pitchFamily="34" charset="0"/>
                <a:ea typeface="Calibri" panose="020F0502020204030204" pitchFamily="34" charset="0"/>
                <a:cs typeface="Times New Roman" panose="02020603050405020304" pitchFamily="18" charset="0"/>
              </a:rPr>
              <a:t>This clarifies batter-runner interference on a fly ball over foul territory.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b="1" dirty="0"/>
              <a:t>Rationale: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has always been the enforcement but was not listed in the section covering batter-runner. The language is consistent with the rule covering interference on an initial play on a fair-batted ball and aligns with Rule 8-6-10.</a:t>
            </a:r>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15</a:t>
            </a:fld>
            <a:endParaRPr lang="en-US"/>
          </a:p>
        </p:txBody>
      </p:sp>
    </p:spTree>
    <p:extLst>
      <p:ext uri="{BB962C8B-B14F-4D97-AF65-F5344CB8AC3E}">
        <p14:creationId xmlns:p14="http://schemas.microsoft.com/office/powerpoint/2010/main" val="3519168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Rule 1-3-3</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The new ball specifications are permissible currently and will be required January 1, 2025, for high school competition. </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Balls manufactured with the current specifications will be permitted for use through 2024.</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Ball tolerance specifications for the 12-inch Fast Pitch Softball have been standardized for NFHS, NCAA, and USA Softball. After conducting research on whether the minimal changes might have an impact on safety, it was determined that changing the weight from 6¼ to 6½ ounces would not increase batted ball speed. Any balls manufactured with the former specifications will be permitted through 2024, to allow for state associations manufacturers to reduce current inventory. </a:t>
            </a:r>
            <a:r>
              <a:rPr lang="en-US" sz="1200" dirty="0">
                <a:effectLst/>
                <a:latin typeface="Calibri" panose="020F0502020204030204" pitchFamily="34" charset="0"/>
                <a:ea typeface="Arial" panose="020B0604020202020204" pitchFamily="34" charset="0"/>
                <a:cs typeface="Calibri" panose="020F0502020204030204" pitchFamily="34" charset="0"/>
              </a:rPr>
              <a:t>The new ball specifications are permitted for use during the 2021-22 season and will be required by January 1, 2025.</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16</a:t>
            </a:fld>
            <a:endParaRPr lang="en-US"/>
          </a:p>
        </p:txBody>
      </p:sp>
    </p:spTree>
    <p:extLst>
      <p:ext uri="{BB962C8B-B14F-4D97-AF65-F5344CB8AC3E}">
        <p14:creationId xmlns:p14="http://schemas.microsoft.com/office/powerpoint/2010/main" val="2197268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17</a:t>
            </a:fld>
            <a:endParaRPr lang="en-US"/>
          </a:p>
        </p:txBody>
      </p:sp>
    </p:spTree>
    <p:extLst>
      <p:ext uri="{BB962C8B-B14F-4D97-AF65-F5344CB8AC3E}">
        <p14:creationId xmlns:p14="http://schemas.microsoft.com/office/powerpoint/2010/main" val="2941799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Rule 2-25-1e: </a:t>
            </a:r>
            <a:r>
              <a:rPr lang="en-US" dirty="0"/>
              <a:t>While over foul territory, </a:t>
            </a:r>
            <a:r>
              <a:rPr lang="en-US" u="sng" dirty="0">
                <a:solidFill>
                  <a:srgbClr val="FF0000"/>
                </a:solidFill>
              </a:rPr>
              <a:t>an offensive player </a:t>
            </a:r>
            <a:r>
              <a:rPr lang="en-US" strike="sngStrike" dirty="0">
                <a:solidFill>
                  <a:srgbClr val="FF0000"/>
                </a:solidFill>
              </a:rPr>
              <a:t>a runner</a:t>
            </a:r>
            <a:r>
              <a:rPr lang="en-US" strike="sngStrike" dirty="0"/>
              <a:t> </a:t>
            </a:r>
            <a:r>
              <a:rPr lang="en-US" dirty="0"/>
              <a:t>interferes with a defensive player attempting to field a batted ball.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Rationale:</a:t>
            </a:r>
            <a:r>
              <a:rPr lang="en-US" sz="1200" dirty="0">
                <a:effectLst/>
                <a:latin typeface="Calibri" panose="020F0502020204030204" pitchFamily="34" charset="0"/>
                <a:ea typeface="Calibri" panose="020F0502020204030204" pitchFamily="34" charset="0"/>
                <a:cs typeface="Times New Roman" panose="02020603050405020304" pitchFamily="18" charset="0"/>
              </a:rPr>
              <a:t> Clearly defines that any offensive player can commit interference on a batted ball while over foul territory. This has always been the enforcement but by changing the word from runner to offensive player it makes the rule more inclusive and easily interpreted.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18</a:t>
            </a:fld>
            <a:endParaRPr lang="en-US"/>
          </a:p>
        </p:txBody>
      </p:sp>
    </p:spTree>
    <p:extLst>
      <p:ext uri="{BB962C8B-B14F-4D97-AF65-F5344CB8AC3E}">
        <p14:creationId xmlns:p14="http://schemas.microsoft.com/office/powerpoint/2010/main" val="1366497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Rule 7-4-11: </a:t>
            </a:r>
            <a:r>
              <a:rPr lang="en-US" sz="1800" u="sng" dirty="0">
                <a:solidFill>
                  <a:srgbClr val="FF0000"/>
                </a:solidFill>
                <a:effectLst/>
                <a:latin typeface="Calibri" panose="020F0502020204030204" pitchFamily="34" charset="0"/>
                <a:ea typeface="Arial" panose="020B0604020202020204" pitchFamily="34" charset="0"/>
              </a:rPr>
              <a:t>When a spectator reaches into live ball territory and interferes with a fielder’s opportunity to catch a fly ball. </a:t>
            </a:r>
            <a:r>
              <a:rPr lang="en-US" sz="1800" strike="sngStrike" dirty="0">
                <a:solidFill>
                  <a:srgbClr val="FF0000"/>
                </a:solidFill>
                <a:effectLst/>
                <a:latin typeface="Calibri" panose="020F0502020204030204" pitchFamily="34" charset="0"/>
                <a:ea typeface="Arial" panose="020B0604020202020204" pitchFamily="34" charset="0"/>
              </a:rPr>
              <a:t>A fair or foul (other than a</a:t>
            </a:r>
            <a:r>
              <a:rPr lang="en-US" sz="1800" dirty="0">
                <a:solidFill>
                  <a:srgbClr val="FF0000"/>
                </a:solidFill>
                <a:effectLst/>
                <a:latin typeface="Calibri" panose="020F0502020204030204" pitchFamily="34" charset="0"/>
                <a:ea typeface="Arial" panose="020B0604020202020204" pitchFamily="34" charset="0"/>
              </a:rPr>
              <a:t>	</a:t>
            </a:r>
            <a:r>
              <a:rPr lang="en-US" sz="1800" strike="sngStrike" dirty="0">
                <a:solidFill>
                  <a:srgbClr val="FF0000"/>
                </a:solidFill>
                <a:effectLst/>
                <a:latin typeface="Calibri" panose="020F0502020204030204" pitchFamily="34" charset="0"/>
                <a:ea typeface="Arial" panose="020B0604020202020204" pitchFamily="34" charset="0"/>
              </a:rPr>
              <a:t>foul tip, not a third strike) ball is caught in flight by a fielder or such catch is prevented by a spectator reaching into the playing area.</a:t>
            </a:r>
            <a:endParaRPr lang="en-US" sz="1200" dirty="0">
              <a:solidFill>
                <a:srgbClr val="FF0000"/>
              </a:solidFill>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Rationale:</a:t>
            </a:r>
            <a:r>
              <a:rPr lang="en-US" sz="1200" dirty="0">
                <a:effectLst/>
                <a:latin typeface="Calibri" panose="020F0502020204030204" pitchFamily="34" charset="0"/>
                <a:ea typeface="Calibri" panose="020F0502020204030204" pitchFamily="34" charset="0"/>
                <a:cs typeface="Times New Roman" panose="02020603050405020304" pitchFamily="18" charset="0"/>
              </a:rPr>
              <a:t> This better defines spectator interference on a fair or foul fly ball. The previous rule language was confusing on a fly ball when there was spectator interference preventing the defense from catching the ball.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19</a:t>
            </a:fld>
            <a:endParaRPr lang="en-US"/>
          </a:p>
        </p:txBody>
      </p:sp>
    </p:spTree>
    <p:extLst>
      <p:ext uri="{BB962C8B-B14F-4D97-AF65-F5344CB8AC3E}">
        <p14:creationId xmlns:p14="http://schemas.microsoft.com/office/powerpoint/2010/main" val="240139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1357558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20</a:t>
            </a:fld>
            <a:endParaRPr lang="en-US"/>
          </a:p>
        </p:txBody>
      </p:sp>
    </p:spTree>
    <p:extLst>
      <p:ext uri="{BB962C8B-B14F-4D97-AF65-F5344CB8AC3E}">
        <p14:creationId xmlns:p14="http://schemas.microsoft.com/office/powerpoint/2010/main" val="4243761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Sportsmanship</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Good sporting behavior is one of the fundamental ingredients to the continued success and enjoyment of education-based high school sports and activities. In fact, in the 103-year history of organized high school sports in the United States, good sportsmanship has been one of the most important outcomes of high school activity programs. NFHS playing rules are written to encourage sportsmanship. Participation in these programs should promote respect, integrity and sportsmanship. However, for these ideals to occur, everyone involved in these programs must be doing their part. </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21</a:t>
            </a:fld>
            <a:endParaRPr lang="en-US"/>
          </a:p>
        </p:txBody>
      </p:sp>
    </p:spTree>
    <p:extLst>
      <p:ext uri="{BB962C8B-B14F-4D97-AF65-F5344CB8AC3E}">
        <p14:creationId xmlns:p14="http://schemas.microsoft.com/office/powerpoint/2010/main" val="3853430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Sportsmanship</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The NFHS is concerned that unsporting behavior in education-based athletics has increased across all sports. As a result, the NFHS has made sportsmanship the No. 1 Point of Emphasis for the 2022-23 school year. Sportsmanship, or good sporting behavior, is about treating one another with respect and exhibiting appropriate behavior. It is about being fair, honest and caring. When these types of appropriate behavior occur, competitive play is more enjoyable for everyone. Coaches set the tone at athletic contests with their display of sportsmanship. If these individuals act in a sportsmanlike manner, their behavior sets the tone for players, spectators and others. If coaches, however, are complaining constantly about the decision of contest officials, spectators are more likely to do the same. There must be a collaborative, working relationship between contest officials and game administration to promote good sportsmanship and safely conduct the contest. Everyone has their roles to play in creating a positive, sportsmanlike atmosphere at contests. </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22</a:t>
            </a:fld>
            <a:endParaRPr lang="en-US"/>
          </a:p>
        </p:txBody>
      </p:sp>
    </p:spTree>
    <p:extLst>
      <p:ext uri="{BB962C8B-B14F-4D97-AF65-F5344CB8AC3E}">
        <p14:creationId xmlns:p14="http://schemas.microsoft.com/office/powerpoint/2010/main" val="2654627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Sportsmanship</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Officials should focus on the actions of players, coaches and other bench/sideline personnel. A positive, open line of communication between officials and coaches ultimately results in a better contest for everyone involved. Contest officials, however, should never engage with spectators who are exhibiting unsporting behavior. Once the contest begins, school administration is responsible for dealing with unruly spectators. A proactive approach by school administration includes monitoring the behavior of spectators and intervening as needed. If spectators are using demeaning or profane language at officials – or at others in the stands – those individuals should be removed from the contest by school administration. </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23</a:t>
            </a:fld>
            <a:endParaRPr lang="en-US"/>
          </a:p>
        </p:txBody>
      </p:sp>
    </p:spTree>
    <p:extLst>
      <p:ext uri="{BB962C8B-B14F-4D97-AF65-F5344CB8AC3E}">
        <p14:creationId xmlns:p14="http://schemas.microsoft.com/office/powerpoint/2010/main" val="656618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Sportsmanship</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A proactive approach by school administration includes monitoring the behavior of spectators and intervening as needed. If spectators are using demeaning or profane language at officials – or at others in the stands – those individuals should be removed from the contest by school administration. In recent years, a heightened level of unsportsmanlike behavior has been occurring by spectators at high school sporting events, and it must be stopped. The use of demeaning language, or hate speech, by students, parents and other fans must cease. High school sports and other activities exist to lift people up, not demean or tear people down. The goal is to treat everyone fairly and treat each other with respect. Any speech or harassment that is insulting, demeaning or hurtful will not be tolerated. High schools must establish a culture that values the worth of every single person – both players on the school’s team and players on the opposing team. There must be a no-tolerance policy regarding behavior that shows disrespect for another individual. Good sports win with humility, lose with grace and do both with dignity. It takes the efforts of everyone every day to ensure that sportsmanship remains one of the top priorities in education-based activity programs. </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24</a:t>
            </a:fld>
            <a:endParaRPr lang="en-US"/>
          </a:p>
        </p:txBody>
      </p:sp>
    </p:spTree>
    <p:extLst>
      <p:ext uri="{BB962C8B-B14F-4D97-AF65-F5344CB8AC3E}">
        <p14:creationId xmlns:p14="http://schemas.microsoft.com/office/powerpoint/2010/main" val="3970512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TIME BETWEEN INNINGS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As a point of emphasis umpires and coaches should pay strict attention to the 60 second time limit between half-innings.  In accordance with Rule 6-2-5 at the beginning of each half-inning no more than one minute may be used to deliver no more than five pitches to the catcher or other teammate.  The one-minute time limit begins from the third out of the previous half-inning.  A pitcher returning to the pitching position in the same half inning will not be granted any warm-up pitches.   Umpires may authorize more pitches during inclement weather or if a pitcher was removed due to injury or by rule.</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25</a:t>
            </a:fld>
            <a:endParaRPr lang="en-US"/>
          </a:p>
        </p:txBody>
      </p:sp>
    </p:spTree>
    <p:extLst>
      <p:ext uri="{BB962C8B-B14F-4D97-AF65-F5344CB8AC3E}">
        <p14:creationId xmlns:p14="http://schemas.microsoft.com/office/powerpoint/2010/main" val="4201093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JEWELRY AND ELECTRONIC COMMUNICATION</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The rule prohibiting jewelry has been removed allowing team personnel to now wear jewelry; however, the rule regarding the use of electronics is still in place. The use of electronic devices by team personnel to transmit or record information pertaining to their players or team’s performance is only permitted within the dugout. Items such as smart watches are permitted to be utilized as a watch but cannot be used to transmit or receive data outside of the dugout.</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26</a:t>
            </a:fld>
            <a:endParaRPr lang="en-US"/>
          </a:p>
        </p:txBody>
      </p:sp>
    </p:spTree>
    <p:extLst>
      <p:ext uri="{BB962C8B-B14F-4D97-AF65-F5344CB8AC3E}">
        <p14:creationId xmlns:p14="http://schemas.microsoft.com/office/powerpoint/2010/main" val="518275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COMPARABLE DRYING AGENTS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Pitchers are not permitted to use any substance on the ball or on contact points of the pitching hand or fingers; also, no foreign substances may be applied to the ball. If a pitcher licks their fingers, the player must wipe their fingers prior to touching the ball.  </a:t>
            </a:r>
            <a:r>
              <a:rPr lang="en-US" sz="1200" dirty="0">
                <a:solidFill>
                  <a:srgbClr val="050505"/>
                </a:solidFill>
                <a:effectLst/>
                <a:latin typeface="Calibri" panose="020F0502020204030204" pitchFamily="34" charset="0"/>
                <a:ea typeface="Calibri" panose="020F0502020204030204" pitchFamily="34" charset="0"/>
                <a:cs typeface="Calibri" panose="020F0502020204030204" pitchFamily="34" charset="0"/>
              </a:rPr>
              <a:t>Comparable drying agents listed on the USA website (USAsoftball.org) are permitted, and powdered </a:t>
            </a:r>
            <a:r>
              <a:rPr lang="en-US" sz="1200" dirty="0">
                <a:effectLst/>
                <a:latin typeface="Calibri" panose="020F0502020204030204" pitchFamily="34" charset="0"/>
                <a:ea typeface="Calibri" panose="020F0502020204030204" pitchFamily="34" charset="0"/>
                <a:cs typeface="Times New Roman" panose="02020603050405020304" pitchFamily="18" charset="0"/>
              </a:rPr>
              <a:t>rosin is also permitted.  It is not necessary to wipe off the drying agent before making contact with the ball.</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27</a:t>
            </a:fld>
            <a:endParaRPr lang="en-US"/>
          </a:p>
        </p:txBody>
      </p:sp>
    </p:spTree>
    <p:extLst>
      <p:ext uri="{BB962C8B-B14F-4D97-AF65-F5344CB8AC3E}">
        <p14:creationId xmlns:p14="http://schemas.microsoft.com/office/powerpoint/2010/main" val="3038796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altLang="en-US" dirty="0"/>
              <a:t>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endParaRPr lang="en-US" altLang="en-US" sz="800" dirty="0"/>
          </a:p>
          <a:p>
            <a:r>
              <a:rPr lang="en-US" altLang="en-US" dirty="0"/>
              <a:t>“Interscholastic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endParaRPr lang="en-US" altLang="en-US" sz="800" dirty="0"/>
          </a:p>
          <a:p>
            <a:r>
              <a:rPr lang="en-US" altLang="en-US" dirty="0"/>
              <a:t>Video clips are made available to NFHS Officials Association members.  The video is clipped on specific topics and provides the rules references as well as dialogue on the topic.  </a:t>
            </a:r>
          </a:p>
          <a:p>
            <a:endParaRPr lang="en-US" altLang="en-US" sz="800" dirty="0"/>
          </a:p>
          <a:p>
            <a:r>
              <a:rPr lang="en-US" altLang="en-US" dirty="0"/>
              <a:t>The courses and videos are offered at </a:t>
            </a:r>
            <a:r>
              <a:rPr lang="en-US" altLang="en-US" u="sng" dirty="0">
                <a:hlinkClick r:id="rId3"/>
              </a:rPr>
              <a:t>www.NFHSLearn.com</a:t>
            </a:r>
            <a:r>
              <a:rPr lang="en-US" altLang="en-US" dirty="0"/>
              <a:t> . </a:t>
            </a:r>
          </a:p>
          <a:p>
            <a:endParaRPr lang="en-US" altLang="en-US" sz="800" dirty="0"/>
          </a:p>
          <a:p>
            <a:r>
              <a:rPr lang="en-US" altLang="en-US" b="1" u="sng" dirty="0">
                <a:solidFill>
                  <a:schemeClr val="accent2"/>
                </a:solidFill>
              </a:rPr>
              <a:t>Courses Available:</a:t>
            </a:r>
          </a:p>
          <a:p>
            <a:pPr lvl="1"/>
            <a:r>
              <a:rPr lang="en-US" altLang="en-US" b="1" dirty="0"/>
              <a:t>Officiating Football</a:t>
            </a:r>
            <a:r>
              <a:rPr lang="en-US" altLang="en-US" dirty="0"/>
              <a:t> </a:t>
            </a:r>
          </a:p>
          <a:p>
            <a:pPr lvl="1"/>
            <a:r>
              <a:rPr lang="en-US" altLang="en-US" b="1" dirty="0"/>
              <a:t>Officiating Volleyball </a:t>
            </a:r>
            <a:r>
              <a:rPr lang="en-US" altLang="en-US" dirty="0"/>
              <a:t>–</a:t>
            </a:r>
            <a:r>
              <a:rPr lang="en-US" altLang="en-US" b="1" dirty="0"/>
              <a:t> </a:t>
            </a:r>
            <a:r>
              <a:rPr lang="en-US" altLang="en-US" dirty="0"/>
              <a:t>Ball Handling</a:t>
            </a:r>
          </a:p>
          <a:p>
            <a:pPr lvl="1" eaLnBrk="1" hangingPunct="1">
              <a:spcBef>
                <a:spcPct val="0"/>
              </a:spcBef>
            </a:pPr>
            <a:r>
              <a:rPr lang="en-US" altLang="en-US" b="1" dirty="0"/>
              <a:t>Officiating Volleyball </a:t>
            </a:r>
            <a:r>
              <a:rPr lang="en-US" altLang="en-US" dirty="0"/>
              <a:t>– Alignment</a:t>
            </a:r>
          </a:p>
          <a:p>
            <a:pPr lvl="1" eaLnBrk="1" hangingPunct="1">
              <a:spcBef>
                <a:spcPct val="0"/>
              </a:spcBef>
            </a:pPr>
            <a:r>
              <a:rPr lang="en-US" altLang="en-US" b="1" dirty="0"/>
              <a:t>Officiating Volleyball </a:t>
            </a:r>
            <a:r>
              <a:rPr lang="en-US" altLang="en-US" dirty="0"/>
              <a:t>– E-Whistle</a:t>
            </a:r>
          </a:p>
          <a:p>
            <a:pPr lvl="1" eaLnBrk="1" hangingPunct="1">
              <a:spcBef>
                <a:spcPct val="0"/>
              </a:spcBef>
            </a:pPr>
            <a:r>
              <a:rPr lang="en-US" altLang="en-US" b="1" dirty="0"/>
              <a:t>Officiating Basketball</a:t>
            </a:r>
            <a:endParaRPr lang="en-US" altLang="en-US" dirty="0"/>
          </a:p>
          <a:p>
            <a:pPr lvl="1"/>
            <a:r>
              <a:rPr lang="en-US" altLang="en-US" b="1" dirty="0"/>
              <a:t>Officiating Basketball </a:t>
            </a:r>
            <a:r>
              <a:rPr lang="en-US" altLang="en-US" dirty="0"/>
              <a:t>–</a:t>
            </a:r>
            <a:r>
              <a:rPr lang="en-US" altLang="en-US" b="1" dirty="0"/>
              <a:t> </a:t>
            </a:r>
            <a:r>
              <a:rPr lang="en-US" altLang="en-US" dirty="0"/>
              <a:t>Three-Person Mechanics</a:t>
            </a:r>
          </a:p>
          <a:p>
            <a:pPr lvl="1"/>
            <a:r>
              <a:rPr lang="en-US" altLang="en-US" b="1" dirty="0"/>
              <a:t>Officiating Basketball </a:t>
            </a:r>
            <a:r>
              <a:rPr lang="en-US" altLang="en-US" dirty="0"/>
              <a:t>–</a:t>
            </a:r>
            <a:r>
              <a:rPr lang="en-US" altLang="en-US" b="1" dirty="0"/>
              <a:t> </a:t>
            </a:r>
            <a:r>
              <a:rPr lang="en-US" altLang="en-US" dirty="0"/>
              <a:t>Pre-Game Conference</a:t>
            </a:r>
          </a:p>
          <a:p>
            <a:pPr lvl="1"/>
            <a:r>
              <a:rPr lang="en-US" altLang="en-US" b="1" dirty="0"/>
              <a:t>Soccer</a:t>
            </a:r>
            <a:r>
              <a:rPr lang="en-US" altLang="en-US" dirty="0"/>
              <a:t> – Fouls and Misconduct</a:t>
            </a:r>
          </a:p>
          <a:p>
            <a:pPr lvl="1" eaLnBrk="1" hangingPunct="1">
              <a:spcBef>
                <a:spcPct val="0"/>
              </a:spcBef>
            </a:pPr>
            <a:r>
              <a:rPr lang="en-US" altLang="en-US" b="1" dirty="0"/>
              <a:t>Soccer </a:t>
            </a:r>
            <a:r>
              <a:rPr lang="en-US" altLang="en-US" dirty="0"/>
              <a:t>–</a:t>
            </a:r>
            <a:r>
              <a:rPr lang="en-US" altLang="en-US" b="1" dirty="0"/>
              <a:t> </a:t>
            </a:r>
            <a:r>
              <a:rPr lang="en-US" altLang="en-US" dirty="0"/>
              <a:t>Offside</a:t>
            </a:r>
          </a:p>
          <a:p>
            <a:pPr lvl="1" eaLnBrk="1" hangingPunct="1">
              <a:spcBef>
                <a:spcPct val="0"/>
              </a:spcBef>
            </a:pPr>
            <a:r>
              <a:rPr lang="en-US" altLang="en-US" b="1" dirty="0"/>
              <a:t>Soccer</a:t>
            </a:r>
            <a:r>
              <a:rPr lang="en-US" altLang="en-US" dirty="0"/>
              <a:t> –  Pre-Game Conference</a:t>
            </a:r>
          </a:p>
          <a:p>
            <a:pPr lvl="1"/>
            <a:r>
              <a:rPr lang="en-US" altLang="en-US" b="1" dirty="0"/>
              <a:t>Swimming and Diving</a:t>
            </a:r>
            <a:endParaRPr lang="en-US" altLang="en-US" dirty="0"/>
          </a:p>
          <a:p>
            <a:pPr lvl="1"/>
            <a:r>
              <a:rPr lang="en-US" altLang="en-US" b="1" dirty="0"/>
              <a:t>Officiating Wrestling</a:t>
            </a:r>
            <a:r>
              <a:rPr lang="en-US" altLang="en-US" dirty="0"/>
              <a:t> </a:t>
            </a:r>
          </a:p>
          <a:p>
            <a:pPr lvl="1"/>
            <a:r>
              <a:rPr lang="en-US" altLang="en-US" b="1" dirty="0"/>
              <a:t>Umpiring Softball</a:t>
            </a:r>
          </a:p>
          <a:p>
            <a:pPr lvl="1"/>
            <a:r>
              <a:rPr lang="en-US" altLang="en-US" b="1" dirty="0"/>
              <a:t>Officiating Field Hockey</a:t>
            </a:r>
          </a:p>
          <a:p>
            <a:pPr lvl="1"/>
            <a:r>
              <a:rPr lang="en-US" altLang="en-US" b="1" dirty="0"/>
              <a:t>Officiating Track and Field</a:t>
            </a:r>
          </a:p>
          <a:p>
            <a:r>
              <a:rPr lang="en-US" altLang="en-US" dirty="0"/>
              <a:t>	</a:t>
            </a:r>
          </a:p>
          <a:p>
            <a:r>
              <a:rPr lang="en-US" altLang="en-US" b="1" u="sng" dirty="0">
                <a:solidFill>
                  <a:schemeClr val="accent2"/>
                </a:solidFill>
              </a:rPr>
              <a:t>Future Courses to be Considered:</a:t>
            </a:r>
          </a:p>
          <a:p>
            <a:pPr lvl="1"/>
            <a:r>
              <a:rPr lang="en-US" altLang="en-US" b="1" dirty="0"/>
              <a:t>Umpiring Baseball</a:t>
            </a:r>
          </a:p>
          <a:p>
            <a:pPr lvl="1"/>
            <a:r>
              <a:rPr lang="en-US" altLang="en-US" b="1" dirty="0"/>
              <a:t>Umpiring Softball </a:t>
            </a:r>
            <a:r>
              <a:rPr lang="en-US" altLang="en-US" dirty="0"/>
              <a:t>–</a:t>
            </a:r>
            <a:r>
              <a:rPr lang="en-US" altLang="en-US" b="1" dirty="0"/>
              <a:t> 2 Person Mechanics</a:t>
            </a:r>
            <a:endParaRPr lang="en-US" altLang="en-US" dirty="0"/>
          </a:p>
          <a:p>
            <a:pPr lvl="1"/>
            <a:r>
              <a:rPr lang="en-US" altLang="en-US"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29</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The NFHS is the national leader and advocate for high school athletics and performing arts programs. Services of the NFHS reach more than 19,000 high schools and 12 million participants throughout the </a:t>
            </a:r>
            <a:r>
              <a:rPr lang="en-US" b="0" dirty="0"/>
              <a:t>eight </a:t>
            </a:r>
            <a:r>
              <a:rPr lang="en-US" dirty="0"/>
              <a:t>NFHS sections across</a:t>
            </a:r>
            <a:r>
              <a:rPr lang="en-US" baseline="0" dirty="0"/>
              <a:t> the U.S.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A significant responsibility</a:t>
            </a:r>
            <a:r>
              <a:rPr lang="en-US" baseline="0" dirty="0"/>
              <a:t> of the NFHS is the commitment to writing quality playing rules for 17 high school sports for boys and girls, in addition to providing educational resources for high school coaches, officials, parents and students.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It is the vision of the NFHS to help prepare tomorrow’s leaders for the next level of life through the many program offerings in education-based</a:t>
            </a:r>
            <a:r>
              <a:rPr lang="en-US" baseline="0" dirty="0"/>
              <a:t> athletics and activities.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dirty="0">
                <a:solidFill>
                  <a:prstClr val="black"/>
                </a:solidFill>
                <a:latin typeface="Calibri"/>
              </a:rPr>
              <a:t>NFHS CENTER FOR OFFICIALS SERVICES (COS)</a:t>
            </a:r>
          </a:p>
          <a:p>
            <a:pPr defTabSz="924641">
              <a:defRPr/>
            </a:pPr>
            <a:endParaRPr lang="en-US" b="1" dirty="0">
              <a:solidFill>
                <a:prstClr val="black"/>
              </a:solidFill>
              <a:latin typeface="Calibri"/>
            </a:endParaRPr>
          </a:p>
          <a:p>
            <a:pPr defTabSz="924641">
              <a:defRPr/>
            </a:pPr>
            <a:r>
              <a:rPr lang="en-US" b="1" dirty="0">
                <a:solidFill>
                  <a:prstClr val="black"/>
                </a:solidFill>
                <a:latin typeface="Calibri"/>
              </a:rPr>
              <a:t>Your Complete Solution for Officials Management and More:</a:t>
            </a:r>
          </a:p>
          <a:p>
            <a:pPr marL="173370" indent="-173370" defTabSz="924641">
              <a:buFont typeface="Arial" panose="020B0604020202020204" pitchFamily="34" charset="0"/>
              <a:buChar char="•"/>
              <a:defRPr/>
            </a:pPr>
            <a:r>
              <a:rPr lang="en-US" dirty="0">
                <a:solidFill>
                  <a:prstClr val="black"/>
                </a:solidFill>
                <a:latin typeface="Calibri"/>
              </a:rPr>
              <a:t>Registration</a:t>
            </a:r>
          </a:p>
          <a:p>
            <a:pPr marL="173370" indent="-173370" defTabSz="924641">
              <a:buFont typeface="Arial" panose="020B0604020202020204" pitchFamily="34" charset="0"/>
              <a:buChar char="•"/>
              <a:defRPr/>
            </a:pPr>
            <a:r>
              <a:rPr lang="en-US" dirty="0">
                <a:solidFill>
                  <a:prstClr val="black"/>
                </a:solidFill>
                <a:latin typeface="Calibri"/>
              </a:rPr>
              <a:t>Assignment</a:t>
            </a:r>
          </a:p>
          <a:p>
            <a:pPr marL="173370" indent="-173370" defTabSz="924641">
              <a:buFont typeface="Arial" panose="020B0604020202020204" pitchFamily="34" charset="0"/>
              <a:buChar char="•"/>
              <a:defRPr/>
            </a:pPr>
            <a:r>
              <a:rPr lang="en-US" dirty="0">
                <a:solidFill>
                  <a:prstClr val="black"/>
                </a:solidFill>
                <a:latin typeface="Calibri"/>
              </a:rPr>
              <a:t>Payment</a:t>
            </a:r>
          </a:p>
          <a:p>
            <a:pPr marL="173370" indent="-173370" defTabSz="924641">
              <a:buFont typeface="Arial" panose="020B0604020202020204" pitchFamily="34" charset="0"/>
              <a:buChar char="•"/>
              <a:defRPr/>
            </a:pPr>
            <a:r>
              <a:rPr lang="en-US" dirty="0">
                <a:solidFill>
                  <a:prstClr val="black"/>
                </a:solidFill>
                <a:latin typeface="Calibri"/>
              </a:rPr>
              <a:t>Testing</a:t>
            </a:r>
          </a:p>
          <a:p>
            <a:pPr marL="173370" indent="-173370" defTabSz="924641">
              <a:buFont typeface="Arial" panose="020B0604020202020204" pitchFamily="34" charset="0"/>
              <a:buChar char="•"/>
              <a:defRPr/>
            </a:pPr>
            <a:r>
              <a:rPr lang="en-US" dirty="0">
                <a:solidFill>
                  <a:prstClr val="black"/>
                </a:solidFill>
                <a:latin typeface="Calibri"/>
              </a:rPr>
              <a:t>Background Checks</a:t>
            </a:r>
          </a:p>
          <a:p>
            <a:pPr defTabSz="924641">
              <a:defRPr/>
            </a:pPr>
            <a:endParaRPr lang="en-US" dirty="0">
              <a:solidFill>
                <a:prstClr val="black"/>
              </a:solidFill>
              <a:latin typeface="Calibri"/>
            </a:endParaRPr>
          </a:p>
          <a:p>
            <a:pPr defTabSz="924641">
              <a:defRPr/>
            </a:pPr>
            <a:r>
              <a:rPr lang="en-US" b="1" dirty="0">
                <a:solidFill>
                  <a:prstClr val="black"/>
                </a:solidFill>
                <a:latin typeface="Calibri"/>
              </a:rPr>
              <a:t>For More Information on the NFHS – Center for Officials Services (COS) Contact:</a:t>
            </a:r>
          </a:p>
          <a:p>
            <a:pPr defTabSz="924641">
              <a:defRPr/>
            </a:pPr>
            <a:r>
              <a:rPr lang="en-US" dirty="0">
                <a:solidFill>
                  <a:prstClr val="black"/>
                </a:solidFill>
                <a:latin typeface="Calibri"/>
              </a:rPr>
              <a:t>Dana Pappas, Director of Officiating Services, dpappas@nfhs.org</a:t>
            </a:r>
          </a:p>
          <a:p>
            <a:pPr defTabSz="924641">
              <a:defRPr/>
            </a:pPr>
            <a:endParaRPr lang="en-US" dirty="0">
              <a:solidFill>
                <a:prstClr val="black"/>
              </a:solidFill>
              <a:latin typeface="Calibri"/>
            </a:endParaRPr>
          </a:p>
          <a:p>
            <a:pPr defTabSz="924641">
              <a:defRPr/>
            </a:pPr>
            <a:r>
              <a:rPr lang="en-US" b="1" dirty="0">
                <a:solidFill>
                  <a:prstClr val="black"/>
                </a:solidFill>
                <a:latin typeface="Calibri"/>
              </a:rPr>
              <a:t>Also If You’re Interested in Eligibility and Monitoring Requirements Contact </a:t>
            </a:r>
            <a:br>
              <a:rPr lang="en-US" b="1" dirty="0">
                <a:solidFill>
                  <a:prstClr val="black"/>
                </a:solidFill>
                <a:latin typeface="Calibri"/>
              </a:rPr>
            </a:br>
            <a:r>
              <a:rPr lang="en-US" b="1" dirty="0">
                <a:solidFill>
                  <a:prstClr val="black"/>
                </a:solidFill>
                <a:latin typeface="Calibri"/>
              </a:rPr>
              <a:t>the Folks at Dragonfly:</a:t>
            </a:r>
          </a:p>
          <a:p>
            <a:pPr defTabSz="924641">
              <a:defRPr/>
            </a:pPr>
            <a:r>
              <a:rPr lang="en-US" dirty="0">
                <a:solidFill>
                  <a:prstClr val="black"/>
                </a:solidFill>
                <a:latin typeface="Calibri"/>
              </a:rPr>
              <a:t>Kirk </a:t>
            </a:r>
            <a:r>
              <a:rPr lang="en-US" dirty="0">
                <a:solidFill>
                  <a:schemeClr val="tx1">
                    <a:lumMod val="50000"/>
                  </a:schemeClr>
                </a:solidFill>
                <a:latin typeface="Calibri"/>
              </a:rPr>
              <a:t>Miller, Dragonfly, </a:t>
            </a:r>
            <a:r>
              <a:rPr lang="en-US" dirty="0">
                <a:solidFill>
                  <a:schemeClr val="tx1">
                    <a:lumMod val="50000"/>
                  </a:schemeClr>
                </a:solidFill>
                <a:latin typeface="Calibri"/>
                <a:hlinkClick r:id="rId3">
                  <a:extLst>
                    <a:ext uri="{A12FA001-AC4F-418D-AE19-62706E023703}">
                      <ahyp:hlinkClr xmlns:ahyp="http://schemas.microsoft.com/office/drawing/2018/hyperlinkcolor" val="tx"/>
                    </a:ext>
                  </a:extLst>
                </a:hlinkClick>
              </a:rPr>
              <a:t>kirk@dragonflyathletics.com</a:t>
            </a:r>
            <a:endParaRPr lang="en-US" dirty="0">
              <a:solidFill>
                <a:schemeClr val="tx1">
                  <a:lumMod val="50000"/>
                </a:schemeClr>
              </a:solidFill>
              <a:latin typeface="Calibri"/>
            </a:endParaRPr>
          </a:p>
          <a:p>
            <a:pPr defTabSz="924641">
              <a:defRPr/>
            </a:pPr>
            <a:r>
              <a:rPr lang="en-US" dirty="0">
                <a:solidFill>
                  <a:schemeClr val="tx1">
                    <a:lumMod val="50000"/>
                  </a:schemeClr>
                </a:solidFill>
                <a:latin typeface="Calibri"/>
              </a:rPr>
              <a:t>Brandon Wallace, Dragonfly, </a:t>
            </a:r>
            <a:r>
              <a:rPr lang="en-US" dirty="0">
                <a:solidFill>
                  <a:schemeClr val="tx1">
                    <a:lumMod val="50000"/>
                  </a:schemeClr>
                </a:solidFill>
                <a:latin typeface="Calibri"/>
                <a:hlinkClick r:id="rId4">
                  <a:extLst>
                    <a:ext uri="{A12FA001-AC4F-418D-AE19-62706E023703}">
                      <ahyp:hlinkClr xmlns:ahyp="http://schemas.microsoft.com/office/drawing/2018/hyperlinkcolor" val="tx"/>
                    </a:ext>
                  </a:extLst>
                </a:hlinkClick>
              </a:rPr>
              <a:t>brandon@dragonflyathletics.com</a:t>
            </a:r>
            <a:endParaRPr lang="en-US" dirty="0">
              <a:solidFill>
                <a:schemeClr val="tx1">
                  <a:lumMod val="50000"/>
                </a:schemeClr>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30</a:t>
            </a:fld>
            <a:endParaRPr lang="en-US"/>
          </a:p>
        </p:txBody>
      </p:sp>
    </p:spTree>
    <p:extLst>
      <p:ext uri="{BB962C8B-B14F-4D97-AF65-F5344CB8AC3E}">
        <p14:creationId xmlns:p14="http://schemas.microsoft.com/office/powerpoint/2010/main" val="3423796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6F6F33FC-3B5A-BC8F-CB74-50D346344B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805E24DE-A8FC-AE31-FAFB-8647C498C3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UMPIRING SOFTBALL</a:t>
            </a:r>
            <a:br>
              <a:rPr lang="en-US" altLang="en-US" dirty="0"/>
            </a:br>
            <a:r>
              <a:rPr lang="en-US" altLang="en-US" dirty="0"/>
              <a:t>In partnership with USA Softball, the NFHS has developed the first in a line of educational softball courses.  This first course addresses game management as well as obstruction and interference.  </a:t>
            </a:r>
          </a:p>
        </p:txBody>
      </p:sp>
      <p:sp>
        <p:nvSpPr>
          <p:cNvPr id="84996" name="Slide Number Placeholder 3">
            <a:extLst>
              <a:ext uri="{FF2B5EF4-FFF2-40B4-BE49-F238E27FC236}">
                <a16:creationId xmlns:a16="http://schemas.microsoft.com/office/drawing/2014/main" id="{10D1BCF2-13B0-3700-7FA2-8B133169CA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B2FAD6-C386-4D2C-BD91-3F0743521F97}" type="slidenum">
              <a:rPr lang="en-US" altLang="en-US"/>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32</a:t>
            </a:fld>
            <a:endParaRPr lang="en-US"/>
          </a:p>
        </p:txBody>
      </p:sp>
    </p:spTree>
    <p:extLst>
      <p:ext uri="{BB962C8B-B14F-4D97-AF65-F5344CB8AC3E}">
        <p14:creationId xmlns:p14="http://schemas.microsoft.com/office/powerpoint/2010/main" val="3463460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3105608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NFHS partnered with USA Softball to present the online Coaching Softball course.   Go to www.nfhslearn.com to view the trailer, description and outline for this course, and encourage your coaches to sign-up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50D54-84B1-458C-AAB4-B90D893DDF56}" type="slidenum">
              <a:rPr lang="en-US" smtClean="0"/>
              <a:t>34</a:t>
            </a:fld>
            <a:endParaRPr lang="en-US"/>
          </a:p>
        </p:txBody>
      </p:sp>
    </p:spTree>
    <p:extLst>
      <p:ext uri="{BB962C8B-B14F-4D97-AF65-F5344CB8AC3E}">
        <p14:creationId xmlns:p14="http://schemas.microsoft.com/office/powerpoint/2010/main" val="2341557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35</a:t>
            </a:fld>
            <a:endParaRPr lang="en-US"/>
          </a:p>
        </p:txBody>
      </p:sp>
    </p:spTree>
    <p:extLst>
      <p:ext uri="{BB962C8B-B14F-4D97-AF65-F5344CB8AC3E}">
        <p14:creationId xmlns:p14="http://schemas.microsoft.com/office/powerpoint/2010/main" val="1653650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NFHS Network is the leader in streaming Live and On Demand high school sports.</a:t>
            </a:r>
          </a:p>
          <a:p>
            <a:endParaRPr lang="en-US" altLang="en-US" dirty="0"/>
          </a:p>
          <a:p>
            <a:r>
              <a:rPr lang="en-US" altLang="en-US" dirty="0"/>
              <a:t>Partnered with the </a:t>
            </a:r>
            <a:r>
              <a:rPr lang="en-US" altLang="en-US" b="1" dirty="0">
                <a:hlinkClick r:id="rId3"/>
              </a:rPr>
              <a:t>National Federation of State High School Associations</a:t>
            </a:r>
            <a:r>
              <a:rPr lang="en-US" altLang="en-US" dirty="0"/>
              <a:t>, 45 high school state athletic/activities associations, and </a:t>
            </a:r>
            <a:r>
              <a:rPr lang="en-US" altLang="en-US" dirty="0" err="1"/>
              <a:t>PlayOn</a:t>
            </a:r>
            <a:r>
              <a:rPr lang="en-US" altLang="en-US" dirty="0"/>
              <a:t>! Sports, the NFHS Network is a joint venture created to provide fans with the ability to stream high school sports on any device, from wherever they are.</a:t>
            </a:r>
          </a:p>
          <a:p>
            <a:endParaRPr lang="en-US" altLang="en-US" dirty="0"/>
          </a:p>
          <a:p>
            <a:r>
              <a:rPr lang="en-US" altLang="en-US" dirty="0"/>
              <a:t>All NFHS Network events are available to watch online at </a:t>
            </a:r>
            <a:r>
              <a:rPr lang="en-US" altLang="en-US" b="1" dirty="0">
                <a:hlinkClick r:id="rId4"/>
              </a:rPr>
              <a:t>www.NFHSnetwork.com</a:t>
            </a:r>
            <a:r>
              <a:rPr lang="en-US" altLang="en-US" dirty="0"/>
              <a:t> and through the NFHS Network Live App for iOS and Android. Follow us on </a:t>
            </a:r>
            <a:r>
              <a:rPr lang="en-US" altLang="en-US" b="1" dirty="0">
                <a:hlinkClick r:id="rId5"/>
              </a:rPr>
              <a:t>Facebook</a:t>
            </a:r>
            <a:r>
              <a:rPr lang="en-US" altLang="en-US" dirty="0"/>
              <a:t>, </a:t>
            </a:r>
            <a:r>
              <a:rPr lang="en-US" altLang="en-US" b="1" dirty="0">
                <a:hlinkClick r:id="rId6"/>
              </a:rPr>
              <a:t>Twitter</a:t>
            </a:r>
            <a:r>
              <a:rPr lang="en-US" altLang="en-US" dirty="0"/>
              <a:t>, </a:t>
            </a:r>
            <a:r>
              <a:rPr lang="en-US" altLang="en-US" b="1" dirty="0">
                <a:hlinkClick r:id="rId7"/>
              </a:rPr>
              <a:t>Instagram</a:t>
            </a:r>
            <a:r>
              <a:rPr lang="en-US" altLang="en-US" dirty="0"/>
              <a:t>, and </a:t>
            </a:r>
            <a:r>
              <a:rPr lang="en-US" altLang="en-US" b="1" dirty="0">
                <a:hlinkClick r:id="rId8"/>
              </a:rPr>
              <a:t>YouTube</a:t>
            </a:r>
            <a:r>
              <a:rPr lang="en-US" altLang="en-US" dirty="0"/>
              <a:t>.</a:t>
            </a:r>
          </a:p>
          <a:p>
            <a:endParaRPr lang="en-US" altLang="en-US" dirty="0"/>
          </a:p>
          <a:p>
            <a:r>
              <a:rPr lang="en-US" altLang="en-US" dirty="0"/>
              <a:t>Watching high school sports and events has never been easier.</a:t>
            </a:r>
          </a:p>
          <a:p>
            <a:endParaRPr lang="en-US" altLang="en-US" dirty="0"/>
          </a:p>
          <a:p>
            <a:r>
              <a:rPr lang="en-US" altLang="en-US" dirty="0"/>
              <a:t>The NFHS Network’s goal to broadcast live all 2 million high school sporting events by 2025.</a:t>
            </a:r>
          </a:p>
          <a:p>
            <a:endParaRPr lang="en-US" altLang="en-US" dirty="0"/>
          </a:p>
          <a:p>
            <a:r>
              <a:rPr lang="en-US" altLang="en-US" dirty="0"/>
              <a:t>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cs typeface="Arial" panose="020B0604020202020204" pitchFamily="34" charset="0"/>
              </a:rPr>
              <a:t>NFHS SOFTBALL PUBLICATIONS</a:t>
            </a:r>
            <a:r>
              <a:rPr lang="en-US" altLang="en-US" dirty="0">
                <a:cs typeface="Arial" panose="020B0604020202020204" pitchFamily="34" charset="0"/>
              </a:rPr>
              <a:t> </a:t>
            </a:r>
          </a:p>
          <a:p>
            <a:r>
              <a:rPr lang="en-US" altLang="en-US" dirty="0">
                <a:cs typeface="Arial" panose="020B0604020202020204" pitchFamily="34" charset="0"/>
              </a:rPr>
              <a:t>The NFHS softball publications are available to order online or by using the toll-free number.</a:t>
            </a:r>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38</a:t>
            </a:fld>
            <a:endParaRPr lang="en-US" altLang="en-US"/>
          </a:p>
        </p:txBody>
      </p:sp>
    </p:spTree>
    <p:extLst>
      <p:ext uri="{BB962C8B-B14F-4D97-AF65-F5344CB8AC3E}">
        <p14:creationId xmlns:p14="http://schemas.microsoft.com/office/powerpoint/2010/main" val="2703327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39</a:t>
            </a:fld>
            <a:endParaRPr lang="en-US"/>
          </a:p>
        </p:txBody>
      </p:sp>
    </p:spTree>
    <p:extLst>
      <p:ext uri="{BB962C8B-B14F-4D97-AF65-F5344CB8AC3E}">
        <p14:creationId xmlns:p14="http://schemas.microsoft.com/office/powerpoint/2010/main" val="336626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rules committee recommended rules changes are vetted through the NFHS Rules Review Committee before advancing to the NFHS Board of Directors for final action.  The committee, as</a:t>
            </a:r>
            <a:r>
              <a:rPr lang="en-US" baseline="0" dirty="0"/>
              <a:t> you see, is comprised of all NFHS Director of Sports and chaired by the NFHS Chief Operating Officer.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Photos of the 2022 NFHS Softball Rules Committee members include the representation of eight sections, the NFHS Officials Association, the NFHS Coaches Association, and Rules Committee Chair.</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216743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NFHS writes playing rules for 17 sports, publishes High School Today (HST) along with several other key publications totaling</a:t>
            </a:r>
            <a:r>
              <a:rPr lang="en-US" baseline="0" dirty="0"/>
              <a:t> over </a:t>
            </a:r>
            <a:r>
              <a:rPr lang="en-US" b="0" i="0" baseline="0" dirty="0"/>
              <a:t>four</a:t>
            </a:r>
            <a:r>
              <a:rPr lang="en-US" b="1" i="1" baseline="0" dirty="0"/>
              <a:t> </a:t>
            </a:r>
            <a:r>
              <a:rPr lang="en-US" baseline="0" dirty="0"/>
              <a:t>million pieces annually.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Tx/>
              <a:buNone/>
              <a:tabLst/>
              <a:defRPr/>
            </a:pPr>
            <a:r>
              <a:rPr lang="en-US" sz="1200" dirty="0">
                <a:latin typeface="+mn-lt"/>
              </a:rPr>
              <a:t>Rules app for all NFHS rules books and case books are available on iTunes and Google Play. Rules books and case books are cross-linked and enabled for searchable content.</a:t>
            </a:r>
          </a:p>
          <a:p>
            <a:pPr marL="171450" indent="-171450" defTabSz="912813" eaLnBrk="1" hangingPunct="1">
              <a:buFont typeface="Wingdings" panose="05000000000000000000" pitchFamily="2" charset="2"/>
              <a:buChar char="§"/>
            </a:pPr>
            <a:r>
              <a:rPr lang="en-US" altLang="en-US" sz="1200" baseline="0" dirty="0">
                <a:latin typeface="+mn-lt"/>
              </a:rPr>
              <a:t>App is free to download</a:t>
            </a:r>
          </a:p>
          <a:p>
            <a:pPr marL="171450" indent="-171450" defTabSz="912813" eaLnBrk="1" hangingPunct="1">
              <a:buFont typeface="Wingdings" panose="05000000000000000000" pitchFamily="2" charset="2"/>
              <a:buChar char="§"/>
            </a:pPr>
            <a:r>
              <a:rPr lang="en-US" altLang="en-US" sz="1200" baseline="0" dirty="0">
                <a:latin typeface="+mn-lt"/>
              </a:rPr>
              <a:t>Each book subscription is $6.99</a:t>
            </a:r>
          </a:p>
          <a:p>
            <a:pPr marL="171450" indent="-171450" defTabSz="912813" eaLnBrk="1" hangingPunct="1">
              <a:buFont typeface="Wingdings" panose="05000000000000000000" pitchFamily="2" charset="2"/>
              <a:buChar char="§"/>
            </a:pPr>
            <a:r>
              <a:rPr lang="en-US" altLang="en-US" sz="1200" baseline="0" dirty="0">
                <a:latin typeface="+mn-lt"/>
              </a:rPr>
              <a:t>NFHS Coaches and Officials Association paid members get all books for free</a:t>
            </a:r>
          </a:p>
          <a:p>
            <a:pPr marL="171450" indent="-171450" defTabSz="912813" eaLnBrk="1" hangingPunct="1">
              <a:buFont typeface="Wingdings" panose="05000000000000000000" pitchFamily="2" charset="2"/>
              <a:buChar char="§"/>
            </a:pPr>
            <a:r>
              <a:rPr lang="en-US" altLang="en-US" sz="1200" baseline="0" dirty="0">
                <a:latin typeface="+mn-lt"/>
              </a:rPr>
              <a:t>100% states members get books for free in sports designated by their state</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7</a:t>
            </a:fld>
            <a:endParaRPr lang="en-US"/>
          </a:p>
        </p:txBody>
      </p:sp>
    </p:spTree>
    <p:extLst>
      <p:ext uri="{BB962C8B-B14F-4D97-AF65-F5344CB8AC3E}">
        <p14:creationId xmlns:p14="http://schemas.microsoft.com/office/powerpoint/2010/main" val="389898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Tx/>
              <a:buNone/>
            </a:pPr>
            <a:r>
              <a:rPr lang="en-US" altLang="en-US" dirty="0">
                <a:latin typeface="+mn-lt"/>
                <a:cs typeface="Arial" pitchFamily="34" charset="0"/>
              </a:rPr>
              <a:t>To assist state associations in working with schools for the inclusion of students with disabilities the following guide prepared by the NFHS Task Force on the Inclusion of Students with Disabilities is being provided for your review. </a:t>
            </a:r>
          </a:p>
          <a:p>
            <a:pPr marL="171450" indent="-171450">
              <a:spcBef>
                <a:spcPct val="0"/>
              </a:spcBef>
              <a:buFont typeface="Wingdings" panose="05000000000000000000" pitchFamily="2" charset="2"/>
              <a:buChar char="§"/>
            </a:pPr>
            <a:r>
              <a:rPr lang="en-US" altLang="en-US" dirty="0">
                <a:latin typeface="+mn-lt"/>
                <a:cs typeface="Arial" pitchFamily="34" charset="0"/>
              </a:rPr>
              <a:t>Following these guidelines will assist in the individual student assessment by the student and the school.</a:t>
            </a:r>
          </a:p>
          <a:p>
            <a:pPr marL="171450" indent="-171450">
              <a:spcBef>
                <a:spcPct val="0"/>
              </a:spcBef>
              <a:buFont typeface="Wingdings" panose="05000000000000000000" pitchFamily="2" charset="2"/>
              <a:buChar char="§"/>
            </a:pPr>
            <a:r>
              <a:rPr lang="en-US" altLang="en-US" dirty="0">
                <a:latin typeface="+mn-lt"/>
                <a:cs typeface="Arial" pitchFamily="34" charset="0"/>
              </a:rPr>
              <a:t>When requesting a possible accommodation, coaches should work with their school and the state association as early as possible in the sport season. </a:t>
            </a:r>
          </a:p>
          <a:p>
            <a:pPr marL="171450" indent="-171450">
              <a:spcBef>
                <a:spcPct val="0"/>
              </a:spcBef>
              <a:buFont typeface="Wingdings" panose="05000000000000000000" pitchFamily="2" charset="2"/>
              <a:buChar char="§"/>
            </a:pPr>
            <a:r>
              <a:rPr lang="en-US" altLang="en-US" dirty="0">
                <a:latin typeface="+mn-lt"/>
                <a:cs typeface="Arial" pitchFamily="34" charset="0"/>
              </a:rPr>
              <a:t>Contest officials shall defer decisions on rule accommodations to the respective state association. </a:t>
            </a:r>
          </a:p>
          <a:p>
            <a:pPr marL="171450" indent="-171450">
              <a:spcBef>
                <a:spcPct val="0"/>
              </a:spcBef>
              <a:buFont typeface="Wingdings" panose="05000000000000000000" pitchFamily="2" charset="2"/>
              <a:buChar char="§"/>
            </a:pPr>
            <a:r>
              <a:rPr lang="en-US" altLang="en-US" dirty="0">
                <a:latin typeface="+mn-lt"/>
                <a:cs typeface="Arial" pitchFamily="34" charset="0"/>
              </a:rPr>
              <a:t>This information serves as a guide.  Each state association may develop its own process.</a:t>
            </a:r>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1"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eaLnBrk="0" fontAlgn="base" hangingPunct="0">
              <a:spcBef>
                <a:spcPct val="30000"/>
              </a:spcBef>
              <a:spcAft>
                <a:spcPct val="0"/>
              </a:spcAft>
              <a:defRPr sz="1200">
                <a:solidFill>
                  <a:schemeClr val="tx1"/>
                </a:solidFill>
                <a:latin typeface="Calibri" pitchFamily="34" charset="0"/>
              </a:defRPr>
            </a:lvl6pPr>
            <a:lvl7pPr marL="2971635" indent="-228587" eaLnBrk="0" fontAlgn="base" hangingPunct="0">
              <a:spcBef>
                <a:spcPct val="30000"/>
              </a:spcBef>
              <a:spcAft>
                <a:spcPct val="0"/>
              </a:spcAft>
              <a:defRPr sz="1200">
                <a:solidFill>
                  <a:schemeClr val="tx1"/>
                </a:solidFill>
                <a:latin typeface="Calibri" pitchFamily="34" charset="0"/>
              </a:defRPr>
            </a:lvl7pPr>
            <a:lvl8pPr marL="3428811" indent="-228587" eaLnBrk="0" fontAlgn="base" hangingPunct="0">
              <a:spcBef>
                <a:spcPct val="30000"/>
              </a:spcBef>
              <a:spcAft>
                <a:spcPct val="0"/>
              </a:spcAft>
              <a:defRPr sz="1200">
                <a:solidFill>
                  <a:schemeClr val="tx1"/>
                </a:solidFill>
                <a:latin typeface="Calibri" pitchFamily="34" charset="0"/>
              </a:defRPr>
            </a:lvl8pPr>
            <a:lvl9pPr marL="3885985" indent="-228587"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B636AB-DB23-480D-9D5C-23A68D9D16EA}"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1649951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9</a:t>
            </a:fld>
            <a:endParaRPr lang="en-US"/>
          </a:p>
        </p:txBody>
      </p:sp>
    </p:spTree>
    <p:extLst>
      <p:ext uri="{BB962C8B-B14F-4D97-AF65-F5344CB8AC3E}">
        <p14:creationId xmlns:p14="http://schemas.microsoft.com/office/powerpoint/2010/main" val="2607866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descr="A picture containing person, baseball, athletic game, outdoor&#10;&#10;Description automatically generated">
            <a:extLst>
              <a:ext uri="{FF2B5EF4-FFF2-40B4-BE49-F238E27FC236}">
                <a16:creationId xmlns:a16="http://schemas.microsoft.com/office/drawing/2014/main" id="{41A75AE6-C112-60DD-4EF5-2FA456E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15"/>
            <a:ext cx="12192000" cy="4408510"/>
          </a:xfrm>
          <a:prstGeom prst="rect">
            <a:avLst/>
          </a:prstGeom>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descr="A picture containing person, baseball, athletic game, outdoor&#10;&#10;Description automatically generated">
            <a:extLst>
              <a:ext uri="{FF2B5EF4-FFF2-40B4-BE49-F238E27FC236}">
                <a16:creationId xmlns:a16="http://schemas.microsoft.com/office/drawing/2014/main" id="{C9A44512-41B9-6250-6152-537862E407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240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9" name="Picture 8" descr="A picture containing person, baseball, athletic game, outdoor&#10;&#10;Description automatically generated">
            <a:extLst>
              <a:ext uri="{FF2B5EF4-FFF2-40B4-BE49-F238E27FC236}">
                <a16:creationId xmlns:a16="http://schemas.microsoft.com/office/drawing/2014/main" id="{0D0F9819-A3DC-65B4-C01D-33447453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84"/>
            <a:ext cx="12192000" cy="4408510"/>
          </a:xfrm>
          <a:prstGeom prst="rect">
            <a:avLst/>
          </a:prstGeom>
        </p:spPr>
      </p:pic>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12/15/22</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12/15/22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11957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12/15/22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12/15/22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1931205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895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7C7865-41B5-42E4-9714-A0DAAF35712B}" type="datetimeFigureOut">
              <a:rPr lang="en-US" smtClean="0"/>
              <a:t>12/15/22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3798856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7" name="Picture 6" descr="A picture containing person, baseball, athletic game, outdoor&#10;&#10;Description automatically generated">
            <a:extLst>
              <a:ext uri="{FF2B5EF4-FFF2-40B4-BE49-F238E27FC236}">
                <a16:creationId xmlns:a16="http://schemas.microsoft.com/office/drawing/2014/main" id="{5F7A9D17-7E1F-F6C0-F2F5-CAAA0A9E1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8510"/>
          </a:xfrm>
          <a:prstGeom prst="rect">
            <a:avLst/>
          </a:prstGeom>
        </p:spPr>
      </p:pic>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853151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12/15/22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12/15/22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12/15/22</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12/15/22</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12/15/22</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12/15/22</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12/15/22</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A picture containing person, baseball, athletic game, outdoor&#10;&#10;Description automatically generated">
            <a:extLst>
              <a:ext uri="{FF2B5EF4-FFF2-40B4-BE49-F238E27FC236}">
                <a16:creationId xmlns:a16="http://schemas.microsoft.com/office/drawing/2014/main" id="{0602AEBF-6194-F76C-E6BF-656E21D6F7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671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12/15/22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46"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12/15/22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2" r:id="rId1"/>
    <p:sldLayoutId id="2147483830" r:id="rId2"/>
    <p:sldLayoutId id="2147483847" r:id="rId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12/15/22</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13" name="Picture 12" descr="A picture containing vector graphics&#10;&#10;Description automatically generated">
            <a:extLst>
              <a:ext uri="{FF2B5EF4-FFF2-40B4-BE49-F238E27FC236}">
                <a16:creationId xmlns:a16="http://schemas.microsoft.com/office/drawing/2014/main" id="{32A48D90-DD2B-46BD-B85A-7510DDBBAC4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6242" y="5749230"/>
            <a:ext cx="813855" cy="950065"/>
          </a:xfrm>
          <a:prstGeom prst="rect">
            <a:avLst/>
          </a:prstGeom>
        </p:spPr>
      </p:pic>
    </p:spTree>
    <p:extLst>
      <p:ext uri="{BB962C8B-B14F-4D97-AF65-F5344CB8AC3E}">
        <p14:creationId xmlns:p14="http://schemas.microsoft.com/office/powerpoint/2010/main" val="1072755151"/>
      </p:ext>
    </p:extLst>
  </p:cSld>
  <p:clrMap bg1="lt1" tx1="dk1" bg2="lt2" tx2="dk2" accent1="accent1" accent2="accent2" accent3="accent3" accent4="accent4" accent5="accent5" accent6="accent6" hlink="hlink" folHlink="folHlink"/>
  <p:sldLayoutIdLst>
    <p:sldLayoutId id="2147483842" r:id="rId1"/>
    <p:sldLayoutId id="2147483848"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12/15/22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5" r:id="rId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6.jpg"/></Relationships>
</file>

<file path=ppt/slides/_rels/slide3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hyperlink" Target="http://www.nfhs.com/" TargetMode="External"/><Relationship Id="rId7" Type="http://schemas.openxmlformats.org/officeDocument/2006/relationships/image" Target="../media/image81.jp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43.jpg"/><Relationship Id="rId5" Type="http://schemas.openxmlformats.org/officeDocument/2006/relationships/image" Target="../media/image80.jpg"/><Relationship Id="rId4" Type="http://schemas.openxmlformats.org/officeDocument/2006/relationships/image" Target="../media/image79.jp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1.tif"/><Relationship Id="rId13" Type="http://schemas.openxmlformats.org/officeDocument/2006/relationships/image" Target="../media/image26.jpg"/><Relationship Id="rId3" Type="http://schemas.openxmlformats.org/officeDocument/2006/relationships/image" Target="../media/image16.jpg"/><Relationship Id="rId7" Type="http://schemas.openxmlformats.org/officeDocument/2006/relationships/image" Target="../media/image20.tif"/><Relationship Id="rId12" Type="http://schemas.openxmlformats.org/officeDocument/2006/relationships/image" Target="../media/image25.ti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9.tif"/><Relationship Id="rId11" Type="http://schemas.openxmlformats.org/officeDocument/2006/relationships/image" Target="../media/image24.tif"/><Relationship Id="rId5" Type="http://schemas.openxmlformats.org/officeDocument/2006/relationships/image" Target="../media/image18.tif"/><Relationship Id="rId15" Type="http://schemas.openxmlformats.org/officeDocument/2006/relationships/image" Target="../media/image28.jpe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tif"/></Relationships>
</file>

<file path=ppt/slides/_rels/slide6.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18" Type="http://schemas.openxmlformats.org/officeDocument/2006/relationships/image" Target="../media/image44.jp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17" Type="http://schemas.openxmlformats.org/officeDocument/2006/relationships/image" Target="../media/image43.jpg"/><Relationship Id="rId2" Type="http://schemas.openxmlformats.org/officeDocument/2006/relationships/notesSlide" Target="../notesSlides/notesSlide6.xml"/><Relationship Id="rId16" Type="http://schemas.openxmlformats.org/officeDocument/2006/relationships/image" Target="../media/image42.jpg"/><Relationship Id="rId20" Type="http://schemas.openxmlformats.org/officeDocument/2006/relationships/image" Target="../media/image46.jpg"/><Relationship Id="rId1" Type="http://schemas.openxmlformats.org/officeDocument/2006/relationships/slideLayout" Target="../slideLayouts/slideLayout3.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5" Type="http://schemas.openxmlformats.org/officeDocument/2006/relationships/image" Target="../media/image41.jpg"/><Relationship Id="rId10" Type="http://schemas.openxmlformats.org/officeDocument/2006/relationships/image" Target="../media/image36.jpg"/><Relationship Id="rId19" Type="http://schemas.openxmlformats.org/officeDocument/2006/relationships/image" Target="../media/image45.jpg"/><Relationship Id="rId4" Type="http://schemas.openxmlformats.org/officeDocument/2006/relationships/image" Target="../media/image30.jpg"/><Relationship Id="rId9" Type="http://schemas.openxmlformats.org/officeDocument/2006/relationships/image" Target="../media/image35.jpg"/><Relationship Id="rId14" Type="http://schemas.openxmlformats.org/officeDocument/2006/relationships/image" Target="../media/image40.jpg"/></Relationships>
</file>

<file path=ppt/slides/_rels/slide7.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47.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p:txBody>
          <a:bodyPr/>
          <a:lstStyle/>
          <a:p>
            <a:r>
              <a:rPr lang="en-US" dirty="0"/>
              <a:t>2023 NFHS Softball Rules PowerPoint</a:t>
            </a:r>
          </a:p>
        </p:txBody>
      </p:sp>
      <p:sp>
        <p:nvSpPr>
          <p:cNvPr id="4" name="Subtitle 3">
            <a:extLst>
              <a:ext uri="{FF2B5EF4-FFF2-40B4-BE49-F238E27FC236}">
                <a16:creationId xmlns:a16="http://schemas.microsoft.com/office/drawing/2014/main" id="{5446AC9A-1F48-4526-9DD1-AB4700D03743}"/>
              </a:ext>
            </a:extLst>
          </p:cNvPr>
          <p:cNvSpPr>
            <a:spLocks noGrp="1"/>
          </p:cNvSpPr>
          <p:nvPr>
            <p:ph type="subTitle" idx="1"/>
          </p:nvPr>
        </p:nvSpPr>
        <p:spPr/>
        <p:txBody>
          <a:bodyPr/>
          <a:lstStyle/>
          <a:p>
            <a:r>
              <a:rPr lang="en-US" dirty="0"/>
              <a:t>Rules Changes</a:t>
            </a:r>
          </a:p>
          <a:p>
            <a:r>
              <a:rPr lang="en-US" dirty="0"/>
              <a:t>Major Editorial Changes</a:t>
            </a:r>
          </a:p>
          <a:p>
            <a:r>
              <a:rPr lang="en-US" dirty="0"/>
              <a:t>Points of Emphasis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EE52-A737-4847-875D-22907715BAB1}"/>
              </a:ext>
            </a:extLst>
          </p:cNvPr>
          <p:cNvSpPr>
            <a:spLocks noGrp="1"/>
          </p:cNvSpPr>
          <p:nvPr>
            <p:ph type="title"/>
          </p:nvPr>
        </p:nvSpPr>
        <p:spPr/>
        <p:txBody>
          <a:bodyPr/>
          <a:lstStyle/>
          <a:p>
            <a:r>
              <a:rPr lang="en-US" dirty="0"/>
              <a:t>Gloves/mitts</a:t>
            </a:r>
            <a:br>
              <a:rPr lang="en-US" dirty="0"/>
            </a:br>
            <a:r>
              <a:rPr lang="en-US" dirty="0"/>
              <a:t>rule 1-4-1</a:t>
            </a:r>
            <a:r>
              <a:rPr lang="en-US" cap="none" dirty="0"/>
              <a:t>a, b</a:t>
            </a:r>
            <a:endParaRPr lang="en-US" dirty="0"/>
          </a:p>
        </p:txBody>
      </p:sp>
      <p:sp>
        <p:nvSpPr>
          <p:cNvPr id="3" name="Content Placeholder 2">
            <a:extLst>
              <a:ext uri="{FF2B5EF4-FFF2-40B4-BE49-F238E27FC236}">
                <a16:creationId xmlns:a16="http://schemas.microsoft.com/office/drawing/2014/main" id="{6A5FF4EB-E949-467E-B776-C768DCE5072F}"/>
              </a:ext>
            </a:extLst>
          </p:cNvPr>
          <p:cNvSpPr>
            <a:spLocks noGrp="1"/>
          </p:cNvSpPr>
          <p:nvPr>
            <p:ph idx="1"/>
          </p:nvPr>
        </p:nvSpPr>
        <p:spPr>
          <a:xfrm>
            <a:off x="1630929" y="5618205"/>
            <a:ext cx="10336706" cy="709571"/>
          </a:xfrm>
        </p:spPr>
        <p:txBody>
          <a:bodyPr/>
          <a:lstStyle/>
          <a:p>
            <a:r>
              <a:rPr lang="en-US" sz="2400" dirty="0">
                <a:latin typeface="+mj-lt"/>
                <a:ea typeface="Times New Roman" panose="02020603050405020304" pitchFamily="18" charset="0"/>
                <a:cs typeface="Times New Roman" panose="02020603050405020304" pitchFamily="18" charset="0"/>
              </a:rPr>
              <a:t>Gloves/mitts are now permitted to be more than two colors</a:t>
            </a:r>
            <a:r>
              <a:rPr lang="en-US" sz="2400" dirty="0">
                <a:effectLst/>
                <a:latin typeface="+mj-lt"/>
                <a:ea typeface="Times New Roman" panose="02020603050405020304" pitchFamily="18" charset="0"/>
                <a:cs typeface="Times New Roman" panose="02020603050405020304" pitchFamily="18" charset="0"/>
              </a:rPr>
              <a:t>. Gloves/mitts, lacing and seams still may not be the color of the ball.</a:t>
            </a:r>
            <a:endParaRPr lang="en-US" sz="2400" dirty="0">
              <a:latin typeface="+mj-lt"/>
            </a:endParaRPr>
          </a:p>
        </p:txBody>
      </p:sp>
      <p:sp>
        <p:nvSpPr>
          <p:cNvPr id="4" name="Footer Placeholder 3">
            <a:extLst>
              <a:ext uri="{FF2B5EF4-FFF2-40B4-BE49-F238E27FC236}">
                <a16:creationId xmlns:a16="http://schemas.microsoft.com/office/drawing/2014/main" id="{074869C9-E546-4932-93BD-B45FFC259E1D}"/>
              </a:ext>
            </a:extLst>
          </p:cNvPr>
          <p:cNvSpPr>
            <a:spLocks noGrp="1"/>
          </p:cNvSpPr>
          <p:nvPr>
            <p:ph type="ftr" sz="quarter" idx="11"/>
          </p:nvPr>
        </p:nvSpPr>
        <p:spPr/>
        <p:txBody>
          <a:bodyPr/>
          <a:lstStyle/>
          <a:p>
            <a:pPr>
              <a:defRPr/>
            </a:pPr>
            <a:r>
              <a:rPr lang="en-US"/>
              <a:t>www.nfhs.org</a:t>
            </a:r>
          </a:p>
        </p:txBody>
      </p:sp>
      <p:pic>
        <p:nvPicPr>
          <p:cNvPr id="10" name="Picture 9" descr="Graphical user interface, application&#10;&#10;Description automatically generated">
            <a:extLst>
              <a:ext uri="{FF2B5EF4-FFF2-40B4-BE49-F238E27FC236}">
                <a16:creationId xmlns:a16="http://schemas.microsoft.com/office/drawing/2014/main" id="{546064A6-5CE6-C691-34AD-3952BA2F2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396" y="1958341"/>
            <a:ext cx="7095744" cy="3748366"/>
          </a:xfrm>
          <a:prstGeom prst="rect">
            <a:avLst/>
          </a:prstGeom>
        </p:spPr>
      </p:pic>
    </p:spTree>
    <p:extLst>
      <p:ext uri="{BB962C8B-B14F-4D97-AF65-F5344CB8AC3E}">
        <p14:creationId xmlns:p14="http://schemas.microsoft.com/office/powerpoint/2010/main" val="538128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E99-93BB-EB08-1A7F-003DFA3C7822}"/>
              </a:ext>
            </a:extLst>
          </p:cNvPr>
          <p:cNvSpPr>
            <a:spLocks noGrp="1"/>
          </p:cNvSpPr>
          <p:nvPr>
            <p:ph type="title"/>
          </p:nvPr>
        </p:nvSpPr>
        <p:spPr/>
        <p:txBody>
          <a:bodyPr/>
          <a:lstStyle/>
          <a:p>
            <a:r>
              <a:rPr lang="en-US" dirty="0"/>
              <a:t>Fair ball </a:t>
            </a:r>
            <a:br>
              <a:rPr lang="en-US" dirty="0"/>
            </a:br>
            <a:r>
              <a:rPr lang="en-US" dirty="0"/>
              <a:t>rule 2-20-1</a:t>
            </a:r>
            <a:r>
              <a:rPr lang="en-US" cap="none" dirty="0"/>
              <a:t>g (NEW)</a:t>
            </a:r>
            <a:endParaRPr lang="en-US" dirty="0"/>
          </a:p>
        </p:txBody>
      </p:sp>
      <p:sp>
        <p:nvSpPr>
          <p:cNvPr id="3" name="Content Placeholder 2">
            <a:extLst>
              <a:ext uri="{FF2B5EF4-FFF2-40B4-BE49-F238E27FC236}">
                <a16:creationId xmlns:a16="http://schemas.microsoft.com/office/drawing/2014/main" id="{5AF192A3-2FA8-8FB8-503E-C6A3857089C3}"/>
              </a:ext>
            </a:extLst>
          </p:cNvPr>
          <p:cNvSpPr>
            <a:spLocks noGrp="1"/>
          </p:cNvSpPr>
          <p:nvPr>
            <p:ph idx="1"/>
          </p:nvPr>
        </p:nvSpPr>
        <p:spPr>
          <a:xfrm>
            <a:off x="1941513" y="5594858"/>
            <a:ext cx="10026650" cy="923671"/>
          </a:xfrm>
        </p:spPr>
        <p:txBody>
          <a:bodyPr/>
          <a:lstStyle/>
          <a:p>
            <a:r>
              <a:rPr lang="en-US" dirty="0"/>
              <a:t>If an offensive player interferes with a defensive player attempting to field a batted ball while the ball is over fair territory, it is a fair ball.</a:t>
            </a:r>
          </a:p>
        </p:txBody>
      </p:sp>
      <p:sp>
        <p:nvSpPr>
          <p:cNvPr id="4" name="Footer Placeholder 3">
            <a:extLst>
              <a:ext uri="{FF2B5EF4-FFF2-40B4-BE49-F238E27FC236}">
                <a16:creationId xmlns:a16="http://schemas.microsoft.com/office/drawing/2014/main" id="{046B0C6D-AA09-CA9D-852E-E1331C310A81}"/>
              </a:ext>
            </a:extLst>
          </p:cNvPr>
          <p:cNvSpPr>
            <a:spLocks noGrp="1"/>
          </p:cNvSpPr>
          <p:nvPr>
            <p:ph type="ftr" sz="quarter" idx="11"/>
          </p:nvPr>
        </p:nvSpPr>
        <p:spPr/>
        <p:txBody>
          <a:bodyPr/>
          <a:lstStyle/>
          <a:p>
            <a:pPr>
              <a:defRPr/>
            </a:pPr>
            <a:r>
              <a:rPr lang="en-US"/>
              <a:t>www.nfhs.org</a:t>
            </a:r>
          </a:p>
        </p:txBody>
      </p:sp>
      <p:pic>
        <p:nvPicPr>
          <p:cNvPr id="7" name="Picture 6" descr="A picture containing graphical user interface&#10;&#10;Description automatically generated">
            <a:extLst>
              <a:ext uri="{FF2B5EF4-FFF2-40B4-BE49-F238E27FC236}">
                <a16:creationId xmlns:a16="http://schemas.microsoft.com/office/drawing/2014/main" id="{F4B9E5D2-331F-D711-E3DF-ACD6BE30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872" y="1940162"/>
            <a:ext cx="6114464" cy="3618120"/>
          </a:xfrm>
          <a:prstGeom prst="rect">
            <a:avLst/>
          </a:prstGeom>
        </p:spPr>
      </p:pic>
    </p:spTree>
    <p:extLst>
      <p:ext uri="{BB962C8B-B14F-4D97-AF65-F5344CB8AC3E}">
        <p14:creationId xmlns:p14="http://schemas.microsoft.com/office/powerpoint/2010/main" val="4247431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E99-93BB-EB08-1A7F-003DFA3C7822}"/>
              </a:ext>
            </a:extLst>
          </p:cNvPr>
          <p:cNvSpPr>
            <a:spLocks noGrp="1"/>
          </p:cNvSpPr>
          <p:nvPr>
            <p:ph type="title"/>
          </p:nvPr>
        </p:nvSpPr>
        <p:spPr/>
        <p:txBody>
          <a:bodyPr/>
          <a:lstStyle/>
          <a:p>
            <a:r>
              <a:rPr lang="en-US" dirty="0"/>
              <a:t>UNIFORMS, PLAYER EQUIPMENT</a:t>
            </a:r>
            <a:br>
              <a:rPr lang="en-US" dirty="0"/>
            </a:br>
            <a:r>
              <a:rPr lang="en-US" dirty="0"/>
              <a:t>rules 3-6-11</a:t>
            </a:r>
          </a:p>
        </p:txBody>
      </p:sp>
      <p:sp>
        <p:nvSpPr>
          <p:cNvPr id="3" name="Content Placeholder 2">
            <a:extLst>
              <a:ext uri="{FF2B5EF4-FFF2-40B4-BE49-F238E27FC236}">
                <a16:creationId xmlns:a16="http://schemas.microsoft.com/office/drawing/2014/main" id="{5AF192A3-2FA8-8FB8-503E-C6A3857089C3}"/>
              </a:ext>
            </a:extLst>
          </p:cNvPr>
          <p:cNvSpPr>
            <a:spLocks noGrp="1"/>
          </p:cNvSpPr>
          <p:nvPr>
            <p:ph idx="1"/>
          </p:nvPr>
        </p:nvSpPr>
        <p:spPr>
          <a:xfrm>
            <a:off x="1696814" y="5248656"/>
            <a:ext cx="10026650" cy="923671"/>
          </a:xfrm>
        </p:spPr>
        <p:txBody>
          <a:bodyPr/>
          <a:lstStyle/>
          <a:p>
            <a:r>
              <a:rPr lang="en-US" dirty="0"/>
              <a:t>Jewelry is no longer prohibited. However, Rule 1-8-6 is still in effect, which prohibits team personnel from using electronic devices to communicate or transmit data outside of the dugout.</a:t>
            </a:r>
          </a:p>
        </p:txBody>
      </p:sp>
      <p:sp>
        <p:nvSpPr>
          <p:cNvPr id="4" name="Footer Placeholder 3">
            <a:extLst>
              <a:ext uri="{FF2B5EF4-FFF2-40B4-BE49-F238E27FC236}">
                <a16:creationId xmlns:a16="http://schemas.microsoft.com/office/drawing/2014/main" id="{046B0C6D-AA09-CA9D-852E-E1331C310A81}"/>
              </a:ext>
            </a:extLst>
          </p:cNvPr>
          <p:cNvSpPr>
            <a:spLocks noGrp="1"/>
          </p:cNvSpPr>
          <p:nvPr>
            <p:ph type="ftr" sz="quarter" idx="11"/>
          </p:nvPr>
        </p:nvSpPr>
        <p:spPr/>
        <p:txBody>
          <a:bodyPr/>
          <a:lstStyle/>
          <a:p>
            <a:pPr>
              <a:defRPr/>
            </a:pPr>
            <a:r>
              <a:rPr lang="en-US"/>
              <a:t>www.nfhs.org</a:t>
            </a:r>
          </a:p>
        </p:txBody>
      </p:sp>
      <p:pic>
        <p:nvPicPr>
          <p:cNvPr id="7" name="Picture 6" descr="Graphical user interface, application&#10;&#10;Description automatically generated">
            <a:extLst>
              <a:ext uri="{FF2B5EF4-FFF2-40B4-BE49-F238E27FC236}">
                <a16:creationId xmlns:a16="http://schemas.microsoft.com/office/drawing/2014/main" id="{8689E559-836B-3C58-013B-43730992A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500" y="1981459"/>
            <a:ext cx="7617987" cy="3267197"/>
          </a:xfrm>
          <a:prstGeom prst="rect">
            <a:avLst/>
          </a:prstGeom>
        </p:spPr>
      </p:pic>
    </p:spTree>
    <p:extLst>
      <p:ext uri="{BB962C8B-B14F-4D97-AF65-F5344CB8AC3E}">
        <p14:creationId xmlns:p14="http://schemas.microsoft.com/office/powerpoint/2010/main" val="3987616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978F4-6BC2-92EF-025C-97F96DCAD831}"/>
              </a:ext>
            </a:extLst>
          </p:cNvPr>
          <p:cNvSpPr>
            <a:spLocks noGrp="1"/>
          </p:cNvSpPr>
          <p:nvPr>
            <p:ph type="title"/>
          </p:nvPr>
        </p:nvSpPr>
        <p:spPr/>
        <p:txBody>
          <a:bodyPr/>
          <a:lstStyle/>
          <a:p>
            <a:r>
              <a:rPr lang="en-US" dirty="0"/>
              <a:t>Bench and field conduct</a:t>
            </a:r>
            <a:br>
              <a:rPr lang="en-US" dirty="0"/>
            </a:br>
            <a:r>
              <a:rPr lang="en-US" dirty="0"/>
              <a:t>rule 3-6-11</a:t>
            </a:r>
          </a:p>
        </p:txBody>
      </p:sp>
      <p:sp>
        <p:nvSpPr>
          <p:cNvPr id="3" name="Content Placeholder 2">
            <a:extLst>
              <a:ext uri="{FF2B5EF4-FFF2-40B4-BE49-F238E27FC236}">
                <a16:creationId xmlns:a16="http://schemas.microsoft.com/office/drawing/2014/main" id="{D88D2C0E-15B0-7714-9D8A-3BAD2150ED38}"/>
              </a:ext>
            </a:extLst>
          </p:cNvPr>
          <p:cNvSpPr>
            <a:spLocks noGrp="1"/>
          </p:cNvSpPr>
          <p:nvPr>
            <p:ph idx="1"/>
          </p:nvPr>
        </p:nvSpPr>
        <p:spPr>
          <a:xfrm>
            <a:off x="8016241" y="2344420"/>
            <a:ext cx="3951922" cy="1783080"/>
          </a:xfrm>
        </p:spPr>
        <p:txBody>
          <a:bodyPr/>
          <a:lstStyle/>
          <a:p>
            <a:r>
              <a:rPr lang="en-US" dirty="0"/>
              <a:t>Clarifies where electronic devices may be used for coaching purposes during a game.</a:t>
            </a:r>
          </a:p>
        </p:txBody>
      </p:sp>
      <p:sp>
        <p:nvSpPr>
          <p:cNvPr id="4" name="Footer Placeholder 3">
            <a:extLst>
              <a:ext uri="{FF2B5EF4-FFF2-40B4-BE49-F238E27FC236}">
                <a16:creationId xmlns:a16="http://schemas.microsoft.com/office/drawing/2014/main" id="{1BD18673-46FE-A56E-D9DC-776180F77DF4}"/>
              </a:ext>
            </a:extLst>
          </p:cNvPr>
          <p:cNvSpPr>
            <a:spLocks noGrp="1"/>
          </p:cNvSpPr>
          <p:nvPr>
            <p:ph type="ftr" sz="quarter" idx="11"/>
          </p:nvPr>
        </p:nvSpPr>
        <p:spPr/>
        <p:txBody>
          <a:bodyPr/>
          <a:lstStyle/>
          <a:p>
            <a:pPr>
              <a:defRPr/>
            </a:pPr>
            <a:r>
              <a:rPr lang="en-US"/>
              <a:t>www.nfhs.org</a:t>
            </a:r>
          </a:p>
        </p:txBody>
      </p:sp>
      <p:pic>
        <p:nvPicPr>
          <p:cNvPr id="12" name="Picture 11" descr="Diagram&#10;&#10;Description automatically generated">
            <a:extLst>
              <a:ext uri="{FF2B5EF4-FFF2-40B4-BE49-F238E27FC236}">
                <a16:creationId xmlns:a16="http://schemas.microsoft.com/office/drawing/2014/main" id="{942C475E-D676-5A87-8640-9C42C49A5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403" y="2007490"/>
            <a:ext cx="6157975" cy="4517135"/>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79206076-9F07-CBDB-CD5D-DB316A7F66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1" t="2388" r="56089" b="1805"/>
          <a:stretch/>
        </p:blipFill>
        <p:spPr bwMode="auto">
          <a:xfrm>
            <a:off x="1803463" y="2160841"/>
            <a:ext cx="3186670" cy="42765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4568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0F1B-9B4D-A299-EA09-08CD35F68548}"/>
              </a:ext>
            </a:extLst>
          </p:cNvPr>
          <p:cNvSpPr>
            <a:spLocks noGrp="1"/>
          </p:cNvSpPr>
          <p:nvPr>
            <p:ph type="title"/>
          </p:nvPr>
        </p:nvSpPr>
        <p:spPr/>
        <p:txBody>
          <a:bodyPr/>
          <a:lstStyle/>
          <a:p>
            <a:r>
              <a:rPr lang="en-US" dirty="0"/>
              <a:t>Ending a game</a:t>
            </a:r>
            <a:br>
              <a:rPr lang="en-US" dirty="0"/>
            </a:br>
            <a:r>
              <a:rPr lang="en-US" dirty="0"/>
              <a:t>rule 4-2-1</a:t>
            </a:r>
          </a:p>
        </p:txBody>
      </p:sp>
      <p:sp>
        <p:nvSpPr>
          <p:cNvPr id="4" name="Footer Placeholder 3">
            <a:extLst>
              <a:ext uri="{FF2B5EF4-FFF2-40B4-BE49-F238E27FC236}">
                <a16:creationId xmlns:a16="http://schemas.microsoft.com/office/drawing/2014/main" id="{728D45D4-ED1E-2814-B883-3F66F8EE00EE}"/>
              </a:ext>
            </a:extLst>
          </p:cNvPr>
          <p:cNvSpPr>
            <a:spLocks noGrp="1"/>
          </p:cNvSpPr>
          <p:nvPr>
            <p:ph type="ftr" sz="quarter" idx="11"/>
          </p:nvPr>
        </p:nvSpPr>
        <p:spPr/>
        <p:txBody>
          <a:bodyPr/>
          <a:lstStyle/>
          <a:p>
            <a:pPr>
              <a:defRPr/>
            </a:pPr>
            <a:r>
              <a:rPr lang="en-US"/>
              <a:t>www.nfhs.org</a:t>
            </a:r>
          </a:p>
        </p:txBody>
      </p:sp>
      <p:pic>
        <p:nvPicPr>
          <p:cNvPr id="7" name="Picture 6" descr="Diagram&#10;&#10;Description automatically generated">
            <a:extLst>
              <a:ext uri="{FF2B5EF4-FFF2-40B4-BE49-F238E27FC236}">
                <a16:creationId xmlns:a16="http://schemas.microsoft.com/office/drawing/2014/main" id="{256C6BF0-5255-8859-EA22-4009BF9A2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88" y="1950748"/>
            <a:ext cx="7260336" cy="4381789"/>
          </a:xfrm>
          <a:prstGeom prst="rect">
            <a:avLst/>
          </a:prstGeom>
        </p:spPr>
      </p:pic>
      <p:sp>
        <p:nvSpPr>
          <p:cNvPr id="9" name="Content Placeholder 2">
            <a:extLst>
              <a:ext uri="{FF2B5EF4-FFF2-40B4-BE49-F238E27FC236}">
                <a16:creationId xmlns:a16="http://schemas.microsoft.com/office/drawing/2014/main" id="{A8310E9F-A575-D90A-CA5B-90A04F956C78}"/>
              </a:ext>
            </a:extLst>
          </p:cNvPr>
          <p:cNvSpPr txBox="1">
            <a:spLocks/>
          </p:cNvSpPr>
          <p:nvPr/>
        </p:nvSpPr>
        <p:spPr bwMode="auto">
          <a:xfrm>
            <a:off x="6347460" y="4015740"/>
            <a:ext cx="5422583" cy="212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Allows for all runs to be counted when a fair batted ball clears the home run fence to end the game. </a:t>
            </a:r>
          </a:p>
        </p:txBody>
      </p:sp>
    </p:spTree>
    <p:extLst>
      <p:ext uri="{BB962C8B-B14F-4D97-AF65-F5344CB8AC3E}">
        <p14:creationId xmlns:p14="http://schemas.microsoft.com/office/powerpoint/2010/main" val="3553865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D8E8-FF46-4FD6-CE5D-B1F8D047B5F0}"/>
              </a:ext>
            </a:extLst>
          </p:cNvPr>
          <p:cNvSpPr>
            <a:spLocks noGrp="1"/>
          </p:cNvSpPr>
          <p:nvPr>
            <p:ph type="title"/>
          </p:nvPr>
        </p:nvSpPr>
        <p:spPr/>
        <p:txBody>
          <a:bodyPr/>
          <a:lstStyle/>
          <a:p>
            <a:r>
              <a:rPr lang="en-US" dirty="0"/>
              <a:t>Batter-runner is out</a:t>
            </a:r>
            <a:br>
              <a:rPr lang="en-US" dirty="0"/>
            </a:br>
            <a:r>
              <a:rPr lang="en-US" dirty="0"/>
              <a:t>rule 8-2-7</a:t>
            </a:r>
          </a:p>
        </p:txBody>
      </p:sp>
      <p:sp>
        <p:nvSpPr>
          <p:cNvPr id="3" name="Content Placeholder 2">
            <a:extLst>
              <a:ext uri="{FF2B5EF4-FFF2-40B4-BE49-F238E27FC236}">
                <a16:creationId xmlns:a16="http://schemas.microsoft.com/office/drawing/2014/main" id="{9169EAF2-BBDE-98FA-167E-E60F6F106CAE}"/>
              </a:ext>
            </a:extLst>
          </p:cNvPr>
          <p:cNvSpPr>
            <a:spLocks noGrp="1"/>
          </p:cNvSpPr>
          <p:nvPr>
            <p:ph idx="1"/>
          </p:nvPr>
        </p:nvSpPr>
        <p:spPr>
          <a:xfrm>
            <a:off x="8366760" y="2186307"/>
            <a:ext cx="3825240" cy="2941319"/>
          </a:xfrm>
        </p:spPr>
        <p:txBody>
          <a:bodyPr/>
          <a:lstStyle/>
          <a:p>
            <a:r>
              <a:rPr lang="en-US" dirty="0"/>
              <a:t>Clarifies and further defines what constitutes batter-runner interference; including while a fielder is attempting to field a fly ball over foul territory.</a:t>
            </a:r>
          </a:p>
        </p:txBody>
      </p:sp>
      <p:sp>
        <p:nvSpPr>
          <p:cNvPr id="4" name="Footer Placeholder 3">
            <a:extLst>
              <a:ext uri="{FF2B5EF4-FFF2-40B4-BE49-F238E27FC236}">
                <a16:creationId xmlns:a16="http://schemas.microsoft.com/office/drawing/2014/main" id="{084C6219-6B99-92A0-F0C1-01885FCBE0A0}"/>
              </a:ext>
            </a:extLst>
          </p:cNvPr>
          <p:cNvSpPr>
            <a:spLocks noGrp="1"/>
          </p:cNvSpPr>
          <p:nvPr>
            <p:ph type="ftr" sz="quarter" idx="11"/>
          </p:nvPr>
        </p:nvSpPr>
        <p:spPr/>
        <p:txBody>
          <a:bodyPr/>
          <a:lstStyle/>
          <a:p>
            <a:pPr>
              <a:defRPr/>
            </a:pPr>
            <a:r>
              <a:rPr lang="en-US"/>
              <a:t>www.nfhs.org</a:t>
            </a:r>
          </a:p>
        </p:txBody>
      </p:sp>
      <p:pic>
        <p:nvPicPr>
          <p:cNvPr id="6" name="Picture 5" descr="Graphical user interface&#10;&#10;Description automatically generated">
            <a:extLst>
              <a:ext uri="{FF2B5EF4-FFF2-40B4-BE49-F238E27FC236}">
                <a16:creationId xmlns:a16="http://schemas.microsoft.com/office/drawing/2014/main" id="{5E1D8EF4-D76F-28E4-D8E2-564A80B63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492" y="2105702"/>
            <a:ext cx="6729984" cy="4224528"/>
          </a:xfrm>
          <a:prstGeom prst="rect">
            <a:avLst/>
          </a:prstGeom>
        </p:spPr>
      </p:pic>
    </p:spTree>
    <p:extLst>
      <p:ext uri="{BB962C8B-B14F-4D97-AF65-F5344CB8AC3E}">
        <p14:creationId xmlns:p14="http://schemas.microsoft.com/office/powerpoint/2010/main" val="3921587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D16B-5580-0A24-A02A-1AB0E807838D}"/>
              </a:ext>
            </a:extLst>
          </p:cNvPr>
          <p:cNvSpPr>
            <a:spLocks noGrp="1"/>
          </p:cNvSpPr>
          <p:nvPr>
            <p:ph type="title"/>
          </p:nvPr>
        </p:nvSpPr>
        <p:spPr/>
        <p:txBody>
          <a:bodyPr/>
          <a:lstStyle/>
          <a:p>
            <a:r>
              <a:rPr lang="en-US" dirty="0"/>
              <a:t>softballs</a:t>
            </a:r>
            <a:br>
              <a:rPr lang="en-US" dirty="0"/>
            </a:br>
            <a:r>
              <a:rPr lang="en-US" dirty="0"/>
              <a:t>Rule 1-3-3</a:t>
            </a:r>
          </a:p>
        </p:txBody>
      </p:sp>
      <p:sp>
        <p:nvSpPr>
          <p:cNvPr id="3" name="Content Placeholder 2">
            <a:extLst>
              <a:ext uri="{FF2B5EF4-FFF2-40B4-BE49-F238E27FC236}">
                <a16:creationId xmlns:a16="http://schemas.microsoft.com/office/drawing/2014/main" id="{34892691-E5B6-C55F-7F25-5C87FA04F30D}"/>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597867DF-E81B-B481-CBB1-60FC3B9E49F9}"/>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AD3F341D-912C-5A1C-DFEF-4535843FD713}"/>
              </a:ext>
            </a:extLst>
          </p:cNvPr>
          <p:cNvSpPr txBox="1">
            <a:spLocks/>
          </p:cNvSpPr>
          <p:nvPr/>
        </p:nvSpPr>
        <p:spPr bwMode="auto">
          <a:xfrm>
            <a:off x="8370173" y="2063363"/>
            <a:ext cx="3597990" cy="412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latin typeface="Calibri" panose="020F0502020204030204" pitchFamily="34" charset="0"/>
                <a:ea typeface="Calibri" panose="020F0502020204030204" pitchFamily="34" charset="0"/>
              </a:rPr>
              <a:t>The new ball specifications are permissible currently and will be required January 1, 2025, for high school competition. </a:t>
            </a:r>
          </a:p>
          <a:p>
            <a:endParaRPr lang="en-US" sz="2000">
              <a:latin typeface="Calibri" panose="020F0502020204030204" pitchFamily="34" charset="0"/>
              <a:ea typeface="Calibri" panose="020F0502020204030204" pitchFamily="34" charset="0"/>
            </a:endParaRPr>
          </a:p>
          <a:p>
            <a:r>
              <a:rPr lang="en-US" sz="2400">
                <a:latin typeface="Calibri" panose="020F0502020204030204" pitchFamily="34" charset="0"/>
                <a:ea typeface="Calibri" panose="020F0502020204030204" pitchFamily="34" charset="0"/>
              </a:rPr>
              <a:t>Balls manufactured with the current specifications will be permitted for use through 2024.</a:t>
            </a:r>
            <a:endParaRPr lang="en-US" sz="2400" dirty="0"/>
          </a:p>
        </p:txBody>
      </p:sp>
      <p:pic>
        <p:nvPicPr>
          <p:cNvPr id="6" name="Picture 5" descr="Table&#10;&#10;Description automatically generated">
            <a:extLst>
              <a:ext uri="{FF2B5EF4-FFF2-40B4-BE49-F238E27FC236}">
                <a16:creationId xmlns:a16="http://schemas.microsoft.com/office/drawing/2014/main" id="{159B2516-A165-E961-870D-56038A1DB9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748"/>
          <a:stretch/>
        </p:blipFill>
        <p:spPr>
          <a:xfrm>
            <a:off x="1454021" y="2008556"/>
            <a:ext cx="6702552" cy="3978005"/>
          </a:xfrm>
          <a:prstGeom prst="rect">
            <a:avLst/>
          </a:prstGeom>
        </p:spPr>
      </p:pic>
      <p:sp>
        <p:nvSpPr>
          <p:cNvPr id="7" name="TextBox 6">
            <a:extLst>
              <a:ext uri="{FF2B5EF4-FFF2-40B4-BE49-F238E27FC236}">
                <a16:creationId xmlns:a16="http://schemas.microsoft.com/office/drawing/2014/main" id="{27031143-1176-2783-4B46-7C3F075C5B38}"/>
              </a:ext>
            </a:extLst>
          </p:cNvPr>
          <p:cNvSpPr txBox="1"/>
          <p:nvPr/>
        </p:nvSpPr>
        <p:spPr>
          <a:xfrm>
            <a:off x="1454021" y="6006970"/>
            <a:ext cx="6106332" cy="369332"/>
          </a:xfrm>
          <a:prstGeom prst="rect">
            <a:avLst/>
          </a:prstGeom>
          <a:noFill/>
        </p:spPr>
        <p:txBody>
          <a:bodyPr wrap="square">
            <a:spAutoFit/>
          </a:bodyPr>
          <a:lstStyle/>
          <a:p>
            <a:r>
              <a:rPr lang="en-US" sz="1800" b="1" dirty="0">
                <a:latin typeface="+mn-lt"/>
              </a:rPr>
              <a:t>*Mandatory January 1, 2025</a:t>
            </a:r>
          </a:p>
        </p:txBody>
      </p:sp>
    </p:spTree>
    <p:extLst>
      <p:ext uri="{BB962C8B-B14F-4D97-AF65-F5344CB8AC3E}">
        <p14:creationId xmlns:p14="http://schemas.microsoft.com/office/powerpoint/2010/main" val="3890281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809236"/>
            <a:ext cx="8867775" cy="1362075"/>
          </a:xfrm>
        </p:spPr>
        <p:txBody>
          <a:bodyPr/>
          <a:lstStyle/>
          <a:p>
            <a:pPr>
              <a:defRPr/>
            </a:pPr>
            <a:br>
              <a:rPr lang="en-US" dirty="0"/>
            </a:br>
            <a:r>
              <a:rPr lang="en-US" dirty="0"/>
              <a:t>2023 </a:t>
            </a:r>
            <a:r>
              <a:rPr lang="en-US" dirty="0" err="1"/>
              <a:t>nfhs</a:t>
            </a:r>
            <a:r>
              <a:rPr lang="en-US" dirty="0"/>
              <a:t> softball editorial CHANGES</a:t>
            </a:r>
          </a:p>
        </p:txBody>
      </p:sp>
    </p:spTree>
    <p:extLst>
      <p:ext uri="{BB962C8B-B14F-4D97-AF65-F5344CB8AC3E}">
        <p14:creationId xmlns:p14="http://schemas.microsoft.com/office/powerpoint/2010/main" val="1562884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F3E5E9-DB2F-1A1F-489F-5B8E7A88E5CC}"/>
              </a:ext>
            </a:extLst>
          </p:cNvPr>
          <p:cNvSpPr>
            <a:spLocks noGrp="1"/>
          </p:cNvSpPr>
          <p:nvPr>
            <p:ph type="title"/>
          </p:nvPr>
        </p:nvSpPr>
        <p:spPr/>
        <p:txBody>
          <a:bodyPr/>
          <a:lstStyle/>
          <a:p>
            <a:r>
              <a:rPr lang="en-US" dirty="0"/>
              <a:t>Foul, foul tip</a:t>
            </a:r>
            <a:br>
              <a:rPr lang="en-US" dirty="0"/>
            </a:br>
            <a:r>
              <a:rPr lang="en-US" dirty="0"/>
              <a:t>rule 2-25-1</a:t>
            </a:r>
            <a:r>
              <a:rPr lang="en-US" cap="none" dirty="0"/>
              <a:t>e</a:t>
            </a:r>
            <a:endParaRPr lang="en-US" dirty="0"/>
          </a:p>
        </p:txBody>
      </p:sp>
      <p:sp>
        <p:nvSpPr>
          <p:cNvPr id="6" name="Content Placeholder 5">
            <a:extLst>
              <a:ext uri="{FF2B5EF4-FFF2-40B4-BE49-F238E27FC236}">
                <a16:creationId xmlns:a16="http://schemas.microsoft.com/office/drawing/2014/main" id="{93B53480-2EC6-4CCC-FB87-76AE48BED256}"/>
              </a:ext>
            </a:extLst>
          </p:cNvPr>
          <p:cNvSpPr>
            <a:spLocks noGrp="1"/>
          </p:cNvSpPr>
          <p:nvPr>
            <p:ph idx="1"/>
          </p:nvPr>
        </p:nvSpPr>
        <p:spPr>
          <a:xfrm>
            <a:off x="7361408" y="2147079"/>
            <a:ext cx="4462579" cy="3142615"/>
          </a:xfrm>
        </p:spPr>
        <p:txBody>
          <a:bodyPr/>
          <a:lstStyle/>
          <a:p>
            <a:r>
              <a:rPr lang="en-US" dirty="0"/>
              <a:t>While over foul territory, </a:t>
            </a:r>
            <a:r>
              <a:rPr lang="en-US" u="sng" dirty="0">
                <a:solidFill>
                  <a:srgbClr val="FF0000"/>
                </a:solidFill>
              </a:rPr>
              <a:t>an offensive player </a:t>
            </a:r>
            <a:r>
              <a:rPr lang="en-US" strike="sngStrike" dirty="0">
                <a:solidFill>
                  <a:srgbClr val="FF0000"/>
                </a:solidFill>
              </a:rPr>
              <a:t>a runner</a:t>
            </a:r>
            <a:r>
              <a:rPr lang="en-US" strike="sngStrike" dirty="0"/>
              <a:t> </a:t>
            </a:r>
            <a:r>
              <a:rPr lang="en-US" dirty="0"/>
              <a:t>interferes with a defensive player attempting to field a batted ball.</a:t>
            </a:r>
          </a:p>
        </p:txBody>
      </p:sp>
      <p:sp>
        <p:nvSpPr>
          <p:cNvPr id="4" name="Footer Placeholder 3">
            <a:extLst>
              <a:ext uri="{FF2B5EF4-FFF2-40B4-BE49-F238E27FC236}">
                <a16:creationId xmlns:a16="http://schemas.microsoft.com/office/drawing/2014/main" id="{670252D2-E3AA-8AEC-8849-EEFF1BE23452}"/>
              </a:ext>
            </a:extLst>
          </p:cNvPr>
          <p:cNvSpPr>
            <a:spLocks noGrp="1"/>
          </p:cNvSpPr>
          <p:nvPr>
            <p:ph type="ftr" sz="quarter" idx="11"/>
          </p:nvPr>
        </p:nvSpPr>
        <p:spPr/>
        <p:txBody>
          <a:bodyPr/>
          <a:lstStyle/>
          <a:p>
            <a:pPr>
              <a:defRPr/>
            </a:pPr>
            <a:r>
              <a:rPr lang="en-US"/>
              <a:t>www.nfhs.org</a:t>
            </a:r>
          </a:p>
        </p:txBody>
      </p:sp>
      <p:pic>
        <p:nvPicPr>
          <p:cNvPr id="7" name="Picture 6" descr="A picture containing diagram&#10;&#10;Description automatically generated">
            <a:extLst>
              <a:ext uri="{FF2B5EF4-FFF2-40B4-BE49-F238E27FC236}">
                <a16:creationId xmlns:a16="http://schemas.microsoft.com/office/drawing/2014/main" id="{AD7EC4DB-2D14-9017-E43B-4E226D8E4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150" y="2147079"/>
            <a:ext cx="5650992" cy="3822192"/>
          </a:xfrm>
          <a:prstGeom prst="rect">
            <a:avLst/>
          </a:prstGeom>
        </p:spPr>
      </p:pic>
    </p:spTree>
    <p:extLst>
      <p:ext uri="{BB962C8B-B14F-4D97-AF65-F5344CB8AC3E}">
        <p14:creationId xmlns:p14="http://schemas.microsoft.com/office/powerpoint/2010/main" val="2071709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7001-329D-FEA3-DF1B-1F03155D6075}"/>
              </a:ext>
            </a:extLst>
          </p:cNvPr>
          <p:cNvSpPr>
            <a:spLocks noGrp="1"/>
          </p:cNvSpPr>
          <p:nvPr>
            <p:ph type="title"/>
          </p:nvPr>
        </p:nvSpPr>
        <p:spPr/>
        <p:txBody>
          <a:bodyPr/>
          <a:lstStyle/>
          <a:p>
            <a:r>
              <a:rPr lang="en-US" dirty="0"/>
              <a:t>Batter is out</a:t>
            </a:r>
            <a:br>
              <a:rPr lang="en-US" dirty="0"/>
            </a:br>
            <a:r>
              <a:rPr lang="en-US" dirty="0"/>
              <a:t>rule 7-4-11</a:t>
            </a:r>
          </a:p>
        </p:txBody>
      </p:sp>
      <p:sp>
        <p:nvSpPr>
          <p:cNvPr id="3" name="Content Placeholder 2">
            <a:extLst>
              <a:ext uri="{FF2B5EF4-FFF2-40B4-BE49-F238E27FC236}">
                <a16:creationId xmlns:a16="http://schemas.microsoft.com/office/drawing/2014/main" id="{39D70354-57AB-D09C-3B3C-2ECD61435567}"/>
              </a:ext>
            </a:extLst>
          </p:cNvPr>
          <p:cNvSpPr>
            <a:spLocks noGrp="1"/>
          </p:cNvSpPr>
          <p:nvPr>
            <p:ph idx="1"/>
          </p:nvPr>
        </p:nvSpPr>
        <p:spPr>
          <a:xfrm>
            <a:off x="7071359" y="1989138"/>
            <a:ext cx="4896803" cy="4338637"/>
          </a:xfrm>
        </p:spPr>
        <p:txBody>
          <a:bodyPr/>
          <a:lstStyle/>
          <a:p>
            <a:pPr marL="0" marR="0">
              <a:spcBef>
                <a:spcPts val="0"/>
              </a:spcBef>
              <a:spcAft>
                <a:spcPts val="0"/>
              </a:spcAft>
              <a:tabLst>
                <a:tab pos="347663" algn="l"/>
              </a:tabLst>
            </a:pPr>
            <a:r>
              <a:rPr lang="en-US" sz="2800" u="sng" dirty="0">
                <a:solidFill>
                  <a:srgbClr val="FF0000"/>
                </a:solidFill>
                <a:effectLst/>
                <a:latin typeface="Calibri" panose="020F0502020204030204" pitchFamily="34" charset="0"/>
                <a:ea typeface="Arial" panose="020B0604020202020204" pitchFamily="34" charset="0"/>
              </a:rPr>
              <a:t>When a spectator reaches</a:t>
            </a:r>
            <a:br>
              <a:rPr lang="en-US" sz="2800" u="sng" dirty="0">
                <a:solidFill>
                  <a:srgbClr val="FF0000"/>
                </a:solidFill>
                <a:effectLst/>
                <a:latin typeface="Calibri" panose="020F0502020204030204" pitchFamily="34" charset="0"/>
                <a:ea typeface="Arial" panose="020B0604020202020204" pitchFamily="34" charset="0"/>
              </a:rPr>
            </a:br>
            <a:r>
              <a:rPr lang="en-US" sz="2800" dirty="0">
                <a:solidFill>
                  <a:srgbClr val="FF0000"/>
                </a:solidFill>
                <a:effectLst/>
                <a:latin typeface="Calibri" panose="020F0502020204030204" pitchFamily="34" charset="0"/>
                <a:ea typeface="Arial" panose="020B0604020202020204" pitchFamily="34" charset="0"/>
              </a:rPr>
              <a:t>    </a:t>
            </a:r>
            <a:r>
              <a:rPr lang="en-US" sz="2800" u="sng" dirty="0">
                <a:solidFill>
                  <a:srgbClr val="FF0000"/>
                </a:solidFill>
                <a:effectLst/>
                <a:latin typeface="Calibri" panose="020F0502020204030204" pitchFamily="34" charset="0"/>
                <a:ea typeface="Arial" panose="020B0604020202020204" pitchFamily="34" charset="0"/>
              </a:rPr>
              <a:t>into live ball territory and  </a:t>
            </a:r>
            <a:r>
              <a:rPr lang="en-US" sz="2800" dirty="0">
                <a:solidFill>
                  <a:srgbClr val="FF0000"/>
                </a:solidFill>
                <a:effectLst/>
                <a:latin typeface="Calibri" panose="020F0502020204030204" pitchFamily="34" charset="0"/>
                <a:ea typeface="Arial" panose="020B0604020202020204" pitchFamily="34" charset="0"/>
              </a:rPr>
              <a:t>	</a:t>
            </a:r>
            <a:r>
              <a:rPr lang="en-US" sz="2800" u="sng" dirty="0">
                <a:solidFill>
                  <a:srgbClr val="FF0000"/>
                </a:solidFill>
                <a:effectLst/>
                <a:latin typeface="Calibri" panose="020F0502020204030204" pitchFamily="34" charset="0"/>
                <a:ea typeface="Arial" panose="020B0604020202020204" pitchFamily="34" charset="0"/>
              </a:rPr>
              <a:t>interferes with a fielder’s </a:t>
            </a:r>
            <a:r>
              <a:rPr lang="en-US" sz="2800" dirty="0">
                <a:solidFill>
                  <a:srgbClr val="FF0000"/>
                </a:solidFill>
                <a:effectLst/>
                <a:latin typeface="Calibri" panose="020F0502020204030204" pitchFamily="34" charset="0"/>
                <a:ea typeface="Arial" panose="020B0604020202020204" pitchFamily="34" charset="0"/>
              </a:rPr>
              <a:t>	</a:t>
            </a:r>
            <a:r>
              <a:rPr lang="en-US" sz="2800" u="sng" dirty="0">
                <a:solidFill>
                  <a:srgbClr val="FF0000"/>
                </a:solidFill>
                <a:effectLst/>
                <a:latin typeface="Calibri" panose="020F0502020204030204" pitchFamily="34" charset="0"/>
                <a:ea typeface="Arial" panose="020B0604020202020204" pitchFamily="34" charset="0"/>
              </a:rPr>
              <a:t>opportunity to catch a fly ball. </a:t>
            </a:r>
            <a:r>
              <a:rPr lang="en-US" sz="2800" dirty="0">
                <a:solidFill>
                  <a:srgbClr val="FF0000"/>
                </a:solidFill>
                <a:effectLst/>
                <a:latin typeface="Calibri" panose="020F0502020204030204" pitchFamily="34" charset="0"/>
                <a:ea typeface="Arial" panose="020B0604020202020204" pitchFamily="34" charset="0"/>
              </a:rPr>
              <a:t>	</a:t>
            </a:r>
            <a:r>
              <a:rPr lang="en-US" sz="2800" strike="sngStrike" dirty="0">
                <a:solidFill>
                  <a:srgbClr val="FF0000"/>
                </a:solidFill>
                <a:effectLst/>
                <a:latin typeface="Calibri" panose="020F0502020204030204" pitchFamily="34" charset="0"/>
                <a:ea typeface="Arial" panose="020B0604020202020204" pitchFamily="34" charset="0"/>
              </a:rPr>
              <a:t>A fair or foul (other than a </a:t>
            </a:r>
            <a:r>
              <a:rPr lang="en-US" sz="2800" dirty="0">
                <a:solidFill>
                  <a:srgbClr val="FF0000"/>
                </a:solidFill>
                <a:effectLst/>
                <a:latin typeface="Calibri" panose="020F0502020204030204" pitchFamily="34" charset="0"/>
                <a:ea typeface="Arial" panose="020B0604020202020204" pitchFamily="34" charset="0"/>
              </a:rPr>
              <a:t>	</a:t>
            </a:r>
            <a:r>
              <a:rPr lang="en-US" sz="2800" strike="sngStrike" dirty="0">
                <a:solidFill>
                  <a:srgbClr val="FF0000"/>
                </a:solidFill>
                <a:effectLst/>
                <a:latin typeface="Calibri" panose="020F0502020204030204" pitchFamily="34" charset="0"/>
                <a:ea typeface="Arial" panose="020B0604020202020204" pitchFamily="34" charset="0"/>
              </a:rPr>
              <a:t>foul tip, not a third strike) ball </a:t>
            </a:r>
            <a:r>
              <a:rPr lang="en-US" sz="2800" dirty="0">
                <a:solidFill>
                  <a:srgbClr val="FF0000"/>
                </a:solidFill>
                <a:effectLst/>
                <a:latin typeface="Calibri" panose="020F0502020204030204" pitchFamily="34" charset="0"/>
                <a:ea typeface="Arial" panose="020B0604020202020204" pitchFamily="34" charset="0"/>
              </a:rPr>
              <a:t>	</a:t>
            </a:r>
            <a:r>
              <a:rPr lang="en-US" sz="2800" strike="sngStrike" dirty="0">
                <a:solidFill>
                  <a:srgbClr val="FF0000"/>
                </a:solidFill>
                <a:effectLst/>
                <a:latin typeface="Calibri" panose="020F0502020204030204" pitchFamily="34" charset="0"/>
                <a:ea typeface="Arial" panose="020B0604020202020204" pitchFamily="34" charset="0"/>
              </a:rPr>
              <a:t>is caught in flight by a fielder </a:t>
            </a:r>
            <a:r>
              <a:rPr lang="en-US" sz="2800" dirty="0">
                <a:solidFill>
                  <a:srgbClr val="FF0000"/>
                </a:solidFill>
                <a:effectLst/>
                <a:latin typeface="Calibri" panose="020F0502020204030204" pitchFamily="34" charset="0"/>
                <a:ea typeface="Arial" panose="020B0604020202020204" pitchFamily="34" charset="0"/>
              </a:rPr>
              <a:t>	</a:t>
            </a:r>
            <a:r>
              <a:rPr lang="en-US" sz="2800" strike="sngStrike" dirty="0">
                <a:solidFill>
                  <a:srgbClr val="FF0000"/>
                </a:solidFill>
                <a:effectLst/>
                <a:latin typeface="Calibri" panose="020F0502020204030204" pitchFamily="34" charset="0"/>
                <a:ea typeface="Arial" panose="020B0604020202020204" pitchFamily="34" charset="0"/>
              </a:rPr>
              <a:t>or such catch is prevented by </a:t>
            </a:r>
            <a:r>
              <a:rPr lang="en-US" sz="2800" dirty="0">
                <a:solidFill>
                  <a:srgbClr val="FF0000"/>
                </a:solidFill>
                <a:effectLst/>
                <a:latin typeface="Calibri" panose="020F0502020204030204" pitchFamily="34" charset="0"/>
                <a:ea typeface="Arial" panose="020B0604020202020204" pitchFamily="34" charset="0"/>
              </a:rPr>
              <a:t>	</a:t>
            </a:r>
            <a:r>
              <a:rPr lang="en-US" sz="2800" strike="sngStrike" dirty="0">
                <a:solidFill>
                  <a:srgbClr val="FF0000"/>
                </a:solidFill>
                <a:effectLst/>
                <a:latin typeface="Calibri" panose="020F0502020204030204" pitchFamily="34" charset="0"/>
                <a:ea typeface="Arial" panose="020B0604020202020204" pitchFamily="34" charset="0"/>
              </a:rPr>
              <a:t>a spectator reaching into the </a:t>
            </a:r>
            <a:r>
              <a:rPr lang="en-US" sz="2800" dirty="0">
                <a:solidFill>
                  <a:srgbClr val="FF0000"/>
                </a:solidFill>
                <a:effectLst/>
                <a:latin typeface="Calibri" panose="020F0502020204030204" pitchFamily="34" charset="0"/>
                <a:ea typeface="Arial" panose="020B0604020202020204" pitchFamily="34" charset="0"/>
              </a:rPr>
              <a:t>	</a:t>
            </a:r>
            <a:r>
              <a:rPr lang="en-US" sz="2800" strike="sngStrike" dirty="0">
                <a:solidFill>
                  <a:srgbClr val="FF0000"/>
                </a:solidFill>
                <a:effectLst/>
                <a:latin typeface="Calibri" panose="020F0502020204030204" pitchFamily="34" charset="0"/>
                <a:ea typeface="Arial" panose="020B0604020202020204" pitchFamily="34" charset="0"/>
              </a:rPr>
              <a:t>playing area.</a:t>
            </a:r>
            <a:endParaRPr lang="en-US" sz="1800" dirty="0">
              <a:solidFill>
                <a:srgbClr val="FF0000"/>
              </a:solidFill>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8814C18-4A96-EE3A-CBDC-2E31EF8DC757}"/>
              </a:ext>
            </a:extLst>
          </p:cNvPr>
          <p:cNvSpPr>
            <a:spLocks noGrp="1"/>
          </p:cNvSpPr>
          <p:nvPr>
            <p:ph type="ftr" sz="quarter" idx="11"/>
          </p:nvPr>
        </p:nvSpPr>
        <p:spPr/>
        <p:txBody>
          <a:bodyPr/>
          <a:lstStyle/>
          <a:p>
            <a:pPr>
              <a:defRPr/>
            </a:pPr>
            <a:r>
              <a:rPr lang="en-US"/>
              <a:t>www.nfhs.org</a:t>
            </a:r>
          </a:p>
        </p:txBody>
      </p:sp>
      <p:pic>
        <p:nvPicPr>
          <p:cNvPr id="6" name="Picture 5" descr="A group of men playing football&#10;&#10;Description automatically generated with medium confidence">
            <a:extLst>
              <a:ext uri="{FF2B5EF4-FFF2-40B4-BE49-F238E27FC236}">
                <a16:creationId xmlns:a16="http://schemas.microsoft.com/office/drawing/2014/main" id="{9CEB30CA-A468-D2B5-EDE1-00717CC0D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956" y="2015167"/>
            <a:ext cx="5114544" cy="4364667"/>
          </a:xfrm>
          <a:prstGeom prst="rect">
            <a:avLst/>
          </a:prstGeom>
        </p:spPr>
      </p:pic>
    </p:spTree>
    <p:extLst>
      <p:ext uri="{BB962C8B-B14F-4D97-AF65-F5344CB8AC3E}">
        <p14:creationId xmlns:p14="http://schemas.microsoft.com/office/powerpoint/2010/main" val="1117432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a:xfrm>
            <a:off x="890461" y="4870196"/>
            <a:ext cx="8867775" cy="1362075"/>
          </a:xfrm>
        </p:spPr>
        <p:txBody>
          <a:bodyPr/>
          <a:lstStyle/>
          <a:p>
            <a:pPr>
              <a:defRPr/>
            </a:pPr>
            <a:r>
              <a:rPr lang="en-US" sz="1000" dirty="0"/>
              <a:t> </a:t>
            </a:r>
            <a:r>
              <a:rPr lang="en-US" dirty="0"/>
              <a:t>National federation of</a:t>
            </a:r>
            <a:br>
              <a:rPr lang="en-US" dirty="0"/>
            </a:br>
            <a:r>
              <a:rPr lang="en-US" dirty="0"/>
              <a:t>state high school associations  (NFHS)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27037" y="4760468"/>
            <a:ext cx="8867775" cy="1362075"/>
          </a:xfrm>
        </p:spPr>
        <p:txBody>
          <a:bodyPr/>
          <a:lstStyle/>
          <a:p>
            <a:pPr>
              <a:defRPr/>
            </a:pPr>
            <a:br>
              <a:rPr lang="en-US" dirty="0"/>
            </a:br>
            <a:r>
              <a:rPr lang="en-US" dirty="0"/>
              <a:t>2023 </a:t>
            </a:r>
            <a:r>
              <a:rPr lang="en-US" dirty="0" err="1"/>
              <a:t>nfhs</a:t>
            </a:r>
            <a:r>
              <a:rPr lang="en-US" dirty="0"/>
              <a:t> softball points of emphasis</a:t>
            </a:r>
          </a:p>
        </p:txBody>
      </p:sp>
    </p:spTree>
    <p:extLst>
      <p:ext uri="{BB962C8B-B14F-4D97-AF65-F5344CB8AC3E}">
        <p14:creationId xmlns:p14="http://schemas.microsoft.com/office/powerpoint/2010/main" val="2650681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37B7-DAD8-8969-018F-F3CE92C71658}"/>
              </a:ext>
            </a:extLst>
          </p:cNvPr>
          <p:cNvSpPr>
            <a:spLocks noGrp="1"/>
          </p:cNvSpPr>
          <p:nvPr>
            <p:ph type="title"/>
          </p:nvPr>
        </p:nvSpPr>
        <p:spPr/>
        <p:txBody>
          <a:bodyPr/>
          <a:lstStyle/>
          <a:p>
            <a:r>
              <a:rPr lang="en-US" dirty="0"/>
              <a:t>sportsmanship</a:t>
            </a:r>
          </a:p>
        </p:txBody>
      </p:sp>
      <p:sp>
        <p:nvSpPr>
          <p:cNvPr id="3" name="Content Placeholder 2">
            <a:extLst>
              <a:ext uri="{FF2B5EF4-FFF2-40B4-BE49-F238E27FC236}">
                <a16:creationId xmlns:a16="http://schemas.microsoft.com/office/drawing/2014/main" id="{D5C66396-D8E8-4561-67FA-73333D5C6B9C}"/>
              </a:ext>
            </a:extLst>
          </p:cNvPr>
          <p:cNvSpPr>
            <a:spLocks noGrp="1"/>
          </p:cNvSpPr>
          <p:nvPr>
            <p:ph idx="1"/>
          </p:nvPr>
        </p:nvSpPr>
        <p:spPr>
          <a:xfrm>
            <a:off x="1941513" y="2284414"/>
            <a:ext cx="10026650" cy="3667950"/>
          </a:xfrm>
        </p:spPr>
        <p:txBody>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3200"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respect</a:t>
            </a:r>
            <a:r>
              <a:rPr lang="en-US" sz="3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integrity</a:t>
            </a:r>
            <a:r>
              <a:rPr lang="en-US" sz="3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and </a:t>
            </a:r>
            <a:r>
              <a:rPr lang="en-US" sz="3200" b="1" i="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sportsmanship</a:t>
            </a:r>
            <a:r>
              <a:rPr lang="en-US" sz="3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a:effectLst/>
                <a:latin typeface="Calibri" panose="020F0502020204030204" pitchFamily="34" charset="0"/>
                <a:ea typeface="Calibri" panose="020F0502020204030204" pitchFamily="34" charset="0"/>
                <a:cs typeface="Times New Roman" panose="02020603050405020304" pitchFamily="18" charset="0"/>
              </a:rPr>
              <a:t>However, for these ideals to occur, everyone involved in these programs must be doing their part. </a:t>
            </a:r>
          </a:p>
          <a:p>
            <a:pPr marL="0" indent="0">
              <a:buNone/>
            </a:pPr>
            <a:endParaRPr lang="en-US" dirty="0"/>
          </a:p>
        </p:txBody>
      </p:sp>
      <p:sp>
        <p:nvSpPr>
          <p:cNvPr id="4" name="Footer Placeholder 3">
            <a:extLst>
              <a:ext uri="{FF2B5EF4-FFF2-40B4-BE49-F238E27FC236}">
                <a16:creationId xmlns:a16="http://schemas.microsoft.com/office/drawing/2014/main" id="{B4ED0F2B-A5F4-716B-8EBB-EB1DD22BB3C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176277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37B7-DAD8-8969-018F-F3CE92C71658}"/>
              </a:ext>
            </a:extLst>
          </p:cNvPr>
          <p:cNvSpPr>
            <a:spLocks noGrp="1"/>
          </p:cNvSpPr>
          <p:nvPr>
            <p:ph type="title"/>
          </p:nvPr>
        </p:nvSpPr>
        <p:spPr/>
        <p:txBody>
          <a:bodyPr/>
          <a:lstStyle/>
          <a:p>
            <a:r>
              <a:rPr lang="en-US" dirty="0"/>
              <a:t>sportsmanship</a:t>
            </a:r>
          </a:p>
        </p:txBody>
      </p:sp>
      <p:sp>
        <p:nvSpPr>
          <p:cNvPr id="3" name="Content Placeholder 2">
            <a:extLst>
              <a:ext uri="{FF2B5EF4-FFF2-40B4-BE49-F238E27FC236}">
                <a16:creationId xmlns:a16="http://schemas.microsoft.com/office/drawing/2014/main" id="{D5C66396-D8E8-4561-67FA-73333D5C6B9C}"/>
              </a:ext>
            </a:extLst>
          </p:cNvPr>
          <p:cNvSpPr>
            <a:spLocks noGrp="1"/>
          </p:cNvSpPr>
          <p:nvPr>
            <p:ph idx="1"/>
          </p:nvPr>
        </p:nvSpPr>
        <p:spPr/>
        <p:txBody>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There must be a collaborative, working relationship between contest officials and game administration to promote good sportsmanship and safely conduct the contest. </a:t>
            </a:r>
          </a:p>
          <a:p>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effectLst/>
                <a:latin typeface="Calibri" panose="020F0502020204030204" pitchFamily="34" charset="0"/>
                <a:ea typeface="Calibri" panose="020F0502020204030204" pitchFamily="34" charset="0"/>
                <a:cs typeface="Times New Roman" panose="02020603050405020304" pitchFamily="18" charset="0"/>
              </a:rPr>
              <a:t>Everyone has their roles to play in creating a positive, sportsmanlike atmosphere at contests. </a:t>
            </a:r>
          </a:p>
          <a:p>
            <a:endParaRPr lang="en-US" dirty="0"/>
          </a:p>
        </p:txBody>
      </p:sp>
      <p:sp>
        <p:nvSpPr>
          <p:cNvPr id="4" name="Footer Placeholder 3">
            <a:extLst>
              <a:ext uri="{FF2B5EF4-FFF2-40B4-BE49-F238E27FC236}">
                <a16:creationId xmlns:a16="http://schemas.microsoft.com/office/drawing/2014/main" id="{B4ED0F2B-A5F4-716B-8EBB-EB1DD22BB3C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213340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37B7-DAD8-8969-018F-F3CE92C71658}"/>
              </a:ext>
            </a:extLst>
          </p:cNvPr>
          <p:cNvSpPr>
            <a:spLocks noGrp="1"/>
          </p:cNvSpPr>
          <p:nvPr>
            <p:ph type="title"/>
          </p:nvPr>
        </p:nvSpPr>
        <p:spPr/>
        <p:txBody>
          <a:bodyPr/>
          <a:lstStyle/>
          <a:p>
            <a:r>
              <a:rPr lang="en-US" dirty="0"/>
              <a:t>sportsmanship</a:t>
            </a:r>
          </a:p>
        </p:txBody>
      </p:sp>
      <p:sp>
        <p:nvSpPr>
          <p:cNvPr id="3" name="Content Placeholder 2">
            <a:extLst>
              <a:ext uri="{FF2B5EF4-FFF2-40B4-BE49-F238E27FC236}">
                <a16:creationId xmlns:a16="http://schemas.microsoft.com/office/drawing/2014/main" id="{D5C66396-D8E8-4561-67FA-73333D5C6B9C}"/>
              </a:ext>
            </a:extLst>
          </p:cNvPr>
          <p:cNvSpPr>
            <a:spLocks noGrp="1"/>
          </p:cNvSpPr>
          <p:nvPr>
            <p:ph idx="1"/>
          </p:nvPr>
        </p:nvSpPr>
        <p:spPr/>
        <p:txBody>
          <a:bodyPr/>
          <a:lstStyle/>
          <a:p>
            <a:pPr>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Contest officials should never engage with spectators who are exhibiting unsporting behavior.</a:t>
            </a:r>
          </a:p>
          <a:p>
            <a:pPr>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Once the contest begins, school administration is responsible for dealing with unruly spectators.</a:t>
            </a:r>
          </a:p>
          <a:p>
            <a:pPr>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If spectators are using demeaning or profane language at officials – or at others in the stands – those individuals should be removed from the contest by school administration. </a:t>
            </a:r>
          </a:p>
          <a:p>
            <a:endParaRPr lang="en-US" dirty="0"/>
          </a:p>
        </p:txBody>
      </p:sp>
      <p:sp>
        <p:nvSpPr>
          <p:cNvPr id="4" name="Footer Placeholder 3">
            <a:extLst>
              <a:ext uri="{FF2B5EF4-FFF2-40B4-BE49-F238E27FC236}">
                <a16:creationId xmlns:a16="http://schemas.microsoft.com/office/drawing/2014/main" id="{B4ED0F2B-A5F4-716B-8EBB-EB1DD22BB3C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65393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37B7-DAD8-8969-018F-F3CE92C71658}"/>
              </a:ext>
            </a:extLst>
          </p:cNvPr>
          <p:cNvSpPr>
            <a:spLocks noGrp="1"/>
          </p:cNvSpPr>
          <p:nvPr>
            <p:ph type="title"/>
          </p:nvPr>
        </p:nvSpPr>
        <p:spPr/>
        <p:txBody>
          <a:bodyPr/>
          <a:lstStyle/>
          <a:p>
            <a:r>
              <a:rPr lang="en-US" dirty="0"/>
              <a:t>sportsmanship</a:t>
            </a:r>
          </a:p>
        </p:txBody>
      </p:sp>
      <p:sp>
        <p:nvSpPr>
          <p:cNvPr id="3" name="Content Placeholder 2">
            <a:extLst>
              <a:ext uri="{FF2B5EF4-FFF2-40B4-BE49-F238E27FC236}">
                <a16:creationId xmlns:a16="http://schemas.microsoft.com/office/drawing/2014/main" id="{D5C66396-D8E8-4561-67FA-73333D5C6B9C}"/>
              </a:ext>
            </a:extLst>
          </p:cNvPr>
          <p:cNvSpPr>
            <a:spLocks noGrp="1"/>
          </p:cNvSpPr>
          <p:nvPr>
            <p:ph idx="1"/>
          </p:nvPr>
        </p:nvSpPr>
        <p:spPr/>
        <p:txBody>
          <a:bodyPr/>
          <a:lstStyle/>
          <a:p>
            <a:pPr marL="0" indent="0">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Good sports win with </a:t>
            </a:r>
            <a:r>
              <a:rPr lang="en-US" sz="2000" b="1" i="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humility</a:t>
            </a:r>
            <a:r>
              <a:rPr lang="en-US" sz="2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lose with </a:t>
            </a:r>
            <a:r>
              <a:rPr lang="en-US" sz="2000" b="1" i="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grace</a:t>
            </a:r>
            <a:r>
              <a:rPr lang="en-US" sz="2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and do both with </a:t>
            </a:r>
            <a:r>
              <a:rPr lang="en-US" sz="2000" b="1" i="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dignity</a:t>
            </a:r>
            <a:r>
              <a:rPr lang="en-US" sz="20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It takes the efforts of everyone every day to ensure that sportsmanship remains one of the top priorities in education-based activity programs. </a:t>
            </a:r>
            <a:endParaRPr lang="en-US" sz="2000" dirty="0"/>
          </a:p>
          <a:p>
            <a:endParaRPr lang="en-US" dirty="0"/>
          </a:p>
        </p:txBody>
      </p:sp>
      <p:sp>
        <p:nvSpPr>
          <p:cNvPr id="4" name="Footer Placeholder 3">
            <a:extLst>
              <a:ext uri="{FF2B5EF4-FFF2-40B4-BE49-F238E27FC236}">
                <a16:creationId xmlns:a16="http://schemas.microsoft.com/office/drawing/2014/main" id="{B4ED0F2B-A5F4-716B-8EBB-EB1DD22BB3C9}"/>
              </a:ext>
            </a:extLst>
          </p:cNvPr>
          <p:cNvSpPr>
            <a:spLocks noGrp="1"/>
          </p:cNvSpPr>
          <p:nvPr>
            <p:ph type="ftr" sz="quarter" idx="11"/>
          </p:nvPr>
        </p:nvSpPr>
        <p:spPr/>
        <p:txBody>
          <a:bodyPr/>
          <a:lstStyle/>
          <a:p>
            <a:pPr>
              <a:defRPr/>
            </a:pPr>
            <a:r>
              <a:rPr lang="en-US"/>
              <a:t>www.nfhs.org</a:t>
            </a:r>
          </a:p>
        </p:txBody>
      </p:sp>
      <p:pic>
        <p:nvPicPr>
          <p:cNvPr id="5" name="Picture 4" descr="Funnel chart&#10;&#10;Description automatically generated with medium confidence">
            <a:extLst>
              <a:ext uri="{FF2B5EF4-FFF2-40B4-BE49-F238E27FC236}">
                <a16:creationId xmlns:a16="http://schemas.microsoft.com/office/drawing/2014/main" id="{89F7DD54-BD21-7446-0D6F-218435000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530" y="2098000"/>
            <a:ext cx="6155158" cy="2661999"/>
          </a:xfrm>
          <a:prstGeom prst="rect">
            <a:avLst/>
          </a:prstGeom>
        </p:spPr>
      </p:pic>
    </p:spTree>
    <p:extLst>
      <p:ext uri="{BB962C8B-B14F-4D97-AF65-F5344CB8AC3E}">
        <p14:creationId xmlns:p14="http://schemas.microsoft.com/office/powerpoint/2010/main" val="4058640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413C-71CA-FBAC-369D-CDB58AE4DEB0}"/>
              </a:ext>
            </a:extLst>
          </p:cNvPr>
          <p:cNvSpPr>
            <a:spLocks noGrp="1"/>
          </p:cNvSpPr>
          <p:nvPr>
            <p:ph type="title"/>
          </p:nvPr>
        </p:nvSpPr>
        <p:spPr/>
        <p:txBody>
          <a:bodyPr/>
          <a:lstStyle/>
          <a:p>
            <a:r>
              <a:rPr lang="en-US" dirty="0"/>
              <a:t>Time between innings</a:t>
            </a:r>
          </a:p>
        </p:txBody>
      </p:sp>
      <p:sp>
        <p:nvSpPr>
          <p:cNvPr id="4" name="Footer Placeholder 3">
            <a:extLst>
              <a:ext uri="{FF2B5EF4-FFF2-40B4-BE49-F238E27FC236}">
                <a16:creationId xmlns:a16="http://schemas.microsoft.com/office/drawing/2014/main" id="{21EB827F-ED09-2998-BE5E-F083E5336E68}"/>
              </a:ext>
            </a:extLst>
          </p:cNvPr>
          <p:cNvSpPr>
            <a:spLocks noGrp="1"/>
          </p:cNvSpPr>
          <p:nvPr>
            <p:ph type="ftr" sz="quarter" idx="11"/>
          </p:nvPr>
        </p:nvSpPr>
        <p:spPr/>
        <p:txBody>
          <a:bodyPr/>
          <a:lstStyle/>
          <a:p>
            <a:pPr>
              <a:defRPr/>
            </a:pPr>
            <a:r>
              <a:rPr lang="en-US"/>
              <a:t>www.nfhs.org</a:t>
            </a:r>
          </a:p>
        </p:txBody>
      </p:sp>
      <p:sp>
        <p:nvSpPr>
          <p:cNvPr id="7" name="Content Placeholder 6">
            <a:extLst>
              <a:ext uri="{FF2B5EF4-FFF2-40B4-BE49-F238E27FC236}">
                <a16:creationId xmlns:a16="http://schemas.microsoft.com/office/drawing/2014/main" id="{FA6EBDBB-34C0-231F-9D2A-A8A57AE442FF}"/>
              </a:ext>
            </a:extLst>
          </p:cNvPr>
          <p:cNvSpPr>
            <a:spLocks noGrp="1"/>
          </p:cNvSpPr>
          <p:nvPr>
            <p:ph idx="1"/>
          </p:nvPr>
        </p:nvSpPr>
        <p:spPr>
          <a:xfrm>
            <a:off x="5809389" y="2162760"/>
            <a:ext cx="5833111" cy="3929480"/>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Umpires and coaches should pay strict attention to the 60-second time limit between half-innings.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At the beginning of each half-inning no more than one minute may be used to deliver no more than five pitches to the catcher or other teammate. </a:t>
            </a: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one-minute time limit begins from the third out of the previous half-inning. </a:t>
            </a: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 pitcher returning to the pitching position in the same half inning will not be granted any warm-up pitches. </a:t>
            </a: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Umpires may authorize more pitches during inclement weather or if a pitcher was removed due to injury or by rule.</a:t>
            </a:r>
          </a:p>
          <a:p>
            <a:endParaRPr lang="en-US" dirty="0"/>
          </a:p>
        </p:txBody>
      </p:sp>
      <p:pic>
        <p:nvPicPr>
          <p:cNvPr id="9" name="Picture 8" descr="A picture containing diagram&#10;&#10;Description automatically generated">
            <a:extLst>
              <a:ext uri="{FF2B5EF4-FFF2-40B4-BE49-F238E27FC236}">
                <a16:creationId xmlns:a16="http://schemas.microsoft.com/office/drawing/2014/main" id="{3C36F8A6-278F-208C-DBCA-34E74AB38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513" y="2016980"/>
            <a:ext cx="3335715" cy="4407040"/>
          </a:xfrm>
          <a:prstGeom prst="rect">
            <a:avLst/>
          </a:prstGeom>
        </p:spPr>
      </p:pic>
    </p:spTree>
    <p:extLst>
      <p:ext uri="{BB962C8B-B14F-4D97-AF65-F5344CB8AC3E}">
        <p14:creationId xmlns:p14="http://schemas.microsoft.com/office/powerpoint/2010/main" val="3209758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C05D-DE4D-7469-46F8-AB39571E2916}"/>
              </a:ext>
            </a:extLst>
          </p:cNvPr>
          <p:cNvSpPr>
            <a:spLocks noGrp="1"/>
          </p:cNvSpPr>
          <p:nvPr>
            <p:ph type="title"/>
          </p:nvPr>
        </p:nvSpPr>
        <p:spPr/>
        <p:txBody>
          <a:bodyPr/>
          <a:lstStyle/>
          <a:p>
            <a:r>
              <a:rPr lang="en-US" dirty="0"/>
              <a:t>Jewelry and electronic communication</a:t>
            </a:r>
          </a:p>
        </p:txBody>
      </p:sp>
      <p:sp>
        <p:nvSpPr>
          <p:cNvPr id="3" name="Content Placeholder 2">
            <a:extLst>
              <a:ext uri="{FF2B5EF4-FFF2-40B4-BE49-F238E27FC236}">
                <a16:creationId xmlns:a16="http://schemas.microsoft.com/office/drawing/2014/main" id="{CCF15684-0C08-0791-F99F-0F94903AFD1E}"/>
              </a:ext>
            </a:extLst>
          </p:cNvPr>
          <p:cNvSpPr>
            <a:spLocks noGrp="1"/>
          </p:cNvSpPr>
          <p:nvPr>
            <p:ph idx="1"/>
          </p:nvPr>
        </p:nvSpPr>
        <p:spPr>
          <a:xfrm>
            <a:off x="8588027" y="2095525"/>
            <a:ext cx="3380136" cy="4154070"/>
          </a:xfrm>
        </p:spPr>
        <p:txBody>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The rule prohibiting jewelry has been removed.</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Calibri" panose="020F0502020204030204" pitchFamily="34" charset="0"/>
                <a:ea typeface="Calibri" panose="020F0502020204030204" pitchFamily="34" charset="0"/>
                <a:cs typeface="Times New Roman" panose="02020603050405020304" pitchFamily="18" charset="0"/>
              </a:rPr>
              <a:t>The rule regarding the use of electronics is still in place. </a:t>
            </a: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Calibri" panose="020F0502020204030204" pitchFamily="34" charset="0"/>
                <a:ea typeface="Calibri" panose="020F0502020204030204" pitchFamily="34" charset="0"/>
                <a:cs typeface="Times New Roman" panose="02020603050405020304" pitchFamily="18" charset="0"/>
              </a:rPr>
              <a:t>The use of electronic devices by team personnel to transmit or record information pertaining to their players or team’s performance is only permitted within the dugout. </a:t>
            </a: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Calibri" panose="020F0502020204030204" pitchFamily="34" charset="0"/>
                <a:ea typeface="Calibri" panose="020F0502020204030204" pitchFamily="34" charset="0"/>
                <a:cs typeface="Times New Roman" panose="02020603050405020304" pitchFamily="18" charset="0"/>
              </a:rPr>
              <a:t>Items such as smart watches are permitted to be utilized as a watch but cannot be used to transmit or receive data outside of the dugout.</a:t>
            </a:r>
          </a:p>
          <a:p>
            <a:endParaRPr lang="en-US" dirty="0"/>
          </a:p>
        </p:txBody>
      </p:sp>
      <p:sp>
        <p:nvSpPr>
          <p:cNvPr id="4" name="Footer Placeholder 3">
            <a:extLst>
              <a:ext uri="{FF2B5EF4-FFF2-40B4-BE49-F238E27FC236}">
                <a16:creationId xmlns:a16="http://schemas.microsoft.com/office/drawing/2014/main" id="{7F335049-AB95-D84D-386C-A4FF91DFBFE6}"/>
              </a:ext>
            </a:extLst>
          </p:cNvPr>
          <p:cNvSpPr>
            <a:spLocks noGrp="1"/>
          </p:cNvSpPr>
          <p:nvPr>
            <p:ph type="ftr" sz="quarter" idx="11"/>
          </p:nvPr>
        </p:nvSpPr>
        <p:spPr/>
        <p:txBody>
          <a:bodyPr/>
          <a:lstStyle/>
          <a:p>
            <a:pPr>
              <a:defRPr/>
            </a:pPr>
            <a:r>
              <a:rPr lang="en-US" dirty="0"/>
              <a:t>www.nfhs.org</a:t>
            </a:r>
          </a:p>
        </p:txBody>
      </p:sp>
      <p:pic>
        <p:nvPicPr>
          <p:cNvPr id="6" name="Picture 5" descr="A picture containing chart&#10;&#10;Description automatically generated">
            <a:extLst>
              <a:ext uri="{FF2B5EF4-FFF2-40B4-BE49-F238E27FC236}">
                <a16:creationId xmlns:a16="http://schemas.microsoft.com/office/drawing/2014/main" id="{79206076-9F07-CBDB-CD5D-DB316A7F6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143" y="2085473"/>
            <a:ext cx="7024884" cy="4242300"/>
          </a:xfrm>
          <a:prstGeom prst="rect">
            <a:avLst/>
          </a:prstGeom>
        </p:spPr>
      </p:pic>
    </p:spTree>
    <p:extLst>
      <p:ext uri="{BB962C8B-B14F-4D97-AF65-F5344CB8AC3E}">
        <p14:creationId xmlns:p14="http://schemas.microsoft.com/office/powerpoint/2010/main" val="2767854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D274C-B989-1A83-4E3E-BA59963532B2}"/>
              </a:ext>
            </a:extLst>
          </p:cNvPr>
          <p:cNvSpPr>
            <a:spLocks noGrp="1"/>
          </p:cNvSpPr>
          <p:nvPr>
            <p:ph type="title"/>
          </p:nvPr>
        </p:nvSpPr>
        <p:spPr/>
        <p:txBody>
          <a:bodyPr/>
          <a:lstStyle/>
          <a:p>
            <a:r>
              <a:rPr lang="en-US" dirty="0"/>
              <a:t>Comparable drying agents</a:t>
            </a:r>
          </a:p>
        </p:txBody>
      </p:sp>
      <p:sp>
        <p:nvSpPr>
          <p:cNvPr id="4" name="Footer Placeholder 3">
            <a:extLst>
              <a:ext uri="{FF2B5EF4-FFF2-40B4-BE49-F238E27FC236}">
                <a16:creationId xmlns:a16="http://schemas.microsoft.com/office/drawing/2014/main" id="{A58D6815-A8D7-D5CC-BC74-6C8E3B8A3889}"/>
              </a:ext>
            </a:extLst>
          </p:cNvPr>
          <p:cNvSpPr>
            <a:spLocks noGrp="1"/>
          </p:cNvSpPr>
          <p:nvPr>
            <p:ph type="ftr" sz="quarter" idx="11"/>
          </p:nvPr>
        </p:nvSpPr>
        <p:spPr/>
        <p:txBody>
          <a:bodyPr/>
          <a:lstStyle/>
          <a:p>
            <a:pPr>
              <a:defRPr/>
            </a:pPr>
            <a:r>
              <a:rPr lang="en-US"/>
              <a:t>www.nfhs.org</a:t>
            </a:r>
          </a:p>
        </p:txBody>
      </p:sp>
      <p:sp>
        <p:nvSpPr>
          <p:cNvPr id="7" name="Content Placeholder 6">
            <a:extLst>
              <a:ext uri="{FF2B5EF4-FFF2-40B4-BE49-F238E27FC236}">
                <a16:creationId xmlns:a16="http://schemas.microsoft.com/office/drawing/2014/main" id="{A6C3CDE3-3394-8721-DE22-5D40DE7BEA26}"/>
              </a:ext>
            </a:extLst>
          </p:cNvPr>
          <p:cNvSpPr>
            <a:spLocks noGrp="1"/>
          </p:cNvSpPr>
          <p:nvPr>
            <p:ph idx="1"/>
          </p:nvPr>
        </p:nvSpPr>
        <p:spPr>
          <a:xfrm>
            <a:off x="6208260" y="2034540"/>
            <a:ext cx="5627425" cy="4293235"/>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Pitchers are not permitted to use any foreign substance on the ball or on contact points of the pitching hand or fingers.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rPr>
              <a:t>N</a:t>
            </a:r>
            <a:r>
              <a:rPr lang="en-US" sz="1800" dirty="0">
                <a:effectLst/>
                <a:latin typeface="Calibri" panose="020F0502020204030204" pitchFamily="34" charset="0"/>
                <a:ea typeface="Calibri" panose="020F0502020204030204" pitchFamily="34" charset="0"/>
                <a:cs typeface="Times New Roman" panose="02020603050405020304" pitchFamily="18" charset="0"/>
              </a:rPr>
              <a:t>o foreign substances may be applied to the ball.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If a pitcher licks their fingers, the player must wipe their fingers prior to touching the ball.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Comparable drying agents listed on the USA Softball website (USAsoftball.org) are permitted, and powdered</a:t>
            </a:r>
            <a:r>
              <a:rPr lang="en-US" sz="1800" dirty="0">
                <a:solidFill>
                  <a:srgbClr val="050505"/>
                </a:solidFill>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rosin is also permitted.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It is not necessary to wipe off the drying agent before making contact with the ball.</a:t>
            </a:r>
            <a:endParaRPr lang="en-US" dirty="0"/>
          </a:p>
        </p:txBody>
      </p:sp>
      <p:pic>
        <p:nvPicPr>
          <p:cNvPr id="9" name="Picture 8" descr="A picture containing text, silhouette, vector graphics&#10;&#10;Description automatically generated">
            <a:extLst>
              <a:ext uri="{FF2B5EF4-FFF2-40B4-BE49-F238E27FC236}">
                <a16:creationId xmlns:a16="http://schemas.microsoft.com/office/drawing/2014/main" id="{FD043E73-E2BB-D897-20E9-3E0BB0978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513" y="1967999"/>
            <a:ext cx="3332988" cy="4359776"/>
          </a:xfrm>
          <a:prstGeom prst="rect">
            <a:avLst/>
          </a:prstGeom>
        </p:spPr>
      </p:pic>
    </p:spTree>
    <p:extLst>
      <p:ext uri="{BB962C8B-B14F-4D97-AF65-F5344CB8AC3E}">
        <p14:creationId xmlns:p14="http://schemas.microsoft.com/office/powerpoint/2010/main" val="3039274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890461" y="4906772"/>
            <a:ext cx="8867775" cy="1362075"/>
          </a:xfrm>
        </p:spPr>
        <p:txBody>
          <a:bodyPr/>
          <a:lstStyle/>
          <a:p>
            <a:pPr>
              <a:defRPr/>
            </a:pPr>
            <a:br>
              <a:rPr lang="en-US" dirty="0"/>
            </a:br>
            <a:r>
              <a:rPr lang="en-US" dirty="0"/>
              <a:t>NFHS OFFICIALS Education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a16="http://schemas.microsoft.com/office/drawing/2014/main" id="{D6F71104-731D-825E-EAA3-B61ECE92B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a16="http://schemas.microsoft.com/office/drawing/2014/main" id="{57356794-0A45-1498-1053-DF07CCC29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a16="http://schemas.microsoft.com/office/drawing/2014/main" id="{4D5864EA-A590-1C1B-6449-1F8824C3F9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lnSpc>
                <a:spcPct val="100000"/>
              </a:lnSpc>
            </a:pPr>
            <a:r>
              <a:rPr lang="en-US" sz="8000" dirty="0">
                <a:solidFill>
                  <a:schemeClr val="bg1"/>
                </a:solidFill>
                <a:latin typeface="+mn-lt"/>
              </a:rPr>
              <a:t>OFFICIALS EDUCATION </a:t>
            </a:r>
          </a:p>
          <a:p>
            <a:pPr algn="ctr">
              <a:lnSpc>
                <a:spcPct val="100000"/>
              </a:lnSpc>
            </a:pPr>
            <a:r>
              <a:rPr lang="en-US" sz="5900" b="0" dirty="0">
                <a:solidFill>
                  <a:schemeClr val="bg1"/>
                </a:solidFill>
                <a:latin typeface="+mn-lt"/>
              </a:rPr>
              <a:t>Content remains free of charge</a:t>
            </a:r>
          </a:p>
        </p:txBody>
      </p:sp>
      <p:pic>
        <p:nvPicPr>
          <p:cNvPr id="12" name="Picture 11" descr="A picture containing text, sign&#10;&#10;Description automatically generated">
            <a:extLst>
              <a:ext uri="{FF2B5EF4-FFF2-40B4-BE49-F238E27FC236}">
                <a16:creationId xmlns:a16="http://schemas.microsoft.com/office/drawing/2014/main" id="{5A36540D-3A88-5199-8B71-D4AD443815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AIDS</a:t>
            </a:r>
          </a:p>
        </p:txBody>
      </p:sp>
      <p:sp>
        <p:nvSpPr>
          <p:cNvPr id="14" name="TextBox 13">
            <a:extLst>
              <a:ext uri="{FF2B5EF4-FFF2-40B4-BE49-F238E27FC236}">
                <a16:creationId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RULES </a:t>
            </a:r>
          </a:p>
          <a:p>
            <a:pPr algn="ctr"/>
            <a:r>
              <a:rPr lang="en-US" dirty="0">
                <a:solidFill>
                  <a:schemeClr val="bg1"/>
                </a:solidFill>
                <a:latin typeface="Acumin Pro Ultra Black" panose="020B0A04020202020204" pitchFamily="34" charset="0"/>
              </a:rPr>
              <a:t>CHANGES</a:t>
            </a:r>
          </a:p>
        </p:txBody>
      </p:sp>
      <p:sp>
        <p:nvSpPr>
          <p:cNvPr id="15" name="TextBox 14">
            <a:extLst>
              <a:ext uri="{FF2B5EF4-FFF2-40B4-BE49-F238E27FC236}">
                <a16:creationId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DIAGRAMS</a:t>
            </a:r>
          </a:p>
        </p:txBody>
      </p:sp>
      <p:sp>
        <p:nvSpPr>
          <p:cNvPr id="16" name="TextBox 15">
            <a:extLst>
              <a:ext uri="{FF2B5EF4-FFF2-40B4-BE49-F238E27FC236}">
                <a16:creationId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VIDEO </a:t>
            </a:r>
          </a:p>
          <a:p>
            <a:pPr algn="ctr"/>
            <a:r>
              <a:rPr lang="en-US" dirty="0">
                <a:solidFill>
                  <a:schemeClr val="bg1"/>
                </a:solidFill>
                <a:latin typeface="Acumin Pro Ultra Black" panose="020B0A04020202020204" pitchFamily="34" charset="0"/>
              </a:rPr>
              <a:t>LIBRARY</a:t>
            </a:r>
          </a:p>
        </p:txBody>
      </p:sp>
      <p:sp>
        <p:nvSpPr>
          <p:cNvPr id="17" name="TextBox 16">
            <a:extLst>
              <a:ext uri="{FF2B5EF4-FFF2-40B4-BE49-F238E27FC236}">
                <a16:creationId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OFFICIALS </a:t>
            </a:r>
          </a:p>
          <a:p>
            <a:pPr algn="ctr"/>
            <a:r>
              <a:rPr lang="en-US" dirty="0">
                <a:solidFill>
                  <a:schemeClr val="bg1"/>
                </a:solidFill>
                <a:latin typeface="Acumin Pro Ultra Black" panose="020B0A04020202020204"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a:t>NFHS (located in Indianapolis, IN – Est. 1920):</a:t>
            </a:r>
          </a:p>
          <a:p>
            <a:pPr lvl="1"/>
            <a:r>
              <a:rPr lang="en-US" altLang="en-US" sz="2200"/>
              <a:t>National leader and advocate for </a:t>
            </a:r>
            <a:br>
              <a:rPr lang="en-US" altLang="en-US" sz="2200"/>
            </a:br>
            <a:r>
              <a:rPr lang="en-US" altLang="en-US" sz="2200"/>
              <a:t>high school athletics and </a:t>
            </a:r>
            <a:br>
              <a:rPr lang="en-US" altLang="en-US" sz="2200"/>
            </a:br>
            <a:r>
              <a:rPr lang="en-US" altLang="en-US" sz="2200"/>
              <a:t>performing arts programs.</a:t>
            </a:r>
          </a:p>
          <a:p>
            <a:pPr lvl="1"/>
            <a:r>
              <a:rPr lang="en-US" altLang="en-US" sz="2200"/>
              <a:t>Serves 51 state associations, 19,500 </a:t>
            </a:r>
            <a:br>
              <a:rPr lang="en-US" altLang="en-US" sz="2200"/>
            </a:br>
            <a:r>
              <a:rPr lang="en-US" altLang="en-US" sz="2200"/>
              <a:t>high schools and 12 million student </a:t>
            </a:r>
            <a:br>
              <a:rPr lang="en-US" altLang="en-US" sz="2200"/>
            </a:br>
            <a:r>
              <a:rPr lang="en-US" altLang="en-US" sz="2200"/>
              <a:t>participants.</a:t>
            </a:r>
          </a:p>
          <a:p>
            <a:pPr lvl="1"/>
            <a:r>
              <a:rPr lang="en-US" altLang="en-US" sz="2200"/>
              <a:t>Writes playing rules for 17 high school </a:t>
            </a:r>
            <a:br>
              <a:rPr lang="en-US" altLang="en-US" sz="2200"/>
            </a:br>
            <a:r>
              <a:rPr lang="en-US" altLang="en-US" sz="2200"/>
              <a:t>sports for boys and girls.</a:t>
            </a:r>
          </a:p>
          <a:p>
            <a:pPr lvl="1"/>
            <a:r>
              <a:rPr lang="en-US" altLang="en-US" sz="2200"/>
              <a:t>Offers online education courses for high school coaches, </a:t>
            </a:r>
            <a:br>
              <a:rPr lang="en-US" altLang="en-US" sz="2200"/>
            </a:br>
            <a:r>
              <a:rPr lang="en-US" altLang="en-US" sz="2200"/>
              <a:t>officials, parents, students and others.</a:t>
            </a:r>
          </a:p>
          <a:p>
            <a:pPr lvl="1"/>
            <a:r>
              <a:rPr lang="en-US" alt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a:defRPr/>
            </a:pPr>
            <a:r>
              <a:rPr lang="en-US"/>
              <a:t>www.nfhs.org</a:t>
            </a:r>
          </a:p>
        </p:txBody>
      </p:sp>
      <p:pic>
        <p:nvPicPr>
          <p:cNvPr id="6" name="Picture 5" descr="Map&#10;&#10;Description automatically generated">
            <a:extLst>
              <a:ext uri="{FF2B5EF4-FFF2-40B4-BE49-F238E27FC236}">
                <a16:creationId xmlns:a16="http://schemas.microsoft.com/office/drawing/2014/main" id="{943DCE0A-A7CC-4FD8-F8B3-9C3461F64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984" y="2578396"/>
            <a:ext cx="4629016" cy="231258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043A7-2C3E-6292-AB5A-46DF15FFA5CE}"/>
              </a:ext>
            </a:extLst>
          </p:cNvPr>
          <p:cNvSpPr txBox="1"/>
          <p:nvPr/>
        </p:nvSpPr>
        <p:spPr>
          <a:xfrm>
            <a:off x="0" y="5930154"/>
            <a:ext cx="12192000" cy="738664"/>
          </a:xfrm>
          <a:prstGeom prst="rect">
            <a:avLst/>
          </a:prstGeom>
          <a:noFill/>
        </p:spPr>
        <p:txBody>
          <a:bodyPr wrap="square" rtlCol="0">
            <a:spAutoFit/>
          </a:bodyPr>
          <a:lstStyle/>
          <a:p>
            <a:pPr algn="ctr"/>
            <a:r>
              <a:rPr lang="en-US" sz="4200" b="1" dirty="0">
                <a:solidFill>
                  <a:schemeClr val="bg1"/>
                </a:solidFill>
                <a:latin typeface="Calibri" panose="020F0502020204030204" pitchFamily="34" charset="0"/>
                <a:cs typeface="Calibri" panose="020F0502020204030204" pitchFamily="34" charset="0"/>
              </a:rPr>
              <a:t>100% FREE to your state as a NFHS-Member Benefit.</a:t>
            </a:r>
          </a:p>
        </p:txBody>
      </p:sp>
      <p:sp>
        <p:nvSpPr>
          <p:cNvPr id="5" name="Rectangle 4">
            <a:extLst>
              <a:ext uri="{FF2B5EF4-FFF2-40B4-BE49-F238E27FC236}">
                <a16:creationId xmlns:a16="http://schemas.microsoft.com/office/drawing/2014/main" id="{4DCA946C-DB6A-DAA9-B7D3-5F7F0AD04049}"/>
              </a:ext>
            </a:extLst>
          </p:cNvPr>
          <p:cNvSpPr/>
          <p:nvPr/>
        </p:nvSpPr>
        <p:spPr>
          <a:xfrm>
            <a:off x="389842" y="2691956"/>
            <a:ext cx="6660777" cy="307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9E1BCD5-25B1-FE7D-651E-A78821A5FE21}"/>
              </a:ext>
            </a:extLst>
          </p:cNvPr>
          <p:cNvSpPr/>
          <p:nvPr/>
        </p:nvSpPr>
        <p:spPr>
          <a:xfrm>
            <a:off x="7386796" y="365613"/>
            <a:ext cx="4424081" cy="5405719"/>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9F740B-EC6D-D0F0-055B-18345F92F209}"/>
              </a:ext>
            </a:extLst>
          </p:cNvPr>
          <p:cNvSpPr txBox="1"/>
          <p:nvPr/>
        </p:nvSpPr>
        <p:spPr>
          <a:xfrm>
            <a:off x="7386796" y="683384"/>
            <a:ext cx="4424081" cy="584775"/>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cs typeface="Calibri" panose="020F0502020204030204" pitchFamily="34" charset="0"/>
              </a:rPr>
              <a:t>Future Developments</a:t>
            </a:r>
          </a:p>
        </p:txBody>
      </p:sp>
      <p:sp>
        <p:nvSpPr>
          <p:cNvPr id="8" name="TextBox 7">
            <a:extLst>
              <a:ext uri="{FF2B5EF4-FFF2-40B4-BE49-F238E27FC236}">
                <a16:creationId xmlns:a16="http://schemas.microsoft.com/office/drawing/2014/main" id="{236D0751-D11F-4E91-10B2-ACC74348E8AD}"/>
              </a:ext>
            </a:extLst>
          </p:cNvPr>
          <p:cNvSpPr txBox="1"/>
          <p:nvPr/>
        </p:nvSpPr>
        <p:spPr>
          <a:xfrm>
            <a:off x="389841" y="2757011"/>
            <a:ext cx="6660777" cy="646331"/>
          </a:xfrm>
          <a:prstGeom prst="rect">
            <a:avLst/>
          </a:prstGeom>
          <a:noFill/>
        </p:spPr>
        <p:txBody>
          <a:bodyPr wrap="square" rtlCol="0">
            <a:spAutoFit/>
          </a:bodyPr>
          <a:lstStyle/>
          <a:p>
            <a:pPr algn="ctr"/>
            <a:r>
              <a:rPr lang="en-US" sz="3600" b="1" dirty="0">
                <a:solidFill>
                  <a:srgbClr val="00205B"/>
                </a:solidFill>
                <a:latin typeface="Calibri" panose="020F0502020204030204" pitchFamily="34" charset="0"/>
                <a:cs typeface="Calibri" panose="020F0502020204030204" pitchFamily="34" charset="0"/>
              </a:rPr>
              <a:t>Year Two Accomplishments</a:t>
            </a:r>
          </a:p>
        </p:txBody>
      </p:sp>
      <p:sp>
        <p:nvSpPr>
          <p:cNvPr id="9" name="TextBox 8">
            <a:extLst>
              <a:ext uri="{FF2B5EF4-FFF2-40B4-BE49-F238E27FC236}">
                <a16:creationId xmlns:a16="http://schemas.microsoft.com/office/drawing/2014/main" id="{75FD8129-B3AF-5B93-5D6A-F3307559EAC1}"/>
              </a:ext>
            </a:extLst>
          </p:cNvPr>
          <p:cNvSpPr txBox="1"/>
          <p:nvPr/>
        </p:nvSpPr>
        <p:spPr>
          <a:xfrm>
            <a:off x="813968" y="4411726"/>
            <a:ext cx="1779493" cy="615553"/>
          </a:xfrm>
          <a:prstGeom prst="rect">
            <a:avLst/>
          </a:prstGeom>
          <a:noFill/>
        </p:spPr>
        <p:txBody>
          <a:bodyPr wrap="square" rtlCol="0">
            <a:spAutoFit/>
          </a:bodyPr>
          <a:lstStyle/>
          <a:p>
            <a:pPr algn="ctr"/>
            <a:r>
              <a:rPr lang="en-US" sz="3400" b="1">
                <a:solidFill>
                  <a:srgbClr val="00205B"/>
                </a:solidFill>
                <a:latin typeface="Calibri" panose="020F0502020204030204" pitchFamily="34" charset="0"/>
                <a:cs typeface="Calibri" panose="020F0502020204030204" pitchFamily="34" charset="0"/>
              </a:rPr>
              <a:t>14</a:t>
            </a:r>
            <a:endParaRPr lang="en-US" sz="3400" b="1" dirty="0">
              <a:solidFill>
                <a:srgbClr val="00205B"/>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192D87A-CDD0-C4D9-C48D-7ED24D7A4962}"/>
              </a:ext>
            </a:extLst>
          </p:cNvPr>
          <p:cNvSpPr txBox="1"/>
          <p:nvPr/>
        </p:nvSpPr>
        <p:spPr>
          <a:xfrm>
            <a:off x="813967" y="4940787"/>
            <a:ext cx="1779493" cy="710707"/>
          </a:xfrm>
          <a:prstGeom prst="rect">
            <a:avLst/>
          </a:prstGeom>
          <a:noFill/>
        </p:spPr>
        <p:txBody>
          <a:bodyPr wrap="square" rtlCol="0">
            <a:spAutoFit/>
          </a:bodyPr>
          <a:lstStyle/>
          <a:p>
            <a:pPr algn="ctr">
              <a:lnSpc>
                <a:spcPts val="1600"/>
              </a:lnSpc>
            </a:pPr>
            <a:r>
              <a:rPr lang="en-US" sz="1600" b="1" dirty="0">
                <a:solidFill>
                  <a:srgbClr val="00205B"/>
                </a:solidFill>
                <a:latin typeface="Calibri" panose="020F0502020204030204" pitchFamily="34" charset="0"/>
                <a:cs typeface="Calibri" panose="020F0502020204030204" pitchFamily="34" charset="0"/>
              </a:rPr>
              <a:t>States </a:t>
            </a:r>
            <a:br>
              <a:rPr lang="en-US" sz="1600" b="1" dirty="0">
                <a:solidFill>
                  <a:srgbClr val="00205B"/>
                </a:solidFill>
                <a:latin typeface="Calibri" panose="020F0502020204030204" pitchFamily="34" charset="0"/>
                <a:cs typeface="Calibri" panose="020F0502020204030204" pitchFamily="34" charset="0"/>
              </a:rPr>
            </a:br>
            <a:r>
              <a:rPr lang="en-US" sz="1600" b="1" dirty="0">
                <a:solidFill>
                  <a:srgbClr val="00205B"/>
                </a:solidFill>
                <a:latin typeface="Calibri" panose="020F0502020204030204" pitchFamily="34" charset="0"/>
                <a:cs typeface="Calibri" panose="020F0502020204030204" pitchFamily="34" charset="0"/>
              </a:rPr>
              <a:t>Registering</a:t>
            </a:r>
            <a:br>
              <a:rPr lang="en-US" sz="1600" b="1" dirty="0">
                <a:solidFill>
                  <a:srgbClr val="00205B"/>
                </a:solidFill>
                <a:latin typeface="Calibri" panose="020F0502020204030204" pitchFamily="34" charset="0"/>
                <a:cs typeface="Calibri" panose="020F0502020204030204" pitchFamily="34" charset="0"/>
              </a:rPr>
            </a:br>
            <a:r>
              <a:rPr lang="en-US" sz="1600" b="1" dirty="0">
                <a:solidFill>
                  <a:srgbClr val="00205B"/>
                </a:solidFill>
                <a:latin typeface="Calibri" panose="020F0502020204030204" pitchFamily="34" charset="0"/>
                <a:cs typeface="Calibri" panose="020F0502020204030204" pitchFamily="34" charset="0"/>
              </a:rPr>
              <a:t>Officials</a:t>
            </a:r>
          </a:p>
        </p:txBody>
      </p:sp>
      <p:sp>
        <p:nvSpPr>
          <p:cNvPr id="13" name="Rectangle 12">
            <a:extLst>
              <a:ext uri="{FF2B5EF4-FFF2-40B4-BE49-F238E27FC236}">
                <a16:creationId xmlns:a16="http://schemas.microsoft.com/office/drawing/2014/main" id="{55C94082-0BAD-F766-08D6-5E5C7A224684}"/>
              </a:ext>
            </a:extLst>
          </p:cNvPr>
          <p:cNvSpPr/>
          <p:nvPr/>
        </p:nvSpPr>
        <p:spPr>
          <a:xfrm>
            <a:off x="8081318" y="1786242"/>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BA08E4C-9ACE-A930-AF71-8E9520EF371B}"/>
              </a:ext>
            </a:extLst>
          </p:cNvPr>
          <p:cNvSpPr txBox="1"/>
          <p:nvPr/>
        </p:nvSpPr>
        <p:spPr>
          <a:xfrm>
            <a:off x="2929637" y="4411726"/>
            <a:ext cx="1779493" cy="615553"/>
          </a:xfrm>
          <a:prstGeom prst="rect">
            <a:avLst/>
          </a:prstGeom>
          <a:noFill/>
        </p:spPr>
        <p:txBody>
          <a:bodyPr wrap="square" rtlCol="0">
            <a:spAutoFit/>
          </a:bodyPr>
          <a:lstStyle/>
          <a:p>
            <a:pPr algn="ctr"/>
            <a:r>
              <a:rPr lang="en-US" sz="3400" b="1" dirty="0">
                <a:solidFill>
                  <a:srgbClr val="00205B"/>
                </a:solidFill>
                <a:latin typeface="Calibri" panose="020F0502020204030204" pitchFamily="34" charset="0"/>
                <a:cs typeface="Calibri" panose="020F0502020204030204" pitchFamily="34" charset="0"/>
              </a:rPr>
              <a:t>121,508</a:t>
            </a:r>
          </a:p>
        </p:txBody>
      </p:sp>
      <p:sp>
        <p:nvSpPr>
          <p:cNvPr id="23" name="TextBox 22">
            <a:extLst>
              <a:ext uri="{FF2B5EF4-FFF2-40B4-BE49-F238E27FC236}">
                <a16:creationId xmlns:a16="http://schemas.microsoft.com/office/drawing/2014/main" id="{05299956-1209-4DFB-6F3D-87B6006D0A8A}"/>
              </a:ext>
            </a:extLst>
          </p:cNvPr>
          <p:cNvSpPr txBox="1"/>
          <p:nvPr/>
        </p:nvSpPr>
        <p:spPr>
          <a:xfrm>
            <a:off x="2929636" y="4940787"/>
            <a:ext cx="1779493" cy="505523"/>
          </a:xfrm>
          <a:prstGeom prst="rect">
            <a:avLst/>
          </a:prstGeom>
          <a:noFill/>
        </p:spPr>
        <p:txBody>
          <a:bodyPr wrap="square" rtlCol="0">
            <a:spAutoFit/>
          </a:bodyPr>
          <a:lstStyle/>
          <a:p>
            <a:pPr algn="ctr">
              <a:lnSpc>
                <a:spcPts val="1600"/>
              </a:lnSpc>
            </a:pPr>
            <a:r>
              <a:rPr lang="en-US" sz="1600" b="1" dirty="0">
                <a:solidFill>
                  <a:srgbClr val="00205B"/>
                </a:solidFill>
                <a:latin typeface="Calibri" panose="020F0502020204030204" pitchFamily="34" charset="0"/>
                <a:cs typeface="Calibri" panose="020F0502020204030204" pitchFamily="34" charset="0"/>
              </a:rPr>
              <a:t>Contests</a:t>
            </a:r>
          </a:p>
          <a:p>
            <a:pPr algn="ctr">
              <a:lnSpc>
                <a:spcPts val="1600"/>
              </a:lnSpc>
            </a:pPr>
            <a:r>
              <a:rPr lang="en-US" sz="1600" b="1" dirty="0">
                <a:solidFill>
                  <a:srgbClr val="00205B"/>
                </a:solidFill>
                <a:latin typeface="Calibri" panose="020F0502020204030204" pitchFamily="34" charset="0"/>
                <a:cs typeface="Calibri" panose="020F0502020204030204" pitchFamily="34" charset="0"/>
              </a:rPr>
              <a:t>Assigned</a:t>
            </a:r>
          </a:p>
        </p:txBody>
      </p:sp>
      <p:sp>
        <p:nvSpPr>
          <p:cNvPr id="24" name="TextBox 23">
            <a:extLst>
              <a:ext uri="{FF2B5EF4-FFF2-40B4-BE49-F238E27FC236}">
                <a16:creationId xmlns:a16="http://schemas.microsoft.com/office/drawing/2014/main" id="{842F022C-1A08-7BB8-654E-47A85BD92009}"/>
              </a:ext>
            </a:extLst>
          </p:cNvPr>
          <p:cNvSpPr txBox="1"/>
          <p:nvPr/>
        </p:nvSpPr>
        <p:spPr>
          <a:xfrm>
            <a:off x="4990126" y="4411726"/>
            <a:ext cx="1779493" cy="615553"/>
          </a:xfrm>
          <a:prstGeom prst="rect">
            <a:avLst/>
          </a:prstGeom>
          <a:noFill/>
        </p:spPr>
        <p:txBody>
          <a:bodyPr wrap="square" rtlCol="0">
            <a:spAutoFit/>
          </a:bodyPr>
          <a:lstStyle/>
          <a:p>
            <a:pPr algn="ctr"/>
            <a:r>
              <a:rPr lang="en-US" sz="3400" b="1" dirty="0">
                <a:solidFill>
                  <a:srgbClr val="00205B"/>
                </a:solidFill>
                <a:latin typeface="Calibri" panose="020F0502020204030204" pitchFamily="34" charset="0"/>
                <a:cs typeface="Calibri" panose="020F0502020204030204" pitchFamily="34" charset="0"/>
              </a:rPr>
              <a:t>$9.2M</a:t>
            </a:r>
          </a:p>
        </p:txBody>
      </p:sp>
      <p:sp>
        <p:nvSpPr>
          <p:cNvPr id="25" name="TextBox 24">
            <a:extLst>
              <a:ext uri="{FF2B5EF4-FFF2-40B4-BE49-F238E27FC236}">
                <a16:creationId xmlns:a16="http://schemas.microsoft.com/office/drawing/2014/main" id="{F07A0674-D414-8519-69EE-978C1F26BABE}"/>
              </a:ext>
            </a:extLst>
          </p:cNvPr>
          <p:cNvSpPr txBox="1"/>
          <p:nvPr/>
        </p:nvSpPr>
        <p:spPr>
          <a:xfrm>
            <a:off x="4990125" y="4940787"/>
            <a:ext cx="1779493" cy="710707"/>
          </a:xfrm>
          <a:prstGeom prst="rect">
            <a:avLst/>
          </a:prstGeom>
          <a:noFill/>
        </p:spPr>
        <p:txBody>
          <a:bodyPr wrap="square" rtlCol="0">
            <a:spAutoFit/>
          </a:bodyPr>
          <a:lstStyle/>
          <a:p>
            <a:pPr algn="ctr">
              <a:lnSpc>
                <a:spcPts val="1600"/>
              </a:lnSpc>
            </a:pPr>
            <a:r>
              <a:rPr lang="en-US" sz="1600" b="1" dirty="0">
                <a:solidFill>
                  <a:srgbClr val="00205B"/>
                </a:solidFill>
                <a:latin typeface="Calibri" panose="020F0502020204030204" pitchFamily="34" charset="0"/>
                <a:cs typeface="Calibri" panose="020F0502020204030204" pitchFamily="34" charset="0"/>
              </a:rPr>
              <a:t>Payments</a:t>
            </a:r>
          </a:p>
          <a:p>
            <a:pPr algn="ctr">
              <a:lnSpc>
                <a:spcPts val="1600"/>
              </a:lnSpc>
            </a:pPr>
            <a:r>
              <a:rPr lang="en-US" sz="1600" b="1" dirty="0">
                <a:solidFill>
                  <a:srgbClr val="00205B"/>
                </a:solidFill>
                <a:latin typeface="Calibri" panose="020F0502020204030204" pitchFamily="34" charset="0"/>
                <a:cs typeface="Calibri" panose="020F0502020204030204" pitchFamily="34" charset="0"/>
              </a:rPr>
              <a:t>Sent to </a:t>
            </a:r>
          </a:p>
          <a:p>
            <a:pPr algn="ctr">
              <a:lnSpc>
                <a:spcPts val="1600"/>
              </a:lnSpc>
            </a:pPr>
            <a:r>
              <a:rPr lang="en-US" sz="1600" b="1" dirty="0">
                <a:solidFill>
                  <a:srgbClr val="00205B"/>
                </a:solidFill>
                <a:latin typeface="Calibri" panose="020F0502020204030204" pitchFamily="34" charset="0"/>
                <a:cs typeface="Calibri" panose="020F0502020204030204" pitchFamily="34" charset="0"/>
              </a:rPr>
              <a:t>Officials</a:t>
            </a:r>
          </a:p>
        </p:txBody>
      </p:sp>
      <p:pic>
        <p:nvPicPr>
          <p:cNvPr id="29" name="Picture 28" descr="Text&#10;&#10;Description automatically generated">
            <a:extLst>
              <a:ext uri="{FF2B5EF4-FFF2-40B4-BE49-F238E27FC236}">
                <a16:creationId xmlns:a16="http://schemas.microsoft.com/office/drawing/2014/main" id="{28866970-9A84-5D4E-CFAE-FEC8B0D5D583}"/>
              </a:ext>
            </a:extLst>
          </p:cNvPr>
          <p:cNvPicPr>
            <a:picLocks noChangeAspect="1"/>
          </p:cNvPicPr>
          <p:nvPr/>
        </p:nvPicPr>
        <p:blipFill rotWithShape="1">
          <a:blip r:embed="rId3">
            <a:extLst>
              <a:ext uri="{28A0092B-C50C-407E-A947-70E740481C1C}">
                <a14:useLocalDpi xmlns:a14="http://schemas.microsoft.com/office/drawing/2010/main" val="0"/>
              </a:ext>
            </a:extLst>
          </a:blip>
          <a:srcRect l="11100" t="9173" r="15516" b="17100"/>
          <a:stretch/>
        </p:blipFill>
        <p:spPr>
          <a:xfrm>
            <a:off x="597023" y="227281"/>
            <a:ext cx="6222877" cy="2343953"/>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B06D410E-C395-3C2D-200F-18BD53B88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992" y="3468397"/>
            <a:ext cx="5382779" cy="874778"/>
          </a:xfrm>
          <a:prstGeom prst="rect">
            <a:avLst/>
          </a:prstGeom>
        </p:spPr>
      </p:pic>
      <p:grpSp>
        <p:nvGrpSpPr>
          <p:cNvPr id="55" name="Group 54">
            <a:extLst>
              <a:ext uri="{FF2B5EF4-FFF2-40B4-BE49-F238E27FC236}">
                <a16:creationId xmlns:a16="http://schemas.microsoft.com/office/drawing/2014/main" id="{2E6EC9A7-0836-483D-B127-EEEC4592DFB3}"/>
              </a:ext>
            </a:extLst>
          </p:cNvPr>
          <p:cNvGrpSpPr/>
          <p:nvPr/>
        </p:nvGrpSpPr>
        <p:grpSpPr>
          <a:xfrm>
            <a:off x="7787640" y="1714705"/>
            <a:ext cx="590168" cy="590168"/>
            <a:chOff x="7787640" y="1356360"/>
            <a:chExt cx="590168" cy="590168"/>
          </a:xfrm>
        </p:grpSpPr>
        <p:sp>
          <p:nvSpPr>
            <p:cNvPr id="32" name="Oval 31">
              <a:extLst>
                <a:ext uri="{FF2B5EF4-FFF2-40B4-BE49-F238E27FC236}">
                  <a16:creationId xmlns:a16="http://schemas.microsoft.com/office/drawing/2014/main" id="{C8C49DBC-3B08-5057-3DBC-12393E711D26}"/>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0A58BAF3-B45D-0AE7-8F9A-96B273B9ABB9}"/>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EC57A0C8-50AC-75CC-F672-4629E5E5DBC2}"/>
              </a:ext>
            </a:extLst>
          </p:cNvPr>
          <p:cNvSpPr/>
          <p:nvPr/>
        </p:nvSpPr>
        <p:spPr>
          <a:xfrm>
            <a:off x="8081318" y="2633888"/>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5F04CCF-B9C7-0844-6AAF-F3C9A69E0D7E}"/>
              </a:ext>
            </a:extLst>
          </p:cNvPr>
          <p:cNvSpPr/>
          <p:nvPr/>
        </p:nvSpPr>
        <p:spPr>
          <a:xfrm>
            <a:off x="8096073" y="3548345"/>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2FD7A08-61E6-D5EE-7F06-C801D0B40BF7}"/>
              </a:ext>
            </a:extLst>
          </p:cNvPr>
          <p:cNvSpPr/>
          <p:nvPr/>
        </p:nvSpPr>
        <p:spPr>
          <a:xfrm>
            <a:off x="8096073" y="4438106"/>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2249A99-E08B-42CC-4310-7E3C5A3500F3}"/>
              </a:ext>
            </a:extLst>
          </p:cNvPr>
          <p:cNvSpPr txBox="1"/>
          <p:nvPr/>
        </p:nvSpPr>
        <p:spPr>
          <a:xfrm>
            <a:off x="8360393" y="1810594"/>
            <a:ext cx="3152917"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Improved Schedule View</a:t>
            </a:r>
          </a:p>
        </p:txBody>
      </p:sp>
      <p:sp>
        <p:nvSpPr>
          <p:cNvPr id="18" name="TextBox 17">
            <a:extLst>
              <a:ext uri="{FF2B5EF4-FFF2-40B4-BE49-F238E27FC236}">
                <a16:creationId xmlns:a16="http://schemas.microsoft.com/office/drawing/2014/main" id="{69E92C5B-50D8-FB37-A7F2-7D1EC91AAB3C}"/>
              </a:ext>
            </a:extLst>
          </p:cNvPr>
          <p:cNvSpPr txBox="1"/>
          <p:nvPr/>
        </p:nvSpPr>
        <p:spPr>
          <a:xfrm>
            <a:off x="8360392" y="2677821"/>
            <a:ext cx="3152917"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Auto-Assign</a:t>
            </a:r>
          </a:p>
        </p:txBody>
      </p:sp>
      <p:sp>
        <p:nvSpPr>
          <p:cNvPr id="19" name="TextBox 18">
            <a:extLst>
              <a:ext uri="{FF2B5EF4-FFF2-40B4-BE49-F238E27FC236}">
                <a16:creationId xmlns:a16="http://schemas.microsoft.com/office/drawing/2014/main" id="{9CC534E8-1DEF-CA0B-F010-372527436899}"/>
              </a:ext>
            </a:extLst>
          </p:cNvPr>
          <p:cNvSpPr txBox="1"/>
          <p:nvPr/>
        </p:nvSpPr>
        <p:spPr>
          <a:xfrm>
            <a:off x="8372474" y="3582486"/>
            <a:ext cx="3152917"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Years of Service</a:t>
            </a:r>
          </a:p>
        </p:txBody>
      </p:sp>
      <p:sp>
        <p:nvSpPr>
          <p:cNvPr id="20" name="TextBox 19">
            <a:extLst>
              <a:ext uri="{FF2B5EF4-FFF2-40B4-BE49-F238E27FC236}">
                <a16:creationId xmlns:a16="http://schemas.microsoft.com/office/drawing/2014/main" id="{C16D0E63-FF58-1AA5-077C-DB70BCEC27DA}"/>
              </a:ext>
            </a:extLst>
          </p:cNvPr>
          <p:cNvSpPr txBox="1"/>
          <p:nvPr/>
        </p:nvSpPr>
        <p:spPr>
          <a:xfrm>
            <a:off x="8379925" y="4462403"/>
            <a:ext cx="3152917"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Enhanced Payment Capabilities</a:t>
            </a:r>
          </a:p>
        </p:txBody>
      </p:sp>
      <p:grpSp>
        <p:nvGrpSpPr>
          <p:cNvPr id="56" name="Group 55">
            <a:extLst>
              <a:ext uri="{FF2B5EF4-FFF2-40B4-BE49-F238E27FC236}">
                <a16:creationId xmlns:a16="http://schemas.microsoft.com/office/drawing/2014/main" id="{DBC85F11-D36A-CDDF-1CD9-F7274AD958BD}"/>
              </a:ext>
            </a:extLst>
          </p:cNvPr>
          <p:cNvGrpSpPr/>
          <p:nvPr/>
        </p:nvGrpSpPr>
        <p:grpSpPr>
          <a:xfrm>
            <a:off x="7800989" y="2520374"/>
            <a:ext cx="590168" cy="590168"/>
            <a:chOff x="7787640" y="1356360"/>
            <a:chExt cx="590168" cy="590168"/>
          </a:xfrm>
        </p:grpSpPr>
        <p:sp>
          <p:nvSpPr>
            <p:cNvPr id="57" name="Oval 56">
              <a:extLst>
                <a:ext uri="{FF2B5EF4-FFF2-40B4-BE49-F238E27FC236}">
                  <a16:creationId xmlns:a16="http://schemas.microsoft.com/office/drawing/2014/main" id="{CC7DAACE-9ED3-E23C-EAF8-4338C8D1F8AD}"/>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id="{2F189047-0637-2B8D-3BF3-77A94CE960D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9E20DF16-561E-A871-E0BB-DE6B742EF69A}"/>
              </a:ext>
            </a:extLst>
          </p:cNvPr>
          <p:cNvGrpSpPr/>
          <p:nvPr/>
        </p:nvGrpSpPr>
        <p:grpSpPr>
          <a:xfrm>
            <a:off x="7814338" y="3447459"/>
            <a:ext cx="590168" cy="590168"/>
            <a:chOff x="7787640" y="1356360"/>
            <a:chExt cx="590168" cy="590168"/>
          </a:xfrm>
        </p:grpSpPr>
        <p:sp>
          <p:nvSpPr>
            <p:cNvPr id="60" name="Oval 59">
              <a:extLst>
                <a:ext uri="{FF2B5EF4-FFF2-40B4-BE49-F238E27FC236}">
                  <a16:creationId xmlns:a16="http://schemas.microsoft.com/office/drawing/2014/main" id="{238C6568-05EF-D021-35C6-E7853BACD67A}"/>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5BA8A4D6-C2D3-385C-14E9-CA0BE74043E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772B3328-DAB0-64DC-21B5-647908AD5C65}"/>
              </a:ext>
            </a:extLst>
          </p:cNvPr>
          <p:cNvGrpSpPr/>
          <p:nvPr/>
        </p:nvGrpSpPr>
        <p:grpSpPr>
          <a:xfrm>
            <a:off x="7827687" y="4362933"/>
            <a:ext cx="590168" cy="590168"/>
            <a:chOff x="7787640" y="1356360"/>
            <a:chExt cx="590168" cy="590168"/>
          </a:xfrm>
        </p:grpSpPr>
        <p:sp>
          <p:nvSpPr>
            <p:cNvPr id="63" name="Oval 62">
              <a:extLst>
                <a:ext uri="{FF2B5EF4-FFF2-40B4-BE49-F238E27FC236}">
                  <a16:creationId xmlns:a16="http://schemas.microsoft.com/office/drawing/2014/main" id="{FB171258-78F2-EF96-F7D8-0A4021730AB5}"/>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row: Right 63">
              <a:extLst>
                <a:ext uri="{FF2B5EF4-FFF2-40B4-BE49-F238E27FC236}">
                  <a16:creationId xmlns:a16="http://schemas.microsoft.com/office/drawing/2014/main" id="{4102BB39-194C-FE70-3538-417D11DF2A91}"/>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7506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a:extLst>
              <a:ext uri="{FF2B5EF4-FFF2-40B4-BE49-F238E27FC236}">
                <a16:creationId xmlns:a16="http://schemas.microsoft.com/office/drawing/2014/main" id="{DCE886AC-B90D-3D98-C20B-77D838F7A5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3">
            <a:extLst>
              <a:ext uri="{FF2B5EF4-FFF2-40B4-BE49-F238E27FC236}">
                <a16:creationId xmlns:a16="http://schemas.microsoft.com/office/drawing/2014/main" id="{FEAEF941-BA70-93C5-8814-D527DDF4CDC9}"/>
              </a:ext>
            </a:extLst>
          </p:cNvPr>
          <p:cNvSpPr txBox="1">
            <a:spLocks/>
          </p:cNvSpPr>
          <p:nvPr/>
        </p:nvSpPr>
        <p:spPr>
          <a:xfrm>
            <a:off x="10199688" y="6378321"/>
            <a:ext cx="1992312" cy="2952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dirty="0"/>
              <a:t>www.nfhs.org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866077" y="4870196"/>
            <a:ext cx="8867775" cy="1362075"/>
          </a:xfrm>
        </p:spPr>
        <p:txBody>
          <a:bodyPr/>
          <a:lstStyle/>
          <a:p>
            <a:pPr>
              <a:defRPr/>
            </a:pPr>
            <a:r>
              <a:rPr lang="en-US" dirty="0"/>
              <a:t> </a:t>
            </a:r>
            <a:br>
              <a:rPr lang="en-US" dirty="0"/>
            </a:br>
            <a:r>
              <a:rPr lang="en-US" dirty="0"/>
              <a:t>NFHS Learning Center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a:defRPr/>
            </a:pPr>
            <a:r>
              <a:rPr lang="en-US"/>
              <a:t>www.nfhs.org</a:t>
            </a:r>
            <a:endParaRPr lang="en-US" dirty="0"/>
          </a:p>
        </p:txBody>
      </p:sp>
      <p:pic>
        <p:nvPicPr>
          <p:cNvPr id="6" name="Picture 5" descr="A picture containing text, outdoor, screenshot&#10;&#10;Description automatically generated">
            <a:extLst>
              <a:ext uri="{FF2B5EF4-FFF2-40B4-BE49-F238E27FC236}">
                <a16:creationId xmlns:a16="http://schemas.microsoft.com/office/drawing/2014/main" id="{F8BC622F-2D4C-2848-BF05-DBB41E6A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762001" y="642218"/>
            <a:ext cx="6095999" cy="1466447"/>
          </a:xfrm>
          <a:prstGeom prst="rect">
            <a:avLst/>
          </a:prstGeom>
          <a:solidFill>
            <a:srgbClr val="FFFFFF">
              <a:alpha val="80000"/>
            </a:srgbClr>
          </a:solidFill>
          <a:ln w="19050"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7" name="Text Box 10"/>
          <p:cNvSpPr txBox="1">
            <a:spLocks noChangeArrowheads="1"/>
          </p:cNvSpPr>
          <p:nvPr/>
        </p:nvSpPr>
        <p:spPr bwMode="auto">
          <a:xfrm>
            <a:off x="929953" y="762000"/>
            <a:ext cx="2727648"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nSpc>
                <a:spcPct val="85000"/>
              </a:lnSpc>
            </a:pPr>
            <a:r>
              <a:rPr lang="en-US" sz="4200" b="1" kern="1400" dirty="0">
                <a:solidFill>
                  <a:srgbClr val="0D2C6C"/>
                </a:solidFill>
                <a:latin typeface="+mj-lt"/>
              </a:rPr>
              <a:t>Coaching Softball</a:t>
            </a:r>
          </a:p>
        </p:txBody>
      </p:sp>
      <p:sp>
        <p:nvSpPr>
          <p:cNvPr id="11" name="Text Box 13"/>
          <p:cNvSpPr txBox="1">
            <a:spLocks noChangeArrowheads="1"/>
          </p:cNvSpPr>
          <p:nvPr/>
        </p:nvSpPr>
        <p:spPr bwMode="auto">
          <a:xfrm>
            <a:off x="251861" y="2743200"/>
            <a:ext cx="10119047" cy="796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149350">
              <a:lnSpc>
                <a:spcPts val="2920"/>
              </a:lnSpc>
              <a:spcAft>
                <a:spcPts val="300"/>
              </a:spcAft>
              <a:buFont typeface="Wingdings" panose="05000000000000000000" pitchFamily="2" charset="2"/>
              <a:buChar char="§"/>
              <a:tabLst>
                <a:tab pos="1427163" algn="l"/>
              </a:tabLst>
            </a:pPr>
            <a:r>
              <a:rPr lang="en-US" altLang="en-US" sz="2800" kern="1400" dirty="0">
                <a:solidFill>
                  <a:srgbClr val="132554"/>
                </a:solidFill>
                <a:latin typeface="+mj-lt"/>
              </a:rPr>
              <a:t>  </a:t>
            </a:r>
            <a:r>
              <a:rPr lang="en-US" altLang="en-US" sz="2800" kern="1400" dirty="0">
                <a:solidFill>
                  <a:srgbClr val="132554"/>
                </a:solidFill>
                <a:latin typeface="+mj-lt"/>
                <a:cs typeface="Arial" pitchFamily="34" charset="0"/>
              </a:rPr>
              <a:t>Identify stages of the throwing motion and recognize the</a:t>
            </a:r>
            <a:br>
              <a:rPr lang="en-US" altLang="en-US" sz="2800" kern="1400" dirty="0">
                <a:solidFill>
                  <a:srgbClr val="132554"/>
                </a:solidFill>
                <a:latin typeface="+mj-lt"/>
                <a:cs typeface="Arial" pitchFamily="34" charset="0"/>
              </a:rPr>
            </a:br>
            <a:r>
              <a:rPr lang="en-US" altLang="en-US" sz="2800" kern="1400" dirty="0">
                <a:solidFill>
                  <a:srgbClr val="132554"/>
                </a:solidFill>
                <a:latin typeface="+mj-lt"/>
                <a:cs typeface="Arial" pitchFamily="34" charset="0"/>
              </a:rPr>
              <a:t>    proper receiving body position</a:t>
            </a:r>
          </a:p>
        </p:txBody>
      </p:sp>
      <p:sp>
        <p:nvSpPr>
          <p:cNvPr id="13" name="Text Box 15"/>
          <p:cNvSpPr txBox="1">
            <a:spLocks noChangeArrowheads="1"/>
          </p:cNvSpPr>
          <p:nvPr/>
        </p:nvSpPr>
        <p:spPr bwMode="auto">
          <a:xfrm>
            <a:off x="6998" y="6260115"/>
            <a:ext cx="12224525" cy="566018"/>
          </a:xfrm>
          <a:prstGeom prst="rect">
            <a:avLst/>
          </a:prstGeom>
          <a:solidFill>
            <a:srgbClr val="0D2C6C"/>
          </a:solidFill>
          <a:ln w="19050" algn="in">
            <a:noFill/>
            <a:miter lim="800000"/>
            <a:headEnd/>
            <a:tailEnd/>
          </a:ln>
          <a:effectLst/>
        </p:spPr>
        <p:txBody>
          <a:bodyPr vert="horz" wrap="square" lIns="36576" tIns="54864" rIns="1920240" bIns="36576" numCol="1" anchor="t" anchorCtr="0" compatLnSpc="1">
            <a:prstTxWarp prst="textNoShape">
              <a:avLst/>
            </a:prstTxWarp>
          </a:bodyPr>
          <a:lstStyle/>
          <a:p>
            <a:pPr algn="ctr" fontAlgn="base">
              <a:lnSpc>
                <a:spcPct val="150000"/>
              </a:lnSpc>
              <a:spcBef>
                <a:spcPct val="0"/>
              </a:spcBef>
              <a:spcAft>
                <a:spcPct val="0"/>
              </a:spcAft>
            </a:pPr>
            <a:r>
              <a:rPr lang="en-US" altLang="en-US" sz="2000" dirty="0">
                <a:solidFill>
                  <a:schemeClr val="bg1"/>
                </a:solidFill>
                <a:latin typeface="+mj-lt"/>
                <a:cs typeface="Arial" pitchFamily="34" charset="0"/>
              </a:rPr>
              <a:t>Available at     </a:t>
            </a:r>
            <a:r>
              <a:rPr lang="en-US" altLang="en-US" sz="2000" b="1" dirty="0">
                <a:solidFill>
                  <a:schemeClr val="bg1"/>
                </a:solidFill>
                <a:latin typeface="+mj-lt"/>
                <a:cs typeface="Arial" pitchFamily="34" charset="0"/>
              </a:rPr>
              <a:t> </a:t>
            </a:r>
            <a:endParaRPr lang="en-US" altLang="en-US" sz="2400" dirty="0">
              <a:solidFill>
                <a:schemeClr val="bg1"/>
              </a:solidFill>
              <a:latin typeface="+mj-lt"/>
              <a:cs typeface="Arial" pitchFamily="34" charset="0"/>
            </a:endParaRPr>
          </a:p>
        </p:txBody>
      </p:sp>
      <p:sp>
        <p:nvSpPr>
          <p:cNvPr id="14" name="Rectangle 7">
            <a:extLst>
              <a:ext uri="{FF2B5EF4-FFF2-40B4-BE49-F238E27FC236}">
                <a16:creationId xmlns:a16="http://schemas.microsoft.com/office/drawing/2014/main" id="{EA1646F0-4967-4ECC-A7F7-D494591172B2}"/>
              </a:ext>
            </a:extLst>
          </p:cNvPr>
          <p:cNvSpPr>
            <a:spLocks noChangeArrowheads="1"/>
          </p:cNvSpPr>
          <p:nvPr/>
        </p:nvSpPr>
        <p:spPr bwMode="auto">
          <a:xfrm>
            <a:off x="0" y="642218"/>
            <a:ext cx="762000" cy="1466447"/>
          </a:xfrm>
          <a:prstGeom prst="rect">
            <a:avLst/>
          </a:prstGeom>
          <a:solidFill>
            <a:srgbClr val="0D2C6C"/>
          </a:solidFill>
          <a:ln w="19050"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8" name="Picture 17">
            <a:extLst>
              <a:ext uri="{FF2B5EF4-FFF2-40B4-BE49-F238E27FC236}">
                <a16:creationId xmlns:a16="http://schemas.microsoft.com/office/drawing/2014/main" id="{FD35B021-AE70-3243-AA6A-F663A11928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4518" y="614597"/>
            <a:ext cx="1432824" cy="1432824"/>
          </a:xfrm>
          <a:prstGeom prst="rect">
            <a:avLst/>
          </a:prstGeom>
        </p:spPr>
      </p:pic>
      <p:sp>
        <p:nvSpPr>
          <p:cNvPr id="9" name="Rectangle 8">
            <a:extLst>
              <a:ext uri="{FF2B5EF4-FFF2-40B4-BE49-F238E27FC236}">
                <a16:creationId xmlns:a16="http://schemas.microsoft.com/office/drawing/2014/main" id="{B040E0F5-D443-1349-95D6-D6530287CB63}"/>
              </a:ext>
            </a:extLst>
          </p:cNvPr>
          <p:cNvSpPr/>
          <p:nvPr/>
        </p:nvSpPr>
        <p:spPr>
          <a:xfrm>
            <a:off x="10828108" y="2209238"/>
            <a:ext cx="1371600" cy="579318"/>
          </a:xfrm>
          <a:prstGeom prst="rect">
            <a:avLst/>
          </a:prstGeom>
          <a:solidFill>
            <a:srgbClr val="EE1744"/>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tlCol="0" anchor="ctr"/>
          <a:lstStyle/>
          <a:p>
            <a:pPr algn="ctr">
              <a:lnSpc>
                <a:spcPts val="2820"/>
              </a:lnSpc>
            </a:pPr>
            <a:endParaRPr lang="en-US" sz="3000" dirty="0"/>
          </a:p>
        </p:txBody>
      </p:sp>
      <p:pic>
        <p:nvPicPr>
          <p:cNvPr id="26" name="Picture 25" descr="Text&#10;&#10;Description automatically generated with medium confidence">
            <a:extLst>
              <a:ext uri="{FF2B5EF4-FFF2-40B4-BE49-F238E27FC236}">
                <a16:creationId xmlns:a16="http://schemas.microsoft.com/office/drawing/2014/main" id="{EEA85CD9-12DE-464F-849F-F5D8A67A007C}"/>
              </a:ext>
            </a:extLst>
          </p:cNvPr>
          <p:cNvPicPr>
            <a:picLocks noChangeAspect="1"/>
          </p:cNvPicPr>
          <p:nvPr/>
        </p:nvPicPr>
        <p:blipFill rotWithShape="1">
          <a:blip r:embed="rId4">
            <a:extLst>
              <a:ext uri="{28A0092B-C50C-407E-A947-70E740481C1C}">
                <a14:useLocalDpi xmlns:a14="http://schemas.microsoft.com/office/drawing/2010/main" val="0"/>
              </a:ext>
            </a:extLst>
          </a:blip>
          <a:srcRect t="39662" b="36661"/>
          <a:stretch/>
        </p:blipFill>
        <p:spPr>
          <a:xfrm>
            <a:off x="5673528" y="6369251"/>
            <a:ext cx="3089472" cy="411480"/>
          </a:xfrm>
          <a:prstGeom prst="rect">
            <a:avLst/>
          </a:prstGeom>
        </p:spPr>
      </p:pic>
      <p:cxnSp>
        <p:nvCxnSpPr>
          <p:cNvPr id="19" name="Straight Connector 18">
            <a:extLst>
              <a:ext uri="{FF2B5EF4-FFF2-40B4-BE49-F238E27FC236}">
                <a16:creationId xmlns:a16="http://schemas.microsoft.com/office/drawing/2014/main" id="{69C05829-262E-064F-9F0B-B1FD8CC3EFDF}"/>
              </a:ext>
            </a:extLst>
          </p:cNvPr>
          <p:cNvCxnSpPr>
            <a:cxnSpLocks/>
          </p:cNvCxnSpPr>
          <p:nvPr/>
        </p:nvCxnSpPr>
        <p:spPr>
          <a:xfrm>
            <a:off x="3733800" y="757945"/>
            <a:ext cx="0" cy="1214438"/>
          </a:xfrm>
          <a:prstGeom prst="line">
            <a:avLst/>
          </a:prstGeom>
          <a:ln>
            <a:solidFill>
              <a:srgbClr val="0D2C6C"/>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6AA8F07-BEA9-AC48-B360-0A9C12CE32EE}"/>
              </a:ext>
            </a:extLst>
          </p:cNvPr>
          <p:cNvSpPr txBox="1"/>
          <p:nvPr/>
        </p:nvSpPr>
        <p:spPr>
          <a:xfrm>
            <a:off x="10904308" y="2332305"/>
            <a:ext cx="1219200" cy="431528"/>
          </a:xfrm>
          <a:prstGeom prst="rect">
            <a:avLst/>
          </a:prstGeom>
          <a:noFill/>
        </p:spPr>
        <p:txBody>
          <a:bodyPr wrap="square" rtlCol="0">
            <a:spAutoFit/>
          </a:bodyPr>
          <a:lstStyle/>
          <a:p>
            <a:pPr>
              <a:lnSpc>
                <a:spcPts val="2380"/>
              </a:lnSpc>
            </a:pPr>
            <a:r>
              <a:rPr lang="en-US" sz="3200" b="1" dirty="0">
                <a:solidFill>
                  <a:schemeClr val="bg1"/>
                </a:solidFill>
              </a:rPr>
              <a:t>$50</a:t>
            </a:r>
          </a:p>
        </p:txBody>
      </p:sp>
      <p:pic>
        <p:nvPicPr>
          <p:cNvPr id="5" name="Picture 3">
            <a:extLst>
              <a:ext uri="{FF2B5EF4-FFF2-40B4-BE49-F238E27FC236}">
                <a16:creationId xmlns:a16="http://schemas.microsoft.com/office/drawing/2014/main" id="{C99FC78F-5A8A-F457-8046-8C80A21092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364259" y="843348"/>
            <a:ext cx="966788" cy="966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2" name="Text Box 13">
            <a:extLst>
              <a:ext uri="{FF2B5EF4-FFF2-40B4-BE49-F238E27FC236}">
                <a16:creationId xmlns:a16="http://schemas.microsoft.com/office/drawing/2014/main" id="{FC482AA4-9BB7-E35A-7D9C-4E5065B83AC3}"/>
              </a:ext>
            </a:extLst>
          </p:cNvPr>
          <p:cNvSpPr txBox="1">
            <a:spLocks noChangeArrowheads="1"/>
          </p:cNvSpPr>
          <p:nvPr/>
        </p:nvSpPr>
        <p:spPr bwMode="auto">
          <a:xfrm>
            <a:off x="251861" y="3564876"/>
            <a:ext cx="11688278"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482725" indent="-333375">
              <a:lnSpc>
                <a:spcPts val="2920"/>
              </a:lnSpc>
              <a:spcAft>
                <a:spcPts val="300"/>
              </a:spcAft>
              <a:buFont typeface="Wingdings" panose="05000000000000000000" pitchFamily="2" charset="2"/>
              <a:buChar char="§"/>
              <a:tabLst>
                <a:tab pos="1773238" algn="l"/>
              </a:tabLst>
            </a:pPr>
            <a:r>
              <a:rPr lang="en-US" altLang="en-US" sz="2800" kern="1400" dirty="0">
                <a:solidFill>
                  <a:srgbClr val="132554"/>
                </a:solidFill>
                <a:latin typeface="+mj-lt"/>
                <a:cs typeface="Arial" pitchFamily="34" charset="0"/>
              </a:rPr>
              <a:t>Understand the mechanics of hitting, baserunning, leads and sliding</a:t>
            </a:r>
          </a:p>
        </p:txBody>
      </p:sp>
      <p:sp>
        <p:nvSpPr>
          <p:cNvPr id="15" name="Text Box 13">
            <a:extLst>
              <a:ext uri="{FF2B5EF4-FFF2-40B4-BE49-F238E27FC236}">
                <a16:creationId xmlns:a16="http://schemas.microsoft.com/office/drawing/2014/main" id="{90081F8F-A9DA-5C3C-7309-975FE2C1F08B}"/>
              </a:ext>
            </a:extLst>
          </p:cNvPr>
          <p:cNvSpPr txBox="1">
            <a:spLocks noChangeArrowheads="1"/>
          </p:cNvSpPr>
          <p:nvPr/>
        </p:nvSpPr>
        <p:spPr bwMode="auto">
          <a:xfrm>
            <a:off x="251861" y="4129332"/>
            <a:ext cx="11734800"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149350">
              <a:lnSpc>
                <a:spcPts val="2920"/>
              </a:lnSpc>
              <a:spcAft>
                <a:spcPts val="300"/>
              </a:spcAft>
              <a:buFont typeface="Wingdings" panose="05000000000000000000" pitchFamily="2" charset="2"/>
              <a:buChar char="§"/>
            </a:pPr>
            <a:r>
              <a:rPr lang="en-US" altLang="en-US" sz="2800" kern="1400" dirty="0">
                <a:solidFill>
                  <a:srgbClr val="132554"/>
                </a:solidFill>
                <a:latin typeface="+mj-lt"/>
                <a:cs typeface="Arial" pitchFamily="34" charset="0"/>
              </a:rPr>
              <a:t>  Identify key elements of the swing including phases and positions</a:t>
            </a:r>
            <a:br>
              <a:rPr lang="en-US" altLang="en-US" sz="2800" kern="1400" dirty="0">
                <a:solidFill>
                  <a:srgbClr val="132554"/>
                </a:solidFill>
                <a:latin typeface="+mj-lt"/>
                <a:cs typeface="Arial" pitchFamily="34" charset="0"/>
              </a:rPr>
            </a:br>
            <a:endParaRPr lang="en-US" altLang="en-US" sz="2800" kern="1400" dirty="0">
              <a:solidFill>
                <a:srgbClr val="132554"/>
              </a:solidFill>
              <a:latin typeface="+mj-lt"/>
              <a:cs typeface="Arial" pitchFamily="34" charset="0"/>
            </a:endParaRPr>
          </a:p>
        </p:txBody>
      </p:sp>
      <p:sp>
        <p:nvSpPr>
          <p:cNvPr id="16" name="Text Box 13">
            <a:extLst>
              <a:ext uri="{FF2B5EF4-FFF2-40B4-BE49-F238E27FC236}">
                <a16:creationId xmlns:a16="http://schemas.microsoft.com/office/drawing/2014/main" id="{5525C261-5F8F-75A3-434E-31CF9A2CB15A}"/>
              </a:ext>
            </a:extLst>
          </p:cNvPr>
          <p:cNvSpPr txBox="1">
            <a:spLocks noChangeArrowheads="1"/>
          </p:cNvSpPr>
          <p:nvPr/>
        </p:nvSpPr>
        <p:spPr bwMode="auto">
          <a:xfrm>
            <a:off x="205339" y="4695784"/>
            <a:ext cx="11734800"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482725" indent="-277813">
              <a:lnSpc>
                <a:spcPts val="2920"/>
              </a:lnSpc>
              <a:spcAft>
                <a:spcPts val="300"/>
              </a:spcAft>
              <a:buFont typeface="Wingdings" panose="05000000000000000000" pitchFamily="2" charset="2"/>
              <a:buChar char="§"/>
            </a:pPr>
            <a:r>
              <a:rPr lang="en-US" altLang="en-US" sz="2800" kern="1400" dirty="0">
                <a:solidFill>
                  <a:srgbClr val="132554"/>
                </a:solidFill>
                <a:latin typeface="+mj-lt"/>
                <a:cs typeface="Arial" pitchFamily="34" charset="0"/>
              </a:rPr>
              <a:t>Recognize the starting positions and footwork for all players</a:t>
            </a:r>
          </a:p>
        </p:txBody>
      </p:sp>
      <p:sp>
        <p:nvSpPr>
          <p:cNvPr id="20" name="Text Box 13">
            <a:extLst>
              <a:ext uri="{FF2B5EF4-FFF2-40B4-BE49-F238E27FC236}">
                <a16:creationId xmlns:a16="http://schemas.microsoft.com/office/drawing/2014/main" id="{9DBDF847-B5A8-6683-0BA0-3C15CD544B13}"/>
              </a:ext>
            </a:extLst>
          </p:cNvPr>
          <p:cNvSpPr txBox="1">
            <a:spLocks noChangeArrowheads="1"/>
          </p:cNvSpPr>
          <p:nvPr/>
        </p:nvSpPr>
        <p:spPr bwMode="auto">
          <a:xfrm>
            <a:off x="381000" y="5271714"/>
            <a:ext cx="11734800"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316038" indent="-290513">
              <a:lnSpc>
                <a:spcPts val="2920"/>
              </a:lnSpc>
              <a:spcAft>
                <a:spcPts val="300"/>
              </a:spcAft>
              <a:buFont typeface="Wingdings" panose="05000000000000000000" pitchFamily="2" charset="2"/>
              <a:buChar char="§"/>
            </a:pPr>
            <a:r>
              <a:rPr lang="en-US" altLang="en-US" sz="2800" kern="1400" dirty="0">
                <a:solidFill>
                  <a:srgbClr val="132554"/>
                </a:solidFill>
                <a:latin typeface="+mj-lt"/>
                <a:cs typeface="Arial" pitchFamily="34" charset="0"/>
              </a:rPr>
              <a:t>Identify defensive responsibilities and tactics for all positions</a:t>
            </a:r>
          </a:p>
        </p:txBody>
      </p:sp>
      <p:pic>
        <p:nvPicPr>
          <p:cNvPr id="2" name="Picture 1">
            <a:extLst>
              <a:ext uri="{FF2B5EF4-FFF2-40B4-BE49-F238E27FC236}">
                <a16:creationId xmlns:a16="http://schemas.microsoft.com/office/drawing/2014/main" id="{869A457B-D36C-4292-E342-B2AF57DB3D8D}"/>
              </a:ext>
            </a:extLst>
          </p:cNvPr>
          <p:cNvPicPr>
            <a:picLocks noChangeAspect="1"/>
          </p:cNvPicPr>
          <p:nvPr/>
        </p:nvPicPr>
        <p:blipFill>
          <a:blip r:embed="rId6"/>
          <a:stretch>
            <a:fillRect/>
          </a:stretch>
        </p:blipFill>
        <p:spPr>
          <a:xfrm>
            <a:off x="-56795" y="-14766"/>
            <a:ext cx="12288317" cy="6894941"/>
          </a:xfrm>
          <a:prstGeom prst="rect">
            <a:avLst/>
          </a:prstGeom>
        </p:spPr>
      </p:pic>
    </p:spTree>
    <p:extLst>
      <p:ext uri="{BB962C8B-B14F-4D97-AF65-F5344CB8AC3E}">
        <p14:creationId xmlns:p14="http://schemas.microsoft.com/office/powerpoint/2010/main" val="2108939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914845" y="4809236"/>
            <a:ext cx="8867775" cy="1362075"/>
          </a:xfrm>
        </p:spPr>
        <p:txBody>
          <a:bodyPr/>
          <a:lstStyle/>
          <a:p>
            <a:pPr>
              <a:defRPr/>
            </a:pPr>
            <a:br>
              <a:rPr lang="en-US" dirty="0"/>
            </a:br>
            <a:r>
              <a:rPr lang="en-US" dirty="0"/>
              <a:t>NFHS Network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2054226"/>
            <a:ext cx="4802187" cy="4338637"/>
          </a:xfrm>
        </p:spPr>
        <p:txBody>
          <a:bodyPr/>
          <a:lstStyle/>
          <a:p>
            <a:r>
              <a:rPr lang="en-US" altLang="en-US" dirty="0"/>
              <a:t>By 2025, every high school sporting event in America will be streamed live. </a:t>
            </a:r>
          </a:p>
          <a:p>
            <a:r>
              <a:rPr lang="en-US" altLang="en-US" dirty="0"/>
              <a:t>The NFHS Network will be </a:t>
            </a:r>
            <a:br>
              <a:rPr lang="en-US" altLang="en-US" dirty="0"/>
            </a:br>
            <a:r>
              <a:rPr lang="en-US" altLang="en-US" dirty="0"/>
              <a:t>THE DESTINATION for fans </a:t>
            </a:r>
            <a:br>
              <a:rPr lang="en-US" altLang="en-US" dirty="0"/>
            </a:br>
            <a:r>
              <a:rPr lang="en-US" altLang="en-US" dirty="0"/>
              <a:t>to view these broadcasts. </a:t>
            </a:r>
          </a:p>
          <a:p>
            <a:r>
              <a:rPr lang="en-US" altLang="en-US" dirty="0"/>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2200" b="1" u="sng">
                <a:solidFill>
                  <a:srgbClr val="00205B"/>
                </a:solidFill>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
        <p:nvSpPr>
          <p:cNvPr id="3" name="Footer Placeholder 3">
            <a:extLst>
              <a:ext uri="{FF2B5EF4-FFF2-40B4-BE49-F238E27FC236}">
                <a16:creationId xmlns:a16="http://schemas.microsoft.com/office/drawing/2014/main" id="{7114E26D-8120-82BD-92F2-189BCE48752E}"/>
              </a:ext>
            </a:extLst>
          </p:cNvPr>
          <p:cNvSpPr>
            <a:spLocks noGrp="1"/>
          </p:cNvSpPr>
          <p:nvPr>
            <p:ph type="ftr" sz="quarter" idx="11"/>
          </p:nvPr>
        </p:nvSpPr>
        <p:spPr>
          <a:xfrm>
            <a:off x="9996488" y="6524625"/>
            <a:ext cx="1992312" cy="295275"/>
          </a:xfrm>
        </p:spPr>
        <p:txBody>
          <a:bodyPr/>
          <a:lstStyle/>
          <a:p>
            <a:pPr>
              <a:defRPr/>
            </a:pPr>
            <a:r>
              <a:rPr lang="en-US"/>
              <a:t>www.nfhs.org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algn="ctr" eaLnBrk="1" hangingPunct="1">
              <a:lnSpc>
                <a:spcPct val="80000"/>
              </a:lnSpc>
              <a:spcBef>
                <a:spcPct val="0"/>
              </a:spcBef>
              <a:buFontTx/>
              <a:buNone/>
            </a:pPr>
            <a:r>
              <a:rPr lang="en-US" altLang="en-US" sz="15000" b="1" dirty="0">
                <a:solidFill>
                  <a:schemeClr val="bg1"/>
                </a:solidFill>
                <a:ea typeface="Calibri" charset="0"/>
                <a:cs typeface="Calibri" charset="0"/>
              </a:rPr>
              <a:t>Over 1 million events this year…</a:t>
            </a:r>
          </a:p>
        </p:txBody>
      </p:sp>
      <p:pic>
        <p:nvPicPr>
          <p:cNvPr id="8" name="Picture 7" descr="A picture containing icon&#10;&#10;Description automatically generated">
            <a:extLst>
              <a:ext uri="{FF2B5EF4-FFF2-40B4-BE49-F238E27FC236}">
                <a16:creationId xmlns:a16="http://schemas.microsoft.com/office/drawing/2014/main" id="{E543B016-1D75-E61E-64D7-A1B803148AB0}"/>
              </a:ext>
            </a:extLst>
          </p:cNvPr>
          <p:cNvPicPr>
            <a:picLocks noChangeAspect="1"/>
          </p:cNvPicPr>
          <p:nvPr/>
        </p:nvPicPr>
        <p:blipFill>
          <a:blip r:embed="rId4"/>
          <a:stretch>
            <a:fillRect/>
          </a:stretch>
        </p:blipFill>
        <p:spPr>
          <a:xfrm>
            <a:off x="11245994" y="5765903"/>
            <a:ext cx="813331" cy="951845"/>
          </a:xfrm>
          <a:prstGeom prst="rect">
            <a:avLst/>
          </a:prstGeom>
        </p:spPr>
      </p:pic>
    </p:spTree>
    <p:extLst>
      <p:ext uri="{BB962C8B-B14F-4D97-AF65-F5344CB8AC3E}">
        <p14:creationId xmlns:p14="http://schemas.microsoft.com/office/powerpoint/2010/main" val="206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err="1"/>
              <a:t>nfhs</a:t>
            </a:r>
            <a:r>
              <a:rPr lang="en-US" dirty="0"/>
              <a:t> softball resources</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155941" y="1989138"/>
            <a:ext cx="5587760" cy="4338637"/>
          </a:xfrm>
        </p:spPr>
        <p:txBody>
          <a:bodyPr/>
          <a:lstStyle/>
          <a:p>
            <a:pPr>
              <a:defRPr/>
            </a:pPr>
            <a:r>
              <a:rPr lang="en-US" sz="3200" dirty="0"/>
              <a:t>NFHS Rules Books, Case Books </a:t>
            </a:r>
            <a:br>
              <a:rPr lang="en-US" sz="3200" dirty="0"/>
            </a:br>
            <a:r>
              <a:rPr lang="en-US" sz="3200" dirty="0"/>
              <a:t>and other softball resources can be ordered:</a:t>
            </a:r>
          </a:p>
          <a:p>
            <a:pPr marL="457200" lvl="1" indent="0">
              <a:buFont typeface="Arial" panose="020B0604020202020204" pitchFamily="34" charset="0"/>
              <a:buNone/>
              <a:defRPr/>
            </a:pPr>
            <a:r>
              <a:rPr lang="en-US" sz="3200" dirty="0"/>
              <a:t> </a:t>
            </a:r>
          </a:p>
          <a:p>
            <a:pPr lvl="1">
              <a:defRPr/>
            </a:pPr>
            <a:r>
              <a:rPr lang="en-US" sz="3200" dirty="0"/>
              <a:t>online at </a:t>
            </a:r>
            <a:r>
              <a:rPr lang="en-US" sz="3200" dirty="0">
                <a:hlinkClick r:id="rId3"/>
              </a:rPr>
              <a:t>www.nfhs.com</a:t>
            </a:r>
            <a:r>
              <a:rPr lang="en-US" sz="3200" dirty="0"/>
              <a:t> or</a:t>
            </a:r>
          </a:p>
          <a:p>
            <a:pPr lvl="1">
              <a:defRPr/>
            </a:pPr>
            <a:endParaRPr lang="en-US" sz="3200" dirty="0"/>
          </a:p>
          <a:p>
            <a:pPr lvl="1">
              <a:defRPr/>
            </a:pPr>
            <a:r>
              <a:rPr lang="en-US" sz="3200" dirty="0"/>
              <a:t>by calling 1-800-776-3462</a:t>
            </a:r>
          </a:p>
        </p:txBody>
      </p:sp>
      <p:pic>
        <p:nvPicPr>
          <p:cNvPr id="13" name="Picture 12" descr="A person wearing a helmet and holding a sword&#10;&#10;Description automatically generated with medium confidence">
            <a:extLst>
              <a:ext uri="{FF2B5EF4-FFF2-40B4-BE49-F238E27FC236}">
                <a16:creationId xmlns:a16="http://schemas.microsoft.com/office/drawing/2014/main" id="{5A9D6C92-DB24-4F23-B106-C4CADB474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2479" y="2168092"/>
            <a:ext cx="1432994" cy="1933576"/>
          </a:xfrm>
          <a:prstGeom prst="rect">
            <a:avLst/>
          </a:prstGeom>
          <a:ln w="38100">
            <a:solidFill>
              <a:schemeClr val="tx1"/>
            </a:solidFill>
          </a:ln>
        </p:spPr>
      </p:pic>
      <p:pic>
        <p:nvPicPr>
          <p:cNvPr id="5" name="Picture 4" descr="A group of kids playing baseball&#10;&#10;Description automatically generated with low confidence">
            <a:extLst>
              <a:ext uri="{FF2B5EF4-FFF2-40B4-BE49-F238E27FC236}">
                <a16:creationId xmlns:a16="http://schemas.microsoft.com/office/drawing/2014/main" id="{87C3F98A-8304-FC94-2D24-2F1A05D9B9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8604" y="2155054"/>
            <a:ext cx="1432994" cy="1933575"/>
          </a:xfrm>
          <a:prstGeom prst="rect">
            <a:avLst/>
          </a:prstGeom>
          <a:ln w="38100">
            <a:solidFill>
              <a:srgbClr val="00205B"/>
            </a:solidFill>
          </a:ln>
        </p:spPr>
      </p:pic>
      <p:pic>
        <p:nvPicPr>
          <p:cNvPr id="8" name="Picture 7" descr="A picture containing text, person&#10;&#10;Description automatically generated">
            <a:extLst>
              <a:ext uri="{FF2B5EF4-FFF2-40B4-BE49-F238E27FC236}">
                <a16:creationId xmlns:a16="http://schemas.microsoft.com/office/drawing/2014/main" id="{E52A70CD-B7AF-616D-06D1-04DDB0A55A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9393" y="2142017"/>
            <a:ext cx="1438330" cy="1946612"/>
          </a:xfrm>
          <a:prstGeom prst="rect">
            <a:avLst/>
          </a:prstGeom>
          <a:ln w="38100">
            <a:solidFill>
              <a:srgbClr val="00205B"/>
            </a:solidFill>
          </a:ln>
        </p:spPr>
      </p:pic>
      <p:pic>
        <p:nvPicPr>
          <p:cNvPr id="10" name="Picture 9" descr="Website&#10;&#10;Description automatically generated">
            <a:extLst>
              <a:ext uri="{FF2B5EF4-FFF2-40B4-BE49-F238E27FC236}">
                <a16:creationId xmlns:a16="http://schemas.microsoft.com/office/drawing/2014/main" id="{6758D894-04C6-5916-23DB-44F9456902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7231" y="4260849"/>
            <a:ext cx="1336612" cy="2066925"/>
          </a:xfrm>
          <a:prstGeom prst="rect">
            <a:avLst/>
          </a:prstGeom>
          <a:ln w="38100">
            <a:solidFill>
              <a:srgbClr val="00205B"/>
            </a:solidFill>
          </a:ln>
        </p:spPr>
      </p:pic>
      <p:pic>
        <p:nvPicPr>
          <p:cNvPr id="12" name="Picture 11" descr="Website&#10;&#10;Description automatically generated">
            <a:extLst>
              <a:ext uri="{FF2B5EF4-FFF2-40B4-BE49-F238E27FC236}">
                <a16:creationId xmlns:a16="http://schemas.microsoft.com/office/drawing/2014/main" id="{90F2B2FF-3BD7-E53A-48D4-E34515F23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3065" y="4260848"/>
            <a:ext cx="1336612" cy="2066926"/>
          </a:xfrm>
          <a:prstGeom prst="rect">
            <a:avLst/>
          </a:prstGeom>
          <a:ln w="38100">
            <a:solidFill>
              <a:srgbClr val="00205B"/>
            </a:solidFill>
          </a:ln>
        </p:spPr>
      </p:pic>
      <p:sp>
        <p:nvSpPr>
          <p:cNvPr id="3" name="Footer Placeholder 3">
            <a:extLst>
              <a:ext uri="{FF2B5EF4-FFF2-40B4-BE49-F238E27FC236}">
                <a16:creationId xmlns:a16="http://schemas.microsoft.com/office/drawing/2014/main" id="{E20FF87B-0E8E-DF4F-7C60-35B1CFCA9079}"/>
              </a:ext>
            </a:extLst>
          </p:cNvPr>
          <p:cNvSpPr>
            <a:spLocks noGrp="1"/>
          </p:cNvSpPr>
          <p:nvPr>
            <p:ph type="ftr" sz="quarter" idx="11"/>
          </p:nvPr>
        </p:nvSpPr>
        <p:spPr>
          <a:xfrm>
            <a:off x="9996488" y="6524625"/>
            <a:ext cx="1992312" cy="295275"/>
          </a:xfrm>
        </p:spPr>
        <p:txBody>
          <a:bodyPr/>
          <a:lstStyle/>
          <a:p>
            <a:pPr>
              <a:defRPr/>
            </a:pPr>
            <a:r>
              <a:rPr lang="en-US"/>
              <a:t>www.nfhs.org</a:t>
            </a:r>
          </a:p>
        </p:txBody>
      </p:sp>
    </p:spTree>
    <p:extLst>
      <p:ext uri="{BB962C8B-B14F-4D97-AF65-F5344CB8AC3E}">
        <p14:creationId xmlns:p14="http://schemas.microsoft.com/office/powerpoint/2010/main" val="2125550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a:t>National Federation of State High School Associations</a:t>
            </a:r>
            <a:br>
              <a:rPr lang="en-US" altLang="en-US"/>
            </a:br>
            <a:r>
              <a:rPr lang="en-US" altLang="en-US"/>
              <a:t>PO Box 690 | Indianapolis, IN 46206</a:t>
            </a:r>
            <a:br>
              <a:rPr lang="en-US" altLang="en-US"/>
            </a:br>
            <a:r>
              <a:rPr lang="en-US" altLang="en-US"/>
              <a:t>Phone: 317-972-6900 | Fax: 317.822.5700</a:t>
            </a:r>
            <a:br>
              <a:rPr lang="en-US" altLang="en-US"/>
            </a:br>
            <a:r>
              <a:rPr lang="en-US" altLang="en-US"/>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a:defRPr/>
            </a:pPr>
            <a:r>
              <a:rPr lang="en-US"/>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a:defRPr/>
            </a:pPr>
            <a:r>
              <a:rPr lang="en-US"/>
              <a:t>www.nfhs.org</a:t>
            </a:r>
          </a:p>
        </p:txBody>
      </p:sp>
      <p:pic>
        <p:nvPicPr>
          <p:cNvPr id="22533" name="Picture 4">
            <a:extLst>
              <a:ext uri="{FF2B5EF4-FFF2-40B4-BE49-F238E27FC236}">
                <a16:creationId xmlns:a16="http://schemas.microsoft.com/office/drawing/2014/main" id="{66D582FF-0375-4ABF-9A73-512D7172F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70" t="2251" r="5913" b="38029"/>
          <a:stretch>
            <a:fillRect/>
          </a:stretch>
        </p:blipFill>
        <p:spPr bwMode="auto">
          <a:xfrm>
            <a:off x="10226675" y="4657725"/>
            <a:ext cx="1055688"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extLst>
              <a:ext uri="{FF2B5EF4-FFF2-40B4-BE49-F238E27FC236}">
                <a16:creationId xmlns:a16="http://schemas.microsoft.com/office/drawing/2014/main" id="{B10F713E-1913-40D2-AB20-2C67343EB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53" t="11514" r="15108" b="20280"/>
          <a:stretch>
            <a:fillRect/>
          </a:stretch>
        </p:blipFill>
        <p:spPr bwMode="auto">
          <a:xfrm>
            <a:off x="9102725" y="4662488"/>
            <a:ext cx="105568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extLst>
              <a:ext uri="{FF2B5EF4-FFF2-40B4-BE49-F238E27FC236}">
                <a16:creationId xmlns:a16="http://schemas.microsoft.com/office/drawing/2014/main" id="{6B08900D-D777-4B9B-9C0B-4FE319C52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59" t="9296" r="17380" b="32835"/>
          <a:stretch>
            <a:fillRect/>
          </a:stretch>
        </p:blipFill>
        <p:spPr bwMode="auto">
          <a:xfrm>
            <a:off x="4627563" y="4668838"/>
            <a:ext cx="10556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7">
            <a:extLst>
              <a:ext uri="{FF2B5EF4-FFF2-40B4-BE49-F238E27FC236}">
                <a16:creationId xmlns:a16="http://schemas.microsoft.com/office/drawing/2014/main" id="{C6CDE006-C1B8-482B-B6F5-55DB0471B9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787" t="5716" r="16359" b="39447"/>
          <a:stretch>
            <a:fillRect/>
          </a:stretch>
        </p:blipFill>
        <p:spPr bwMode="auto">
          <a:xfrm>
            <a:off x="2393950" y="4667250"/>
            <a:ext cx="10556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8">
            <a:extLst>
              <a:ext uri="{FF2B5EF4-FFF2-40B4-BE49-F238E27FC236}">
                <a16:creationId xmlns:a16="http://schemas.microsoft.com/office/drawing/2014/main" id="{808C163C-06CB-4A70-8DE2-8F4D269CF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950" t="12311" r="9549" b="34923"/>
          <a:stretch>
            <a:fillRect/>
          </a:stretch>
        </p:blipFill>
        <p:spPr bwMode="auto">
          <a:xfrm>
            <a:off x="6864350" y="4668838"/>
            <a:ext cx="1055688"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9">
            <a:extLst>
              <a:ext uri="{FF2B5EF4-FFF2-40B4-BE49-F238E27FC236}">
                <a16:creationId xmlns:a16="http://schemas.microsoft.com/office/drawing/2014/main" id="{245374EF-D26C-4BCE-A49D-B420A27B34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147" t="8778" r="15414" b="32062"/>
          <a:stretch>
            <a:fillRect/>
          </a:stretch>
        </p:blipFill>
        <p:spPr bwMode="auto">
          <a:xfrm>
            <a:off x="5743575" y="4673600"/>
            <a:ext cx="1055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Davis Whitfield</a:t>
            </a:r>
          </a:p>
          <a:p>
            <a:pPr algn="ctr" eaLnBrk="1" hangingPunct="1">
              <a:buFontTx/>
              <a:buNone/>
            </a:pPr>
            <a:r>
              <a:rPr lang="en-US" altLang="en-US" sz="800">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259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Bob Colgate</a:t>
            </a:r>
          </a:p>
          <a:p>
            <a:pPr algn="ctr" eaLnBrk="1" hangingPunct="1">
              <a:buFontTx/>
              <a:buNone/>
            </a:pPr>
            <a:r>
              <a:rPr lang="en-US" altLang="en-US" sz="800">
                <a:cs typeface="Calibri" panose="020F0502020204030204" pitchFamily="34" charset="0"/>
              </a:rPr>
              <a:t>Football and Sports </a:t>
            </a:r>
          </a:p>
          <a:p>
            <a:pPr algn="ctr" eaLnBrk="1" hangingPunct="1">
              <a:buFontTx/>
              <a:buNone/>
            </a:pPr>
            <a:r>
              <a:rPr lang="en-US" altLang="en-US" sz="800">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8738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Elliot Hopkins</a:t>
            </a:r>
          </a:p>
          <a:p>
            <a:pPr algn="ctr" eaLnBrk="1" hangingPunct="1">
              <a:buFontTx/>
              <a:buNone/>
            </a:pPr>
            <a:r>
              <a:rPr lang="en-US" altLang="en-US" sz="800">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290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861300" y="58832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Gymnastics, Field Hockey, Soccer and </a:t>
            </a:r>
          </a:p>
          <a:p>
            <a:pPr algn="ctr" eaLnBrk="1" hangingPunct="1">
              <a:buFontTx/>
              <a:buNone/>
            </a:pPr>
            <a:r>
              <a:rPr lang="en-US" altLang="en-US" sz="800" dirty="0">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23620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020175" y="5881688"/>
            <a:ext cx="1223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a:cs typeface="Calibri" panose="020F0502020204030204" pitchFamily="34" charset="0"/>
              </a:rPr>
              <a:t>James Weaver</a:t>
            </a:r>
          </a:p>
          <a:p>
            <a:pPr algn="ctr" eaLnBrk="1" hangingPunct="1">
              <a:buFontTx/>
              <a:buNone/>
            </a:pPr>
            <a:r>
              <a:rPr lang="en-US" altLang="en-US" sz="800">
                <a:cs typeface="Calibri" panose="020F0502020204030204" pitchFamily="34" charset="0"/>
              </a:rPr>
              <a:t>Boys Lacrosse</a:t>
            </a:r>
          </a:p>
          <a:p>
            <a:pPr algn="ctr" eaLnBrk="1" hangingPunct="1">
              <a:buFontTx/>
              <a:buNone/>
            </a:pPr>
            <a:r>
              <a:rPr lang="en-US" altLang="en-US" sz="800">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6908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22549" name="Picture 21" descr="A person smiling for the camera&#10;&#10;Description generated with very high confidence">
            <a:extLst>
              <a:ext uri="{FF2B5EF4-FFF2-40B4-BE49-F238E27FC236}">
                <a16:creationId xmlns:a16="http://schemas.microsoft.com/office/drawing/2014/main" id="{50CB1F94-3697-4AD7-B2B7-E48CCFC804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386" t="2782" r="16949" b="25343"/>
          <a:stretch>
            <a:fillRect/>
          </a:stretch>
        </p:blipFill>
        <p:spPr bwMode="auto">
          <a:xfrm>
            <a:off x="7981950" y="4673600"/>
            <a:ext cx="10556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A person smiling for the camera&#10;&#10;Description generated with very high confidence">
            <a:extLst>
              <a:ext uri="{FF2B5EF4-FFF2-40B4-BE49-F238E27FC236}">
                <a16:creationId xmlns:a16="http://schemas.microsoft.com/office/drawing/2014/main" id="{25F507BE-445E-4641-B7EC-A81423A950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0703" t="12456" r="10628" b="26428"/>
          <a:stretch>
            <a:fillRect/>
          </a:stretch>
        </p:blipFill>
        <p:spPr bwMode="auto">
          <a:xfrm>
            <a:off x="3516313" y="4657725"/>
            <a:ext cx="1049337"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258-1EE9-4A0B-920B-2AA2E1219022}"/>
              </a:ext>
            </a:extLst>
          </p:cNvPr>
          <p:cNvSpPr>
            <a:spLocks noGrp="1"/>
          </p:cNvSpPr>
          <p:nvPr>
            <p:ph type="title"/>
          </p:nvPr>
        </p:nvSpPr>
        <p:spPr/>
        <p:txBody>
          <a:bodyPr/>
          <a:lstStyle/>
          <a:p>
            <a:r>
              <a:rPr lang="en-US" dirty="0"/>
              <a:t>NFHS Softball Rules Committee</a:t>
            </a:r>
          </a:p>
        </p:txBody>
      </p:sp>
      <p:sp>
        <p:nvSpPr>
          <p:cNvPr id="3" name="Footer Placeholder 2">
            <a:extLst>
              <a:ext uri="{FF2B5EF4-FFF2-40B4-BE49-F238E27FC236}">
                <a16:creationId xmlns:a16="http://schemas.microsoft.com/office/drawing/2014/main" id="{39B184FC-4CF8-4D8D-8225-316FCE7E3497}"/>
              </a:ext>
            </a:extLst>
          </p:cNvPr>
          <p:cNvSpPr>
            <a:spLocks noGrp="1"/>
          </p:cNvSpPr>
          <p:nvPr>
            <p:ph type="ftr" sz="quarter" idx="11"/>
          </p:nvPr>
        </p:nvSpPr>
        <p:spPr/>
        <p:txBody>
          <a:bodyPr/>
          <a:lstStyle/>
          <a:p>
            <a:pPr>
              <a:defRPr/>
            </a:pPr>
            <a:r>
              <a:rPr lang="en-US"/>
              <a:t>www.nfhs.org</a:t>
            </a:r>
          </a:p>
        </p:txBody>
      </p:sp>
      <p:pic>
        <p:nvPicPr>
          <p:cNvPr id="37" name="Picture Placeholder 36" descr="A person smiling for the camera&#10;&#10;Description automatically generated with low confidence">
            <a:extLst>
              <a:ext uri="{FF2B5EF4-FFF2-40B4-BE49-F238E27FC236}">
                <a16:creationId xmlns:a16="http://schemas.microsoft.com/office/drawing/2014/main" id="{2475A954-1457-E231-F7DB-6F433E2D203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380" t="1683" r="16380" b="35167"/>
          <a:stretch/>
        </p:blipFill>
        <p:spPr/>
      </p:pic>
      <p:pic>
        <p:nvPicPr>
          <p:cNvPr id="39" name="Picture Placeholder 38" descr="A picture containing person, clothing, suit, posing&#10;&#10;Description automatically generated">
            <a:extLst>
              <a:ext uri="{FF2B5EF4-FFF2-40B4-BE49-F238E27FC236}">
                <a16:creationId xmlns:a16="http://schemas.microsoft.com/office/drawing/2014/main" id="{39287788-8215-57F7-4F9A-47C76F3BF7DE}"/>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6919" t="8051" r="10244" b="27120"/>
          <a:stretch/>
        </p:blipFill>
        <p:spPr>
          <a:xfrm>
            <a:off x="3301984" y="2321050"/>
            <a:ext cx="1051560" cy="1234440"/>
          </a:xfrm>
        </p:spPr>
      </p:pic>
      <p:pic>
        <p:nvPicPr>
          <p:cNvPr id="41" name="Picture Placeholder 40" descr="A person with long hair smiling&#10;&#10;Description automatically generated with low confidence">
            <a:extLst>
              <a:ext uri="{FF2B5EF4-FFF2-40B4-BE49-F238E27FC236}">
                <a16:creationId xmlns:a16="http://schemas.microsoft.com/office/drawing/2014/main" id="{B68BCD65-E528-5ABD-BDFF-641394207380}"/>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l="5123" t="3683" r="3856" b="20097"/>
          <a:stretch/>
        </p:blipFill>
        <p:spPr>
          <a:xfrm>
            <a:off x="4596675" y="2336986"/>
            <a:ext cx="1051560" cy="1234440"/>
          </a:xfrm>
        </p:spPr>
      </p:pic>
      <p:pic>
        <p:nvPicPr>
          <p:cNvPr id="43" name="Picture Placeholder 42" descr="A person wearing glasses and a suit&#10;&#10;Description automatically generated with medium confidence">
            <a:extLst>
              <a:ext uri="{FF2B5EF4-FFF2-40B4-BE49-F238E27FC236}">
                <a16:creationId xmlns:a16="http://schemas.microsoft.com/office/drawing/2014/main" id="{1AD3D3DE-8F78-E56B-F511-15896CE8DD04}"/>
              </a:ext>
            </a:extLst>
          </p:cNvPr>
          <p:cNvPicPr>
            <a:picLocks noGrp="1" noChangeAspect="1"/>
          </p:cNvPicPr>
          <p:nvPr>
            <p:ph type="pic" sz="quarter" idx="16"/>
          </p:nvPr>
        </p:nvPicPr>
        <p:blipFill rotWithShape="1">
          <a:blip r:embed="rId6">
            <a:extLst>
              <a:ext uri="{28A0092B-C50C-407E-A947-70E740481C1C}">
                <a14:useLocalDpi xmlns:a14="http://schemas.microsoft.com/office/drawing/2010/main" val="0"/>
              </a:ext>
            </a:extLst>
          </a:blip>
          <a:srcRect l="3427" t="2169" r="2829" b="6858"/>
          <a:stretch/>
        </p:blipFill>
        <p:spPr>
          <a:xfrm>
            <a:off x="5903278" y="2321050"/>
            <a:ext cx="1051560" cy="1234440"/>
          </a:xfrm>
        </p:spPr>
      </p:pic>
      <p:pic>
        <p:nvPicPr>
          <p:cNvPr id="45" name="Picture Placeholder 44" descr="A person smiling for the camera&#10;&#10;Description automatically generated with medium confidence">
            <a:extLst>
              <a:ext uri="{FF2B5EF4-FFF2-40B4-BE49-F238E27FC236}">
                <a16:creationId xmlns:a16="http://schemas.microsoft.com/office/drawing/2014/main" id="{5A86BFC0-914E-D410-2591-B2F9BFF19C3C}"/>
              </a:ext>
            </a:extLst>
          </p:cNvPr>
          <p:cNvPicPr>
            <a:picLocks noGrp="1" noChangeAspect="1"/>
          </p:cNvPicPr>
          <p:nvPr>
            <p:ph type="pic" sz="quarter" idx="17"/>
          </p:nvPr>
        </p:nvPicPr>
        <p:blipFill rotWithShape="1">
          <a:blip r:embed="rId7">
            <a:extLst>
              <a:ext uri="{28A0092B-C50C-407E-A947-70E740481C1C}">
                <a14:useLocalDpi xmlns:a14="http://schemas.microsoft.com/office/drawing/2010/main" val="0"/>
              </a:ext>
            </a:extLst>
          </a:blip>
          <a:srcRect l="20206" t="7651" r="20171" b="34876"/>
          <a:stretch/>
        </p:blipFill>
        <p:spPr>
          <a:xfrm>
            <a:off x="7209881" y="2321050"/>
            <a:ext cx="1051560" cy="1234440"/>
          </a:xfrm>
        </p:spPr>
      </p:pic>
      <p:pic>
        <p:nvPicPr>
          <p:cNvPr id="49" name="Picture Placeholder 48" descr="A close-up of a person smiling&#10;&#10;Description automatically generated">
            <a:extLst>
              <a:ext uri="{FF2B5EF4-FFF2-40B4-BE49-F238E27FC236}">
                <a16:creationId xmlns:a16="http://schemas.microsoft.com/office/drawing/2014/main" id="{CBEFCBD1-9A13-8359-0066-AAA4F21703F0}"/>
              </a:ext>
            </a:extLst>
          </p:cNvPr>
          <p:cNvPicPr>
            <a:picLocks noGrp="1" noChangeAspect="1"/>
          </p:cNvPicPr>
          <p:nvPr>
            <p:ph type="pic" sz="quarter" idx="19"/>
          </p:nvPr>
        </p:nvPicPr>
        <p:blipFill rotWithShape="1">
          <a:blip r:embed="rId8">
            <a:extLst>
              <a:ext uri="{28A0092B-C50C-407E-A947-70E740481C1C}">
                <a14:useLocalDpi xmlns:a14="http://schemas.microsoft.com/office/drawing/2010/main" val="0"/>
              </a:ext>
            </a:extLst>
          </a:blip>
          <a:srcRect t="3360" b="13212"/>
          <a:stretch/>
        </p:blipFill>
        <p:spPr>
          <a:xfrm>
            <a:off x="9932222" y="2301415"/>
            <a:ext cx="1051560" cy="1234440"/>
          </a:xfrm>
        </p:spPr>
      </p:pic>
      <p:sp>
        <p:nvSpPr>
          <p:cNvPr id="12" name="Text Placeholder 11">
            <a:extLst>
              <a:ext uri="{FF2B5EF4-FFF2-40B4-BE49-F238E27FC236}">
                <a16:creationId xmlns:a16="http://schemas.microsoft.com/office/drawing/2014/main" id="{D61F14D8-0AB0-49C2-9F4C-F7B13C1471FE}"/>
              </a:ext>
            </a:extLst>
          </p:cNvPr>
          <p:cNvSpPr>
            <a:spLocks noGrp="1"/>
          </p:cNvSpPr>
          <p:nvPr>
            <p:ph type="body" sz="quarter" idx="21"/>
          </p:nvPr>
        </p:nvSpPr>
        <p:spPr/>
        <p:txBody>
          <a:bodyPr/>
          <a:lstStyle/>
          <a:p>
            <a:r>
              <a:rPr lang="en-US" dirty="0"/>
              <a:t>Dr. Karissa Niehoff</a:t>
            </a:r>
          </a:p>
          <a:p>
            <a:r>
              <a:rPr lang="en-US" dirty="0"/>
              <a:t>NFHS </a:t>
            </a:r>
          </a:p>
          <a:p>
            <a:r>
              <a:rPr lang="en-US" dirty="0"/>
              <a:t>Publisher</a:t>
            </a:r>
          </a:p>
          <a:p>
            <a:endParaRPr lang="en-US" dirty="0"/>
          </a:p>
        </p:txBody>
      </p:sp>
      <p:sp>
        <p:nvSpPr>
          <p:cNvPr id="13" name="Text Placeholder 12">
            <a:extLst>
              <a:ext uri="{FF2B5EF4-FFF2-40B4-BE49-F238E27FC236}">
                <a16:creationId xmlns:a16="http://schemas.microsoft.com/office/drawing/2014/main" id="{C453CC4C-276F-4C33-8528-A5F1FF4E8618}"/>
              </a:ext>
            </a:extLst>
          </p:cNvPr>
          <p:cNvSpPr>
            <a:spLocks noGrp="1"/>
          </p:cNvSpPr>
          <p:nvPr>
            <p:ph type="body" sz="quarter" idx="22"/>
          </p:nvPr>
        </p:nvSpPr>
        <p:spPr>
          <a:xfrm>
            <a:off x="3273349" y="3651302"/>
            <a:ext cx="1050925" cy="461963"/>
          </a:xfrm>
        </p:spPr>
        <p:txBody>
          <a:bodyPr/>
          <a:lstStyle/>
          <a:p>
            <a:r>
              <a:rPr lang="en-US" dirty="0"/>
              <a:t>Sandy Searcy</a:t>
            </a:r>
          </a:p>
          <a:p>
            <a:r>
              <a:rPr lang="en-US" dirty="0"/>
              <a:t>NFHS </a:t>
            </a:r>
          </a:p>
          <a:p>
            <a:r>
              <a:rPr lang="en-US" dirty="0"/>
              <a:t>Editor</a:t>
            </a:r>
          </a:p>
        </p:txBody>
      </p:sp>
      <p:sp>
        <p:nvSpPr>
          <p:cNvPr id="14" name="Text Placeholder 13">
            <a:extLst>
              <a:ext uri="{FF2B5EF4-FFF2-40B4-BE49-F238E27FC236}">
                <a16:creationId xmlns:a16="http://schemas.microsoft.com/office/drawing/2014/main" id="{236347D2-9C00-4CF4-866D-67484EF92909}"/>
              </a:ext>
            </a:extLst>
          </p:cNvPr>
          <p:cNvSpPr>
            <a:spLocks noGrp="1"/>
          </p:cNvSpPr>
          <p:nvPr>
            <p:ph type="body" sz="quarter" idx="23"/>
          </p:nvPr>
        </p:nvSpPr>
        <p:spPr>
          <a:xfrm>
            <a:off x="4638789" y="3655558"/>
            <a:ext cx="1050925" cy="461963"/>
          </a:xfrm>
        </p:spPr>
        <p:txBody>
          <a:bodyPr/>
          <a:lstStyle/>
          <a:p>
            <a:r>
              <a:rPr lang="en-US" dirty="0"/>
              <a:t>Amy Cassell</a:t>
            </a:r>
          </a:p>
          <a:p>
            <a:r>
              <a:rPr lang="en-US" dirty="0" err="1"/>
              <a:t>Oklahomna</a:t>
            </a:r>
            <a:endParaRPr lang="en-US" dirty="0"/>
          </a:p>
          <a:p>
            <a:r>
              <a:rPr lang="en-US" dirty="0"/>
              <a:t>Chair – 2022</a:t>
            </a:r>
          </a:p>
          <a:p>
            <a:endParaRPr lang="en-US" dirty="0"/>
          </a:p>
        </p:txBody>
      </p:sp>
      <p:sp>
        <p:nvSpPr>
          <p:cNvPr id="15" name="Text Placeholder 14">
            <a:extLst>
              <a:ext uri="{FF2B5EF4-FFF2-40B4-BE49-F238E27FC236}">
                <a16:creationId xmlns:a16="http://schemas.microsoft.com/office/drawing/2014/main" id="{6918DDA6-387C-4FC7-B0F9-46992543532F}"/>
              </a:ext>
            </a:extLst>
          </p:cNvPr>
          <p:cNvSpPr>
            <a:spLocks noGrp="1"/>
          </p:cNvSpPr>
          <p:nvPr>
            <p:ph type="body" sz="quarter" idx="24"/>
          </p:nvPr>
        </p:nvSpPr>
        <p:spPr>
          <a:xfrm>
            <a:off x="5885797" y="3656388"/>
            <a:ext cx="1050925" cy="461963"/>
          </a:xfrm>
        </p:spPr>
        <p:txBody>
          <a:bodyPr/>
          <a:lstStyle/>
          <a:p>
            <a:r>
              <a:rPr lang="en-US" dirty="0"/>
              <a:t>Dennis Crowe</a:t>
            </a:r>
          </a:p>
          <a:p>
            <a:r>
              <a:rPr lang="en-US" dirty="0"/>
              <a:t>Maine</a:t>
            </a:r>
          </a:p>
          <a:p>
            <a:r>
              <a:rPr lang="en-US" dirty="0"/>
              <a:t>Section 1 – 2024</a:t>
            </a:r>
          </a:p>
        </p:txBody>
      </p:sp>
      <p:sp>
        <p:nvSpPr>
          <p:cNvPr id="16" name="Text Placeholder 15">
            <a:extLst>
              <a:ext uri="{FF2B5EF4-FFF2-40B4-BE49-F238E27FC236}">
                <a16:creationId xmlns:a16="http://schemas.microsoft.com/office/drawing/2014/main" id="{A7341D57-F80A-4600-B2E6-B5D897067246}"/>
              </a:ext>
            </a:extLst>
          </p:cNvPr>
          <p:cNvSpPr>
            <a:spLocks noGrp="1"/>
          </p:cNvSpPr>
          <p:nvPr>
            <p:ph type="body" sz="quarter" idx="25"/>
          </p:nvPr>
        </p:nvSpPr>
        <p:spPr>
          <a:xfrm>
            <a:off x="7220589" y="3660962"/>
            <a:ext cx="1050925" cy="461963"/>
          </a:xfrm>
        </p:spPr>
        <p:txBody>
          <a:bodyPr/>
          <a:lstStyle/>
          <a:p>
            <a:r>
              <a:rPr lang="en-US" dirty="0"/>
              <a:t>Sarah </a:t>
            </a:r>
            <a:r>
              <a:rPr lang="en-US" dirty="0" err="1"/>
              <a:t>Bridenbaugh</a:t>
            </a:r>
            <a:endParaRPr lang="en-US" dirty="0"/>
          </a:p>
          <a:p>
            <a:r>
              <a:rPr lang="en-US" dirty="0"/>
              <a:t>Kentucky</a:t>
            </a:r>
          </a:p>
          <a:p>
            <a:r>
              <a:rPr lang="en-US" dirty="0"/>
              <a:t>Section 2 – 2025</a:t>
            </a:r>
          </a:p>
        </p:txBody>
      </p:sp>
      <p:sp>
        <p:nvSpPr>
          <p:cNvPr id="17" name="Text Placeholder 16">
            <a:extLst>
              <a:ext uri="{FF2B5EF4-FFF2-40B4-BE49-F238E27FC236}">
                <a16:creationId xmlns:a16="http://schemas.microsoft.com/office/drawing/2014/main" id="{B37260AD-B4B9-4277-BDB4-7880737D109D}"/>
              </a:ext>
            </a:extLst>
          </p:cNvPr>
          <p:cNvSpPr>
            <a:spLocks noGrp="1"/>
          </p:cNvSpPr>
          <p:nvPr>
            <p:ph type="body" sz="quarter" idx="26"/>
          </p:nvPr>
        </p:nvSpPr>
        <p:spPr>
          <a:xfrm>
            <a:off x="8555381" y="3651302"/>
            <a:ext cx="1050925" cy="461963"/>
          </a:xfrm>
        </p:spPr>
        <p:txBody>
          <a:bodyPr/>
          <a:lstStyle/>
          <a:p>
            <a:r>
              <a:rPr lang="en-US" dirty="0" err="1"/>
              <a:t>Erine</a:t>
            </a:r>
            <a:r>
              <a:rPr lang="en-US" dirty="0"/>
              <a:t> Yarbrough</a:t>
            </a:r>
          </a:p>
          <a:p>
            <a:r>
              <a:rPr lang="en-US" dirty="0"/>
              <a:t>Georgia</a:t>
            </a:r>
          </a:p>
          <a:p>
            <a:r>
              <a:rPr lang="en-US" dirty="0"/>
              <a:t>Section 3 – 2022</a:t>
            </a:r>
          </a:p>
        </p:txBody>
      </p:sp>
      <p:sp>
        <p:nvSpPr>
          <p:cNvPr id="18" name="Text Placeholder 17">
            <a:extLst>
              <a:ext uri="{FF2B5EF4-FFF2-40B4-BE49-F238E27FC236}">
                <a16:creationId xmlns:a16="http://schemas.microsoft.com/office/drawing/2014/main" id="{D80D5C9A-097B-497C-AA1E-401105003230}"/>
              </a:ext>
            </a:extLst>
          </p:cNvPr>
          <p:cNvSpPr>
            <a:spLocks noGrp="1"/>
          </p:cNvSpPr>
          <p:nvPr>
            <p:ph type="body" sz="quarter" idx="27"/>
          </p:nvPr>
        </p:nvSpPr>
        <p:spPr>
          <a:xfrm>
            <a:off x="9941719" y="3660962"/>
            <a:ext cx="1050925" cy="461963"/>
          </a:xfrm>
        </p:spPr>
        <p:txBody>
          <a:bodyPr/>
          <a:lstStyle/>
          <a:p>
            <a:r>
              <a:rPr lang="en-US" dirty="0"/>
              <a:t>Cathy Creighton</a:t>
            </a:r>
          </a:p>
          <a:p>
            <a:r>
              <a:rPr lang="en-US" dirty="0"/>
              <a:t>Iowa</a:t>
            </a:r>
          </a:p>
          <a:p>
            <a:r>
              <a:rPr lang="en-US" dirty="0"/>
              <a:t>Section 1 – 2023</a:t>
            </a:r>
          </a:p>
        </p:txBody>
      </p:sp>
      <p:pic>
        <p:nvPicPr>
          <p:cNvPr id="51" name="Picture Placeholder 50" descr="A picture containing person, person, wearing, suit&#10;&#10;Description automatically generated">
            <a:extLst>
              <a:ext uri="{FF2B5EF4-FFF2-40B4-BE49-F238E27FC236}">
                <a16:creationId xmlns:a16="http://schemas.microsoft.com/office/drawing/2014/main" id="{CB69BCCC-6365-7E2C-F76F-F24F3BDA04A0}"/>
              </a:ext>
            </a:extLst>
          </p:cNvPr>
          <p:cNvPicPr>
            <a:picLocks noGrp="1" noChangeAspect="1"/>
          </p:cNvPicPr>
          <p:nvPr>
            <p:ph type="pic" sz="quarter" idx="29"/>
          </p:nvPr>
        </p:nvPicPr>
        <p:blipFill rotWithShape="1">
          <a:blip r:embed="rId9">
            <a:extLst>
              <a:ext uri="{28A0092B-C50C-407E-A947-70E740481C1C}">
                <a14:useLocalDpi xmlns:a14="http://schemas.microsoft.com/office/drawing/2010/main" val="0"/>
              </a:ext>
            </a:extLst>
          </a:blip>
          <a:srcRect l="4529" t="9594" r="449" b="10710"/>
          <a:stretch/>
        </p:blipFill>
        <p:spPr>
          <a:xfrm>
            <a:off x="2432065" y="4305913"/>
            <a:ext cx="1051560" cy="1234440"/>
          </a:xfrm>
        </p:spPr>
      </p:pic>
      <p:pic>
        <p:nvPicPr>
          <p:cNvPr id="53" name="Picture Placeholder 52" descr="A person smiling for the camera&#10;&#10;Description automatically generated with medium confidence">
            <a:extLst>
              <a:ext uri="{FF2B5EF4-FFF2-40B4-BE49-F238E27FC236}">
                <a16:creationId xmlns:a16="http://schemas.microsoft.com/office/drawing/2014/main" id="{E81A598B-7220-6FAB-C78E-18A895D17981}"/>
              </a:ext>
            </a:extLst>
          </p:cNvPr>
          <p:cNvPicPr>
            <a:picLocks noGrp="1" noChangeAspect="1"/>
          </p:cNvPicPr>
          <p:nvPr>
            <p:ph type="pic" sz="quarter" idx="30"/>
          </p:nvPr>
        </p:nvPicPr>
        <p:blipFill rotWithShape="1">
          <a:blip r:embed="rId10">
            <a:extLst>
              <a:ext uri="{28A0092B-C50C-407E-A947-70E740481C1C}">
                <a14:useLocalDpi xmlns:a14="http://schemas.microsoft.com/office/drawing/2010/main" val="0"/>
              </a:ext>
            </a:extLst>
          </a:blip>
          <a:srcRect t="3043" b="3043"/>
          <a:stretch/>
        </p:blipFill>
        <p:spPr>
          <a:xfrm>
            <a:off x="3873690" y="4276199"/>
            <a:ext cx="1051560" cy="1234440"/>
          </a:xfrm>
        </p:spPr>
      </p:pic>
      <p:pic>
        <p:nvPicPr>
          <p:cNvPr id="55" name="Picture Placeholder 54" descr="A person with long hair smiling&#10;&#10;Description automatically generated with low confidence">
            <a:extLst>
              <a:ext uri="{FF2B5EF4-FFF2-40B4-BE49-F238E27FC236}">
                <a16:creationId xmlns:a16="http://schemas.microsoft.com/office/drawing/2014/main" id="{84D6DD65-D15A-FD9F-029A-A944F5285B84}"/>
              </a:ext>
            </a:extLst>
          </p:cNvPr>
          <p:cNvPicPr>
            <a:picLocks noGrp="1" noChangeAspect="1"/>
          </p:cNvPicPr>
          <p:nvPr>
            <p:ph type="pic" sz="quarter" idx="31"/>
          </p:nvPr>
        </p:nvPicPr>
        <p:blipFill rotWithShape="1">
          <a:blip r:embed="rId11">
            <a:extLst>
              <a:ext uri="{28A0092B-C50C-407E-A947-70E740481C1C}">
                <a14:useLocalDpi xmlns:a14="http://schemas.microsoft.com/office/drawing/2010/main" val="0"/>
              </a:ext>
            </a:extLst>
          </a:blip>
          <a:srcRect l="20082" t="14119" r="22572" b="24696"/>
          <a:stretch/>
        </p:blipFill>
        <p:spPr>
          <a:xfrm>
            <a:off x="5319667" y="4305092"/>
            <a:ext cx="1051560" cy="1234440"/>
          </a:xfrm>
        </p:spPr>
      </p:pic>
      <p:pic>
        <p:nvPicPr>
          <p:cNvPr id="57" name="Picture Placeholder 56" descr="A picture containing person, clothing, posing&#10;&#10;Description automatically generated">
            <a:extLst>
              <a:ext uri="{FF2B5EF4-FFF2-40B4-BE49-F238E27FC236}">
                <a16:creationId xmlns:a16="http://schemas.microsoft.com/office/drawing/2014/main" id="{60BA8F71-FD8E-75E0-C0DC-B4C503B31B8A}"/>
              </a:ext>
            </a:extLst>
          </p:cNvPr>
          <p:cNvPicPr>
            <a:picLocks noGrp="1" noChangeAspect="1"/>
          </p:cNvPicPr>
          <p:nvPr>
            <p:ph type="pic" sz="quarter" idx="32"/>
          </p:nvPr>
        </p:nvPicPr>
        <p:blipFill rotWithShape="1">
          <a:blip r:embed="rId12">
            <a:extLst>
              <a:ext uri="{28A0092B-C50C-407E-A947-70E740481C1C}">
                <a14:useLocalDpi xmlns:a14="http://schemas.microsoft.com/office/drawing/2010/main" val="0"/>
              </a:ext>
            </a:extLst>
          </a:blip>
          <a:srcRect l="18979" t="7736" r="17356" b="42440"/>
          <a:stretch/>
        </p:blipFill>
        <p:spPr>
          <a:xfrm>
            <a:off x="6762459" y="4303715"/>
            <a:ext cx="1051560" cy="1234440"/>
          </a:xfrm>
        </p:spPr>
      </p:pic>
      <p:pic>
        <p:nvPicPr>
          <p:cNvPr id="59" name="Picture Placeholder 58" descr="A person smiling for the camera&#10;&#10;Description automatically generated with low confidence">
            <a:extLst>
              <a:ext uri="{FF2B5EF4-FFF2-40B4-BE49-F238E27FC236}">
                <a16:creationId xmlns:a16="http://schemas.microsoft.com/office/drawing/2014/main" id="{B8A303FE-AEBF-34C7-DA67-25A50EF46916}"/>
              </a:ext>
            </a:extLst>
          </p:cNvPr>
          <p:cNvPicPr>
            <a:picLocks noGrp="1" noChangeAspect="1"/>
          </p:cNvPicPr>
          <p:nvPr>
            <p:ph type="pic" sz="quarter" idx="33"/>
          </p:nvPr>
        </p:nvPicPr>
        <p:blipFill rotWithShape="1">
          <a:blip r:embed="rId13">
            <a:extLst>
              <a:ext uri="{28A0092B-C50C-407E-A947-70E740481C1C}">
                <a14:useLocalDpi xmlns:a14="http://schemas.microsoft.com/office/drawing/2010/main" val="0"/>
              </a:ext>
            </a:extLst>
          </a:blip>
          <a:srcRect l="21688" t="8584" r="12941" b="20692"/>
          <a:stretch/>
        </p:blipFill>
        <p:spPr>
          <a:xfrm>
            <a:off x="8228084" y="4303715"/>
            <a:ext cx="1051560" cy="1234440"/>
          </a:xfrm>
        </p:spPr>
      </p:pic>
      <p:pic>
        <p:nvPicPr>
          <p:cNvPr id="61" name="Picture Placeholder 60" descr="A person in a suit smiling&#10;&#10;Description automatically generated with low confidence">
            <a:extLst>
              <a:ext uri="{FF2B5EF4-FFF2-40B4-BE49-F238E27FC236}">
                <a16:creationId xmlns:a16="http://schemas.microsoft.com/office/drawing/2014/main" id="{AE856663-6204-D942-807F-0BC8DCD31669}"/>
              </a:ext>
            </a:extLst>
          </p:cNvPr>
          <p:cNvPicPr>
            <a:picLocks noGrp="1" noChangeAspect="1"/>
          </p:cNvPicPr>
          <p:nvPr>
            <p:ph type="pic" sz="quarter" idx="34"/>
          </p:nvPr>
        </p:nvPicPr>
        <p:blipFill rotWithShape="1">
          <a:blip r:embed="rId14">
            <a:extLst>
              <a:ext uri="{28A0092B-C50C-407E-A947-70E740481C1C}">
                <a14:useLocalDpi xmlns:a14="http://schemas.microsoft.com/office/drawing/2010/main" val="0"/>
              </a:ext>
            </a:extLst>
          </a:blip>
          <a:srcRect l="10532" t="5024" r="11536" b="30734"/>
          <a:stretch/>
        </p:blipFill>
        <p:spPr>
          <a:xfrm>
            <a:off x="9606306" y="4303715"/>
            <a:ext cx="1051560" cy="1234440"/>
          </a:xfrm>
        </p:spPr>
      </p:pic>
      <p:sp>
        <p:nvSpPr>
          <p:cNvPr id="28" name="Text Placeholder 27">
            <a:extLst>
              <a:ext uri="{FF2B5EF4-FFF2-40B4-BE49-F238E27FC236}">
                <a16:creationId xmlns:a16="http://schemas.microsoft.com/office/drawing/2014/main" id="{849D566A-1E17-428E-BADB-55BCCED63BA7}"/>
              </a:ext>
            </a:extLst>
          </p:cNvPr>
          <p:cNvSpPr>
            <a:spLocks noGrp="1"/>
          </p:cNvSpPr>
          <p:nvPr>
            <p:ph type="body" sz="quarter" idx="37"/>
          </p:nvPr>
        </p:nvSpPr>
        <p:spPr>
          <a:xfrm>
            <a:off x="2432065" y="5653170"/>
            <a:ext cx="1050925" cy="461963"/>
          </a:xfrm>
        </p:spPr>
        <p:txBody>
          <a:bodyPr/>
          <a:lstStyle/>
          <a:p>
            <a:r>
              <a:rPr lang="en-US" dirty="0"/>
              <a:t>Diane Smith</a:t>
            </a:r>
          </a:p>
          <a:p>
            <a:r>
              <a:rPr lang="en-US" dirty="0"/>
              <a:t>Kansas</a:t>
            </a:r>
          </a:p>
          <a:p>
            <a:r>
              <a:rPr lang="en-US" dirty="0"/>
              <a:t>Section 5 – 2024</a:t>
            </a:r>
          </a:p>
        </p:txBody>
      </p:sp>
      <p:sp>
        <p:nvSpPr>
          <p:cNvPr id="29" name="Text Placeholder 28">
            <a:extLst>
              <a:ext uri="{FF2B5EF4-FFF2-40B4-BE49-F238E27FC236}">
                <a16:creationId xmlns:a16="http://schemas.microsoft.com/office/drawing/2014/main" id="{5D3CFCE4-1EB1-4ED1-B286-FE264BAAE0A3}"/>
              </a:ext>
            </a:extLst>
          </p:cNvPr>
          <p:cNvSpPr>
            <a:spLocks noGrp="1"/>
          </p:cNvSpPr>
          <p:nvPr>
            <p:ph type="body" sz="quarter" idx="38"/>
          </p:nvPr>
        </p:nvSpPr>
        <p:spPr>
          <a:xfrm>
            <a:off x="3870324" y="5605762"/>
            <a:ext cx="1050925" cy="461963"/>
          </a:xfrm>
        </p:spPr>
        <p:txBody>
          <a:bodyPr/>
          <a:lstStyle/>
          <a:p>
            <a:r>
              <a:rPr lang="en-US" dirty="0"/>
              <a:t>Steve Roberts</a:t>
            </a:r>
          </a:p>
          <a:p>
            <a:r>
              <a:rPr lang="en-US" dirty="0"/>
              <a:t>Arkansas</a:t>
            </a:r>
          </a:p>
          <a:p>
            <a:r>
              <a:rPr lang="en-US" dirty="0"/>
              <a:t>Section 6 – 2025</a:t>
            </a:r>
          </a:p>
        </p:txBody>
      </p:sp>
      <p:sp>
        <p:nvSpPr>
          <p:cNvPr id="30" name="Text Placeholder 29">
            <a:extLst>
              <a:ext uri="{FF2B5EF4-FFF2-40B4-BE49-F238E27FC236}">
                <a16:creationId xmlns:a16="http://schemas.microsoft.com/office/drawing/2014/main" id="{7A627F75-6732-4F64-8CB5-600D57883D99}"/>
              </a:ext>
            </a:extLst>
          </p:cNvPr>
          <p:cNvSpPr>
            <a:spLocks noGrp="1"/>
          </p:cNvSpPr>
          <p:nvPr>
            <p:ph type="body" sz="quarter" idx="39"/>
          </p:nvPr>
        </p:nvSpPr>
        <p:spPr>
          <a:xfrm>
            <a:off x="5290453" y="5626273"/>
            <a:ext cx="1050925" cy="461963"/>
          </a:xfrm>
        </p:spPr>
        <p:txBody>
          <a:bodyPr/>
          <a:lstStyle/>
          <a:p>
            <a:r>
              <a:rPr lang="en-US" dirty="0"/>
              <a:t>Missy </a:t>
            </a:r>
            <a:r>
              <a:rPr lang="en-US" dirty="0" err="1"/>
              <a:t>Kilbey</a:t>
            </a:r>
            <a:endParaRPr lang="en-US" dirty="0"/>
          </a:p>
          <a:p>
            <a:r>
              <a:rPr lang="en-US" dirty="0"/>
              <a:t>Hawaii</a:t>
            </a:r>
          </a:p>
          <a:p>
            <a:r>
              <a:rPr lang="en-US" dirty="0"/>
              <a:t>Section 7 – 2022</a:t>
            </a:r>
          </a:p>
        </p:txBody>
      </p:sp>
      <p:sp>
        <p:nvSpPr>
          <p:cNvPr id="31" name="Text Placeholder 30">
            <a:extLst>
              <a:ext uri="{FF2B5EF4-FFF2-40B4-BE49-F238E27FC236}">
                <a16:creationId xmlns:a16="http://schemas.microsoft.com/office/drawing/2014/main" id="{E93A4F3D-DC00-42AC-B623-CBA2D5FC2042}"/>
              </a:ext>
            </a:extLst>
          </p:cNvPr>
          <p:cNvSpPr>
            <a:spLocks noGrp="1"/>
          </p:cNvSpPr>
          <p:nvPr>
            <p:ph type="body" sz="quarter" idx="40"/>
          </p:nvPr>
        </p:nvSpPr>
        <p:spPr>
          <a:xfrm>
            <a:off x="6761847" y="5626273"/>
            <a:ext cx="1050925" cy="461963"/>
          </a:xfrm>
        </p:spPr>
        <p:txBody>
          <a:bodyPr/>
          <a:lstStyle/>
          <a:p>
            <a:r>
              <a:rPr lang="en-US" dirty="0"/>
              <a:t>Kelly Foster</a:t>
            </a:r>
          </a:p>
          <a:p>
            <a:r>
              <a:rPr lang="en-US" dirty="0"/>
              <a:t>Oregon</a:t>
            </a:r>
          </a:p>
          <a:p>
            <a:r>
              <a:rPr lang="en-US" dirty="0"/>
              <a:t>Section 8 – 2023</a:t>
            </a:r>
          </a:p>
        </p:txBody>
      </p:sp>
      <p:sp>
        <p:nvSpPr>
          <p:cNvPr id="32" name="Text Placeholder 31">
            <a:extLst>
              <a:ext uri="{FF2B5EF4-FFF2-40B4-BE49-F238E27FC236}">
                <a16:creationId xmlns:a16="http://schemas.microsoft.com/office/drawing/2014/main" id="{C86FB7C1-8A0F-4991-AFA3-1DD6BC039C8A}"/>
              </a:ext>
            </a:extLst>
          </p:cNvPr>
          <p:cNvSpPr>
            <a:spLocks noGrp="1"/>
          </p:cNvSpPr>
          <p:nvPr>
            <p:ph type="body" sz="quarter" idx="41"/>
          </p:nvPr>
        </p:nvSpPr>
        <p:spPr>
          <a:xfrm>
            <a:off x="8228084" y="5653171"/>
            <a:ext cx="1050925" cy="461963"/>
          </a:xfrm>
        </p:spPr>
        <p:txBody>
          <a:bodyPr/>
          <a:lstStyle/>
          <a:p>
            <a:r>
              <a:rPr lang="en-US" dirty="0"/>
              <a:t>BJ Kuntz</a:t>
            </a:r>
          </a:p>
          <a:p>
            <a:r>
              <a:rPr lang="en-US" dirty="0"/>
              <a:t>NFHS Coaches Association</a:t>
            </a:r>
          </a:p>
        </p:txBody>
      </p:sp>
      <p:sp>
        <p:nvSpPr>
          <p:cNvPr id="33" name="Text Placeholder 32">
            <a:extLst>
              <a:ext uri="{FF2B5EF4-FFF2-40B4-BE49-F238E27FC236}">
                <a16:creationId xmlns:a16="http://schemas.microsoft.com/office/drawing/2014/main" id="{2488076E-2044-4729-8BBB-8DD973DEE775}"/>
              </a:ext>
            </a:extLst>
          </p:cNvPr>
          <p:cNvSpPr>
            <a:spLocks noGrp="1"/>
          </p:cNvSpPr>
          <p:nvPr>
            <p:ph type="body" sz="quarter" idx="42"/>
          </p:nvPr>
        </p:nvSpPr>
        <p:spPr>
          <a:xfrm>
            <a:off x="9606941" y="5653172"/>
            <a:ext cx="1050925" cy="461963"/>
          </a:xfrm>
        </p:spPr>
        <p:txBody>
          <a:bodyPr/>
          <a:lstStyle/>
          <a:p>
            <a:r>
              <a:rPr lang="en-US" dirty="0"/>
              <a:t>Willie Moore</a:t>
            </a:r>
          </a:p>
          <a:p>
            <a:r>
              <a:rPr lang="en-US" dirty="0"/>
              <a:t>NFHS Officials Association</a:t>
            </a:r>
          </a:p>
        </p:txBody>
      </p:sp>
      <p:pic>
        <p:nvPicPr>
          <p:cNvPr id="4" name="Picture 3" descr="A person in a suit and tie&#10;&#10;Description automatically generated with medium confidence">
            <a:extLst>
              <a:ext uri="{FF2B5EF4-FFF2-40B4-BE49-F238E27FC236}">
                <a16:creationId xmlns:a16="http://schemas.microsoft.com/office/drawing/2014/main" id="{8DE56D55-0A49-1B4B-4FD1-0F6DF79506E3}"/>
              </a:ext>
            </a:extLst>
          </p:cNvPr>
          <p:cNvPicPr>
            <a:picLocks noChangeAspect="1"/>
          </p:cNvPicPr>
          <p:nvPr/>
        </p:nvPicPr>
        <p:blipFill rotWithShape="1">
          <a:blip r:embed="rId15">
            <a:extLst>
              <a:ext uri="{28A0092B-C50C-407E-A947-70E740481C1C}">
                <a14:useLocalDpi xmlns:a14="http://schemas.microsoft.com/office/drawing/2010/main" val="0"/>
              </a:ext>
            </a:extLst>
          </a:blip>
          <a:srcRect b="34421"/>
          <a:stretch/>
        </p:blipFill>
        <p:spPr bwMode="auto">
          <a:xfrm>
            <a:off x="8516484" y="2325771"/>
            <a:ext cx="1098907" cy="11988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8022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a:defRPr/>
            </a:pPr>
            <a:r>
              <a:rPr lang="en-US"/>
              <a:t>www.nfhs.org</a:t>
            </a:r>
          </a:p>
        </p:txBody>
      </p:sp>
      <p:pic>
        <p:nvPicPr>
          <p:cNvPr id="23" name="Picture 22" descr="A person playing tennis&#10;&#10;Description automatically generated with medium confidence">
            <a:extLst>
              <a:ext uri="{FF2B5EF4-FFF2-40B4-BE49-F238E27FC236}">
                <a16:creationId xmlns:a16="http://schemas.microsoft.com/office/drawing/2014/main" id="{5726573E-AB7B-4774-BE94-B78802948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513" y="3459673"/>
            <a:ext cx="1060338" cy="1426464"/>
          </a:xfrm>
          <a:prstGeom prst="rect">
            <a:avLst/>
          </a:prstGeom>
        </p:spPr>
      </p:pic>
      <p:pic>
        <p:nvPicPr>
          <p:cNvPr id="24" name="Picture 23" descr="A group of football players&#10;&#10;Description automatically generated with medium confidence">
            <a:extLst>
              <a:ext uri="{FF2B5EF4-FFF2-40B4-BE49-F238E27FC236}">
                <a16:creationId xmlns:a16="http://schemas.microsoft.com/office/drawing/2014/main" id="{AE46A6A7-13D0-4E83-819D-2909E80EE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067" y="3459673"/>
            <a:ext cx="1055583" cy="1426464"/>
          </a:xfrm>
          <a:prstGeom prst="rect">
            <a:avLst/>
          </a:prstGeom>
        </p:spPr>
      </p:pic>
      <p:pic>
        <p:nvPicPr>
          <p:cNvPr id="25" name="Picture 24" descr="A group of men playing basketball&#10;&#10;Description automatically generated">
            <a:extLst>
              <a:ext uri="{FF2B5EF4-FFF2-40B4-BE49-F238E27FC236}">
                <a16:creationId xmlns:a16="http://schemas.microsoft.com/office/drawing/2014/main" id="{796A3537-48C5-41C8-A62C-82D55D2D9A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866" y="3459673"/>
            <a:ext cx="1050828" cy="1426464"/>
          </a:xfrm>
          <a:prstGeom prst="rect">
            <a:avLst/>
          </a:prstGeom>
        </p:spPr>
      </p:pic>
      <p:pic>
        <p:nvPicPr>
          <p:cNvPr id="26" name="Picture 25" descr="A picture containing text, skiing, building, ice hockey&#10;&#10;Description automatically generated">
            <a:extLst>
              <a:ext uri="{FF2B5EF4-FFF2-40B4-BE49-F238E27FC236}">
                <a16:creationId xmlns:a16="http://schemas.microsoft.com/office/drawing/2014/main" id="{87A4E1F7-9F9F-4FDD-B4A8-32EA4D6A8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3696" y="3459673"/>
            <a:ext cx="1055583" cy="1426464"/>
          </a:xfrm>
          <a:prstGeom prst="rect">
            <a:avLst/>
          </a:prstGeom>
        </p:spPr>
      </p:pic>
      <p:pic>
        <p:nvPicPr>
          <p:cNvPr id="27" name="Picture 26" descr="A picture containing text, person, table&#10;&#10;Description automatically generated">
            <a:extLst>
              <a:ext uri="{FF2B5EF4-FFF2-40B4-BE49-F238E27FC236}">
                <a16:creationId xmlns:a16="http://schemas.microsoft.com/office/drawing/2014/main" id="{333CD8FB-7D01-4381-9E8D-9BDA6010D9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1606" y="3459673"/>
            <a:ext cx="1057168" cy="1426464"/>
          </a:xfrm>
          <a:prstGeom prst="rect">
            <a:avLst/>
          </a:prstGeom>
        </p:spPr>
      </p:pic>
      <p:pic>
        <p:nvPicPr>
          <p:cNvPr id="28" name="Picture 27" descr="A picture containing text, crowd&#10;&#10;Description automatically generated">
            <a:extLst>
              <a:ext uri="{FF2B5EF4-FFF2-40B4-BE49-F238E27FC236}">
                <a16:creationId xmlns:a16="http://schemas.microsoft.com/office/drawing/2014/main" id="{B8CA952A-E646-4572-B471-2B7FA00BC4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1101" y="3453290"/>
            <a:ext cx="1055583" cy="1426464"/>
          </a:xfrm>
          <a:prstGeom prst="rect">
            <a:avLst/>
          </a:prstGeom>
        </p:spPr>
      </p:pic>
      <p:pic>
        <p:nvPicPr>
          <p:cNvPr id="29" name="Picture 28" descr="A group of men in a pool&#10;&#10;Description automatically generated with low confidence">
            <a:extLst>
              <a:ext uri="{FF2B5EF4-FFF2-40B4-BE49-F238E27FC236}">
                <a16:creationId xmlns:a16="http://schemas.microsoft.com/office/drawing/2014/main" id="{AD706CE3-A773-4145-9558-BF50252A8F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4294" y="3453290"/>
            <a:ext cx="1058753" cy="1426464"/>
          </a:xfrm>
          <a:prstGeom prst="rect">
            <a:avLst/>
          </a:prstGeom>
        </p:spPr>
      </p:pic>
      <p:pic>
        <p:nvPicPr>
          <p:cNvPr id="30" name="Picture 29" descr="A picture containing text, sport&#10;&#10;Description automatically generated">
            <a:extLst>
              <a:ext uri="{FF2B5EF4-FFF2-40B4-BE49-F238E27FC236}">
                <a16:creationId xmlns:a16="http://schemas.microsoft.com/office/drawing/2014/main" id="{BA81708F-379A-46B0-8B0C-38FEDA65A5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1513" y="4967387"/>
            <a:ext cx="1057168" cy="1426464"/>
          </a:xfrm>
          <a:prstGeom prst="rect">
            <a:avLst/>
          </a:prstGeom>
        </p:spPr>
      </p:pic>
      <p:pic>
        <p:nvPicPr>
          <p:cNvPr id="31" name="Picture 30" descr="A group of men running on a track&#10;&#10;Description automatically generated with low confidence">
            <a:extLst>
              <a:ext uri="{FF2B5EF4-FFF2-40B4-BE49-F238E27FC236}">
                <a16:creationId xmlns:a16="http://schemas.microsoft.com/office/drawing/2014/main" id="{EA4EEC21-05BC-4723-9070-ED38D50677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02269" y="4967387"/>
            <a:ext cx="1057168" cy="1426464"/>
          </a:xfrm>
          <a:prstGeom prst="rect">
            <a:avLst/>
          </a:prstGeom>
        </p:spPr>
      </p:pic>
      <p:pic>
        <p:nvPicPr>
          <p:cNvPr id="32" name="Picture 31" descr="A picture containing text, person, sport, crowd&#10;&#10;Description automatically generated">
            <a:extLst>
              <a:ext uri="{FF2B5EF4-FFF2-40B4-BE49-F238E27FC236}">
                <a16:creationId xmlns:a16="http://schemas.microsoft.com/office/drawing/2014/main" id="{DD8ACA99-3C00-4AD7-80F3-5BD985B641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48552" y="4966836"/>
            <a:ext cx="1000110" cy="1426464"/>
          </a:xfrm>
          <a:prstGeom prst="rect">
            <a:avLst/>
          </a:prstGeom>
        </p:spPr>
      </p:pic>
      <p:pic>
        <p:nvPicPr>
          <p:cNvPr id="33" name="Picture 32" descr="A group of people playing water polo&#10;&#10;Description automatically generated with low confidence">
            <a:extLst>
              <a:ext uri="{FF2B5EF4-FFF2-40B4-BE49-F238E27FC236}">
                <a16:creationId xmlns:a16="http://schemas.microsoft.com/office/drawing/2014/main" id="{F944F8B3-1563-4CA4-AD48-ACCD2825A8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1777" y="3459673"/>
            <a:ext cx="1057168" cy="1426464"/>
          </a:xfrm>
          <a:prstGeom prst="rect">
            <a:avLst/>
          </a:prstGeom>
        </p:spPr>
      </p:pic>
      <p:pic>
        <p:nvPicPr>
          <p:cNvPr id="34" name="Picture 33" descr="A picture containing text, person, outdoor, track and field&#10;&#10;Description automatically generated">
            <a:extLst>
              <a:ext uri="{FF2B5EF4-FFF2-40B4-BE49-F238E27FC236}">
                <a16:creationId xmlns:a16="http://schemas.microsoft.com/office/drawing/2014/main" id="{3C672FED-250A-4858-A924-E2C20363D1E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526" y="4967387"/>
            <a:ext cx="1053998" cy="1426464"/>
          </a:xfrm>
          <a:prstGeom prst="rect">
            <a:avLst/>
          </a:prstGeom>
        </p:spPr>
      </p:pic>
      <p:pic>
        <p:nvPicPr>
          <p:cNvPr id="35" name="Picture 34" descr="A group of people playing lacrosse&#10;&#10;Description automatically generated with low confidence">
            <a:extLst>
              <a:ext uri="{FF2B5EF4-FFF2-40B4-BE49-F238E27FC236}">
                <a16:creationId xmlns:a16="http://schemas.microsoft.com/office/drawing/2014/main" id="{720FF6E3-1F90-41D7-9600-BEB2E44B88D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13696" y="4966836"/>
            <a:ext cx="1055583" cy="1426464"/>
          </a:xfrm>
          <a:prstGeom prst="rect">
            <a:avLst/>
          </a:prstGeom>
        </p:spPr>
      </p:pic>
      <p:pic>
        <p:nvPicPr>
          <p:cNvPr id="36" name="Picture 35" descr="A group of people running on a track&#10;&#10;Description automatically generated with low confidence">
            <a:extLst>
              <a:ext uri="{FF2B5EF4-FFF2-40B4-BE49-F238E27FC236}">
                <a16:creationId xmlns:a16="http://schemas.microsoft.com/office/drawing/2014/main" id="{6AB1479D-9D7D-496B-93F7-E56E7618541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68451" y="4987268"/>
            <a:ext cx="1055583" cy="1426464"/>
          </a:xfrm>
          <a:prstGeom prst="rect">
            <a:avLst/>
          </a:prstGeom>
        </p:spPr>
      </p:pic>
      <p:pic>
        <p:nvPicPr>
          <p:cNvPr id="37" name="Picture 36" descr="A picture containing text, person&#10;&#10;Description automatically generated">
            <a:extLst>
              <a:ext uri="{FF2B5EF4-FFF2-40B4-BE49-F238E27FC236}">
                <a16:creationId xmlns:a16="http://schemas.microsoft.com/office/drawing/2014/main" id="{286F0DC8-AEF2-4840-B9EA-37B5546D336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23206" y="4987268"/>
            <a:ext cx="1053998" cy="1426464"/>
          </a:xfrm>
          <a:prstGeom prst="rect">
            <a:avLst/>
          </a:prstGeom>
        </p:spPr>
      </p:pic>
      <p:pic>
        <p:nvPicPr>
          <p:cNvPr id="56" name="Picture 55" descr="A group of men running&#10;&#10;Description automatically generated with low confidence">
            <a:extLst>
              <a:ext uri="{FF2B5EF4-FFF2-40B4-BE49-F238E27FC236}">
                <a16:creationId xmlns:a16="http://schemas.microsoft.com/office/drawing/2014/main" id="{1874056A-EDD2-42DB-BE41-123D882CC8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84294" y="4966836"/>
            <a:ext cx="1057168" cy="1426464"/>
          </a:xfrm>
          <a:prstGeom prst="rect">
            <a:avLst/>
          </a:prstGeom>
        </p:spPr>
      </p:pic>
      <p:pic>
        <p:nvPicPr>
          <p:cNvPr id="57" name="Picture 56" descr="A person wearing a helmet and holding a baseball bat&#10;&#10;Description automatically generated with low confidence">
            <a:extLst>
              <a:ext uri="{FF2B5EF4-FFF2-40B4-BE49-F238E27FC236}">
                <a16:creationId xmlns:a16="http://schemas.microsoft.com/office/drawing/2014/main" id="{EEB5E057-584C-4182-B2F5-67BAD4E0C2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9938043">
            <a:off x="9424848" y="1488750"/>
            <a:ext cx="1268434" cy="1607874"/>
          </a:xfrm>
          <a:prstGeom prst="rect">
            <a:avLst/>
          </a:prstGeom>
        </p:spPr>
      </p:pic>
      <p:pic>
        <p:nvPicPr>
          <p:cNvPr id="58" name="Picture 57" descr="A picture containing text, sign&#10;&#10;Description automatically generated">
            <a:extLst>
              <a:ext uri="{FF2B5EF4-FFF2-40B4-BE49-F238E27FC236}">
                <a16:creationId xmlns:a16="http://schemas.microsoft.com/office/drawing/2014/main" id="{988538AF-051C-436E-8333-339802D451E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68476" y="918481"/>
            <a:ext cx="1268434" cy="16078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pPr>
              <a:defRPr/>
            </a:pPr>
            <a:r>
              <a:rPr lang="en-US" dirty="0"/>
              <a:t>NEW NFHS Rules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067300" y="1989138"/>
            <a:ext cx="6900863" cy="4338637"/>
          </a:xfrm>
        </p:spPr>
        <p:txBody>
          <a:bodyPr/>
          <a:lstStyle/>
          <a:p>
            <a:r>
              <a:rPr lang="en-US" altLang="en-US"/>
              <a:t>Rules App features:</a:t>
            </a:r>
          </a:p>
          <a:p>
            <a:pPr lvl="1"/>
            <a:r>
              <a:rPr lang="en-US" altLang="en-US"/>
              <a:t>Searchable</a:t>
            </a:r>
          </a:p>
          <a:p>
            <a:pPr lvl="1"/>
            <a:r>
              <a:rPr lang="en-US" altLang="en-US"/>
              <a:t>Highlight notes</a:t>
            </a:r>
          </a:p>
          <a:p>
            <a:pPr lvl="1"/>
            <a:r>
              <a:rPr lang="en-US" altLang="en-US"/>
              <a:t>Bookmarks</a:t>
            </a:r>
          </a:p>
          <a:p>
            <a:pPr lvl="1"/>
            <a:r>
              <a:rPr lang="en-US" altLang="en-US"/>
              <a:t>Quizzes for all sports</a:t>
            </a:r>
          </a:p>
          <a:p>
            <a:pPr lvl="1"/>
            <a:r>
              <a:rPr lang="en-US" altLang="en-US"/>
              <a:t>Easy navigation</a:t>
            </a:r>
          </a:p>
          <a:p>
            <a:pPr lvl="1"/>
            <a:r>
              <a:rPr lang="en-US" altLang="en-US"/>
              <a:t>Immediate availability</a:t>
            </a:r>
          </a:p>
          <a:p>
            <a:pPr lvl="1"/>
            <a:r>
              <a:rPr lang="en-US" altLang="en-US"/>
              <a:t>Free to paid members of the NFHS Coaches </a:t>
            </a:r>
            <a:br>
              <a:rPr lang="en-US" altLang="en-US"/>
            </a:br>
            <a:r>
              <a:rPr lang="en-US" altLang="en-US"/>
              <a:t>and Officials Associations</a:t>
            </a:r>
          </a:p>
          <a:p>
            <a:pPr lvl="1"/>
            <a:r>
              <a:rPr lang="en-US" altLang="en-US">
                <a:hlinkClick r:id="rId3"/>
              </a:rPr>
              <a:t>www.nfhs.org/erules</a:t>
            </a:r>
            <a:r>
              <a:rPr lang="en-US" altLang="en-US"/>
              <a:t> for more information</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pPr>
              <a:defRPr/>
            </a:pPr>
            <a:r>
              <a:rPr lang="en-US"/>
              <a:t>www.nfhs.org</a:t>
            </a:r>
          </a:p>
        </p:txBody>
      </p:sp>
      <p:pic>
        <p:nvPicPr>
          <p:cNvPr id="5" name="Picture 4" descr="A screenshot of a cell phone&#10;&#10;Description automatically generated">
            <a:extLst>
              <a:ext uri="{FF2B5EF4-FFF2-40B4-BE49-F238E27FC236}">
                <a16:creationId xmlns:a16="http://schemas.microsoft.com/office/drawing/2014/main" id="{C59CA35C-101B-42CD-8A60-04E418B2D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803" y="1989138"/>
            <a:ext cx="2505456" cy="4462272"/>
          </a:xfrm>
          <a:prstGeom prst="rect">
            <a:avLst/>
          </a:prstGeom>
        </p:spPr>
      </p:pic>
    </p:spTree>
    <p:extLst>
      <p:ext uri="{BB962C8B-B14F-4D97-AF65-F5344CB8AC3E}">
        <p14:creationId xmlns:p14="http://schemas.microsoft.com/office/powerpoint/2010/main" val="381593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br>
              <a:rPr lang="en-US" altLang="en-US" sz="3200"/>
            </a:br>
            <a:r>
              <a:rPr lang="en-US" altLang="en-US" sz="3200"/>
              <a:t>Guidelines for Schools and state associations for consideration of accommodations</a:t>
            </a:r>
            <a:br>
              <a:rPr lang="en-US" altLang="en-US"/>
            </a:br>
            <a:endParaRPr lang="en-US" altLang="en-US"/>
          </a:p>
        </p:txBody>
      </p:sp>
      <p:sp>
        <p:nvSpPr>
          <p:cNvPr id="4" name="Footer Placeholder 3">
            <a:extLst>
              <a:ext uri="{FF2B5EF4-FFF2-40B4-BE49-F238E27FC236}">
                <a16:creationId xmlns:a16="http://schemas.microsoft.com/office/drawing/2014/main" id="{50B6A940-C73E-4AA6-B0AF-C3EB3A3B6A81}"/>
              </a:ext>
            </a:extLst>
          </p:cNvPr>
          <p:cNvSpPr>
            <a:spLocks noGrp="1"/>
          </p:cNvSpPr>
          <p:nvPr>
            <p:ph type="ftr" sz="quarter" idx="11"/>
          </p:nvPr>
        </p:nvSpPr>
        <p:spPr>
          <a:xfrm>
            <a:off x="9975851" y="6562725"/>
            <a:ext cx="1992312" cy="295275"/>
          </a:xfrm>
        </p:spPr>
        <p:txBody>
          <a:bodyPr/>
          <a:lstStyle/>
          <a:p>
            <a:pPr>
              <a:defRPr/>
            </a:pPr>
            <a:r>
              <a:rPr lang="en-US"/>
              <a:t>www.nfhs.org</a:t>
            </a:r>
          </a:p>
        </p:txBody>
      </p:sp>
      <p:graphicFrame>
        <p:nvGraphicFramePr>
          <p:cNvPr id="5" name="Content Placeholder 3">
            <a:extLst>
              <a:ext uri="{FF2B5EF4-FFF2-40B4-BE49-F238E27FC236}">
                <a16:creationId xmlns:a16="http://schemas.microsoft.com/office/drawing/2014/main" id="{55D7B31E-C405-D20B-EE59-5922F5DDDE31}"/>
              </a:ext>
            </a:extLst>
          </p:cNvPr>
          <p:cNvGraphicFramePr>
            <a:graphicFrameLocks noGrp="1"/>
          </p:cNvGraphicFramePr>
          <p:nvPr>
            <p:ph idx="1"/>
            <p:extLst>
              <p:ext uri="{D42A27DB-BD31-4B8C-83A1-F6EECF244321}">
                <p14:modId xmlns:p14="http://schemas.microsoft.com/office/powerpoint/2010/main" val="3874245498"/>
              </p:ext>
            </p:extLst>
          </p:nvPr>
        </p:nvGraphicFramePr>
        <p:xfrm>
          <a:off x="3172328" y="2117558"/>
          <a:ext cx="6116052" cy="3797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674210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51421" y="4882388"/>
            <a:ext cx="8867775" cy="1362075"/>
          </a:xfrm>
        </p:spPr>
        <p:txBody>
          <a:bodyPr/>
          <a:lstStyle/>
          <a:p>
            <a:pPr>
              <a:defRPr/>
            </a:pPr>
            <a:br>
              <a:rPr lang="en-US" dirty="0"/>
            </a:br>
            <a:r>
              <a:rPr lang="en-US" dirty="0"/>
              <a:t>2023 </a:t>
            </a:r>
            <a:r>
              <a:rPr lang="en-US" dirty="0" err="1"/>
              <a:t>nfhs</a:t>
            </a:r>
            <a:r>
              <a:rPr lang="en-US" dirty="0"/>
              <a:t> softball RULES CHANGES</a:t>
            </a:r>
          </a:p>
        </p:txBody>
      </p:sp>
    </p:spTree>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03D0DB34-E434-4823-8724-8CF3D7EC5328}" vid="{48A45EEE-7B9A-47A1-8FB4-4A472172C8D4}"/>
    </a:ext>
  </a:extLst>
</a:theme>
</file>

<file path=ppt/theme/theme2.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03D0DB34-E434-4823-8724-8CF3D7EC5328}" vid="{A53BDC75-053D-4B07-84D2-C2A965F6F3CD}"/>
    </a:ext>
  </a:extLst>
</a:theme>
</file>

<file path=ppt/theme/theme3.xml><?xml version="1.0" encoding="utf-8"?>
<a:theme xmlns:a="http://schemas.openxmlformats.org/drawingml/2006/main" name="3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03D0DB34-E434-4823-8724-8CF3D7EC5328}" vid="{17B10F8F-A1DE-4F85-A562-1748422FF08A}"/>
    </a:ext>
  </a:extLst>
</a:theme>
</file>

<file path=ppt/theme/theme4.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03D0DB34-E434-4823-8724-8CF3D7EC5328}" vid="{FC1972A0-B0FF-4D75-9C40-59A6919F643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C36A34F339A54D85C37DD81207F966" ma:contentTypeVersion="13" ma:contentTypeDescription="Create a new document." ma:contentTypeScope="" ma:versionID="b1d60f096ce905ea2c8f4b546515be3e">
  <xsd:schema xmlns:xsd="http://www.w3.org/2001/XMLSchema" xmlns:xs="http://www.w3.org/2001/XMLSchema" xmlns:p="http://schemas.microsoft.com/office/2006/metadata/properties" xmlns:ns3="3bb8d7d1-06b8-47b8-a0de-bad91f18ef42" xmlns:ns4="ffc60a71-4a50-4afc-be20-b1cf64734936" targetNamespace="http://schemas.microsoft.com/office/2006/metadata/properties" ma:root="true" ma:fieldsID="5dfcda41ff764e825aef5537df9b60fd" ns3:_="" ns4:_="">
    <xsd:import namespace="3bb8d7d1-06b8-47b8-a0de-bad91f18ef42"/>
    <xsd:import namespace="ffc60a71-4a50-4afc-be20-b1cf647349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b8d7d1-06b8-47b8-a0de-bad91f18ef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c60a71-4a50-4afc-be20-b1cf647349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277D50-A8F4-41EA-8AAF-2B8EFD1D1E78}">
  <ds:schemaRefs>
    <ds:schemaRef ds:uri="http://schemas.microsoft.com/office/2006/documentManagement/types"/>
    <ds:schemaRef ds:uri="http://purl.org/dc/terms/"/>
    <ds:schemaRef ds:uri="http://purl.org/dc/dcmitype/"/>
    <ds:schemaRef ds:uri="http://schemas.microsoft.com/office/infopath/2007/PartnerControls"/>
    <ds:schemaRef ds:uri="3bb8d7d1-06b8-47b8-a0de-bad91f18ef42"/>
    <ds:schemaRef ds:uri="http://www.w3.org/XML/1998/namespace"/>
    <ds:schemaRef ds:uri="http://purl.org/dc/elements/1.1/"/>
    <ds:schemaRef ds:uri="ffc60a71-4a50-4afc-be20-b1cf64734936"/>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33B75652-BDDA-4D9D-B291-71910975C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b8d7d1-06b8-47b8-a0de-bad91f18ef42"/>
    <ds:schemaRef ds:uri="ffc60a71-4a50-4afc-be20-b1cf647349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01EAF0-8FCF-4DFB-8448-7D367C74A0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2022-23 NFHS Stock Sport Rules PowerPoint_Wide Format</Template>
  <TotalTime>472</TotalTime>
  <Words>4719</Words>
  <Application>Microsoft Macintosh PowerPoint</Application>
  <PresentationFormat>Widescreen</PresentationFormat>
  <Paragraphs>400</Paragraphs>
  <Slides>39</Slides>
  <Notes>39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39</vt:i4>
      </vt:variant>
    </vt:vector>
  </HeadingPairs>
  <TitlesOfParts>
    <vt:vector size="49" baseType="lpstr">
      <vt:lpstr>Acumin Pro Ultra Black</vt:lpstr>
      <vt:lpstr>Arial</vt:lpstr>
      <vt:lpstr>Calibri</vt:lpstr>
      <vt:lpstr>Courier New</vt:lpstr>
      <vt:lpstr>Times New Roman</vt:lpstr>
      <vt:lpstr>Wingdings</vt:lpstr>
      <vt:lpstr>Office Theme</vt:lpstr>
      <vt:lpstr>Office Theme</vt:lpstr>
      <vt:lpstr>3_Office Theme</vt:lpstr>
      <vt:lpstr>Office Theme</vt:lpstr>
      <vt:lpstr>2023 NFHS Softball Rules PowerPoint</vt:lpstr>
      <vt:lpstr> National federation of state high school associations  (NFHS) </vt:lpstr>
      <vt:lpstr>National Federation of  State High School Associations</vt:lpstr>
      <vt:lpstr>NFHS Rules Review Committee</vt:lpstr>
      <vt:lpstr>NFHS Softball Rules Committee</vt:lpstr>
      <vt:lpstr>National Federation of  State High School Associations</vt:lpstr>
      <vt:lpstr>NEW NFHS Rules App</vt:lpstr>
      <vt:lpstr> Guidelines for Schools and state associations for consideration of accommodations </vt:lpstr>
      <vt:lpstr> 2023 nfhs softball RULES CHANGES</vt:lpstr>
      <vt:lpstr>Gloves/mitts rule 1-4-1a, b</vt:lpstr>
      <vt:lpstr>Fair ball  rule 2-20-1g (NEW)</vt:lpstr>
      <vt:lpstr>UNIFORMS, PLAYER EQUIPMENT rules 3-6-11</vt:lpstr>
      <vt:lpstr>Bench and field conduct rule 3-6-11</vt:lpstr>
      <vt:lpstr>Ending a game rule 4-2-1</vt:lpstr>
      <vt:lpstr>Batter-runner is out rule 8-2-7</vt:lpstr>
      <vt:lpstr>softballs Rule 1-3-3</vt:lpstr>
      <vt:lpstr> 2023 nfhs softball editorial CHANGES</vt:lpstr>
      <vt:lpstr>Foul, foul tip rule 2-25-1e</vt:lpstr>
      <vt:lpstr>Batter is out rule 7-4-11</vt:lpstr>
      <vt:lpstr> 2023 nfhs softball points of emphasis</vt:lpstr>
      <vt:lpstr>sportsmanship</vt:lpstr>
      <vt:lpstr>sportsmanship</vt:lpstr>
      <vt:lpstr>sportsmanship</vt:lpstr>
      <vt:lpstr>sportsmanship</vt:lpstr>
      <vt:lpstr>Time between innings</vt:lpstr>
      <vt:lpstr>Jewelry and electronic communication</vt:lpstr>
      <vt:lpstr>Comparable drying agents</vt:lpstr>
      <vt:lpstr> NFHS OFFICIALS Education </vt:lpstr>
      <vt:lpstr>PowerPoint Presentation</vt:lpstr>
      <vt:lpstr>PowerPoint Presentation</vt:lpstr>
      <vt:lpstr>PowerPoint Presentation</vt:lpstr>
      <vt:lpstr>  NFHS Learning Center</vt:lpstr>
      <vt:lpstr>PowerPoint Presentation</vt:lpstr>
      <vt:lpstr>PowerPoint Presentation</vt:lpstr>
      <vt:lpstr> NFHS Network</vt:lpstr>
      <vt:lpstr>NFHS Network</vt:lpstr>
      <vt:lpstr>PowerPoint Presentation</vt:lpstr>
      <vt:lpstr>nfhs softball resources</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2022-23 NFHS Sport Rules PowerPoint</dc:title>
  <dc:creator>Sandy Searcy</dc:creator>
  <cp:lastModifiedBy>Microsoft Office User</cp:lastModifiedBy>
  <cp:revision>18</cp:revision>
  <cp:lastPrinted>2022-05-11T13:41:56Z</cp:lastPrinted>
  <dcterms:created xsi:type="dcterms:W3CDTF">2022-07-09T21:24:19Z</dcterms:created>
  <dcterms:modified xsi:type="dcterms:W3CDTF">2022-12-15T16:31:17Z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