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3" r:id="rId5"/>
    <p:sldMasterId id="2147483831" r:id="rId6"/>
  </p:sldMasterIdLst>
  <p:notesMasterIdLst>
    <p:notesMasterId r:id="rId49"/>
  </p:notesMasterIdLst>
  <p:handoutMasterIdLst>
    <p:handoutMasterId r:id="rId50"/>
  </p:handoutMasterIdLst>
  <p:sldIdLst>
    <p:sldId id="256" r:id="rId7"/>
    <p:sldId id="258" r:id="rId8"/>
    <p:sldId id="259" r:id="rId9"/>
    <p:sldId id="263" r:id="rId10"/>
    <p:sldId id="291" r:id="rId11"/>
    <p:sldId id="264" r:id="rId12"/>
    <p:sldId id="298" r:id="rId13"/>
    <p:sldId id="295" r:id="rId14"/>
    <p:sldId id="704" r:id="rId15"/>
    <p:sldId id="267" r:id="rId16"/>
    <p:sldId id="416" r:id="rId17"/>
    <p:sldId id="417" r:id="rId18"/>
    <p:sldId id="260" r:id="rId19"/>
    <p:sldId id="261" r:id="rId20"/>
    <p:sldId id="262" r:id="rId21"/>
    <p:sldId id="418" r:id="rId22"/>
    <p:sldId id="419" r:id="rId23"/>
    <p:sldId id="420" r:id="rId24"/>
    <p:sldId id="436" r:id="rId25"/>
    <p:sldId id="271" r:id="rId26"/>
    <p:sldId id="425" r:id="rId27"/>
    <p:sldId id="426" r:id="rId28"/>
    <p:sldId id="427" r:id="rId29"/>
    <p:sldId id="428" r:id="rId30"/>
    <p:sldId id="429" r:id="rId31"/>
    <p:sldId id="430" r:id="rId32"/>
    <p:sldId id="431" r:id="rId33"/>
    <p:sldId id="432" r:id="rId34"/>
    <p:sldId id="433" r:id="rId35"/>
    <p:sldId id="269" r:id="rId36"/>
    <p:sldId id="297" r:id="rId37"/>
    <p:sldId id="296" r:id="rId38"/>
    <p:sldId id="734" r:id="rId39"/>
    <p:sldId id="275" r:id="rId40"/>
    <p:sldId id="293" r:id="rId41"/>
    <p:sldId id="747" r:id="rId42"/>
    <p:sldId id="286" r:id="rId43"/>
    <p:sldId id="280" r:id="rId44"/>
    <p:sldId id="292" r:id="rId45"/>
    <p:sldId id="434" r:id="rId46"/>
    <p:sldId id="748" r:id="rId47"/>
    <p:sldId id="285" r:id="rId48"/>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dler, David {DCRM~Indianapolis}" initials="CD{" lastIdx="2" clrIdx="0">
    <p:extLst>
      <p:ext uri="{19B8F6BF-5375-455C-9EA6-DF929625EA0E}">
        <p15:presenceInfo xmlns:p15="http://schemas.microsoft.com/office/powerpoint/2012/main" userId="S-1-5-21-2116170847-193796598-433219294-16230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50032"/>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66109" autoAdjust="0"/>
  </p:normalViewPr>
  <p:slideViewPr>
    <p:cSldViewPr snapToGrid="0">
      <p:cViewPr varScale="1">
        <p:scale>
          <a:sx n="73" d="100"/>
          <a:sy n="73" d="100"/>
        </p:scale>
        <p:origin x="2656" y="176"/>
      </p:cViewPr>
      <p:guideLst/>
    </p:cSldViewPr>
  </p:slideViewPr>
  <p:outlineViewPr>
    <p:cViewPr>
      <p:scale>
        <a:sx n="33" d="100"/>
        <a:sy n="33" d="100"/>
      </p:scale>
      <p:origin x="0" y="-3510"/>
    </p:cViewPr>
  </p:outlineViewPr>
  <p:notesTextViewPr>
    <p:cViewPr>
      <p:scale>
        <a:sx n="1" d="1"/>
        <a:sy n="1" d="1"/>
      </p:scale>
      <p:origin x="0" y="0"/>
    </p:cViewPr>
  </p:notesTextViewPr>
  <p:notesViewPr>
    <p:cSldViewPr snapToGrid="0">
      <p:cViewPr varScale="1">
        <p:scale>
          <a:sx n="81" d="100"/>
          <a:sy n="81" d="100"/>
        </p:scale>
        <p:origin x="385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8-22T09:34:36.584" idx="1">
    <p:pos x="10" y="10"/>
    <p:text>Do we want to remove playpic B?  This change was just to clarify a couple spots where we needed the intiially detected.  Pic B shows them using it after removed and that is a different penalty.</p:text>
    <p:extLst>
      <p:ext uri="{C676402C-5697-4E1C-873F-D02D1690AC5C}">
        <p15:threadingInfo xmlns:p15="http://schemas.microsoft.com/office/powerpoint/2012/main" timeZoneBias="240"/>
      </p:ext>
    </p:extLst>
  </p:cm>
  <p:cm authorId="1" dt="2023-08-22T09:36:56.741" idx="2">
    <p:pos x="106" y="106"/>
    <p:text>Also just thought we could add the statement it needs to be removed from the game.</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835AC-7BA7-4682-989B-B4469A7BE958}" type="doc">
      <dgm:prSet loTypeId="urn:microsoft.com/office/officeart/2005/8/layout/process2" loCatId="process" qsTypeId="urn:microsoft.com/office/officeart/2005/8/quickstyle/3d1" qsCatId="3D" csTypeId="urn:microsoft.com/office/officeart/2005/8/colors/accent1_2" csCatId="accent1" phldr="1"/>
      <dgm:spPr/>
    </dgm:pt>
    <dgm:pt modelId="{A4B1C3FC-98EB-4743-88AD-22E7AF2C2744}">
      <dgm:prSet phldrT="[Text]" custT="1"/>
      <dgm:spPr>
        <a:solidFill>
          <a:srgbClr val="0070C0"/>
        </a:solidFill>
      </dgm:spPr>
      <dgm:t>
        <a:bodyPr/>
        <a:lstStyle/>
        <a:p>
          <a:r>
            <a:rPr lang="en-US" sz="2800" b="1" dirty="0">
              <a:solidFill>
                <a:srgbClr val="002060"/>
              </a:solidFill>
            </a:rPr>
            <a:t>Request of Accommodation by School</a:t>
          </a:r>
        </a:p>
      </dgm:t>
    </dgm:pt>
    <dgm:pt modelId="{D4991291-1D3E-49AD-9CBC-D0B9480E48C8}" type="parTrans" cxnId="{05CFB480-C94C-46BA-9D7B-6DF45AE78C94}">
      <dgm:prSet/>
      <dgm:spPr/>
      <dgm:t>
        <a:bodyPr/>
        <a:lstStyle/>
        <a:p>
          <a:endParaRPr lang="en-US"/>
        </a:p>
      </dgm:t>
    </dgm:pt>
    <dgm:pt modelId="{12393197-0948-4A68-B416-80DA6D82F802}" type="sibTrans" cxnId="{05CFB480-C94C-46BA-9D7B-6DF45AE78C94}">
      <dgm:prSet/>
      <dgm:spPr>
        <a:solidFill>
          <a:srgbClr val="0070C0"/>
        </a:solidFill>
      </dgm:spPr>
      <dgm:t>
        <a:bodyPr/>
        <a:lstStyle/>
        <a:p>
          <a:endParaRPr lang="en-US"/>
        </a:p>
      </dgm:t>
    </dgm:pt>
    <dgm:pt modelId="{B16E6055-EDFB-49CD-ADAA-FDEF4DB85E63}">
      <dgm:prSet phldrT="[Text]" custT="1"/>
      <dgm:spPr>
        <a:solidFill>
          <a:srgbClr val="00863D"/>
        </a:solidFill>
      </dgm:spPr>
      <dgm:t>
        <a:bodyPr/>
        <a:lstStyle/>
        <a:p>
          <a:r>
            <a:rPr lang="en-US" sz="2800" b="1" dirty="0">
              <a:solidFill>
                <a:srgbClr val="002060"/>
              </a:solidFill>
            </a:rPr>
            <a:t>State Association Review</a:t>
          </a:r>
        </a:p>
      </dgm:t>
    </dgm:pt>
    <dgm:pt modelId="{78247F97-FD25-4C5F-9666-5E55F5994353}" type="parTrans" cxnId="{6C944AC2-CA94-4106-AA60-6E20D448C346}">
      <dgm:prSet/>
      <dgm:spPr/>
      <dgm:t>
        <a:bodyPr/>
        <a:lstStyle/>
        <a:p>
          <a:endParaRPr lang="en-US"/>
        </a:p>
      </dgm:t>
    </dgm:pt>
    <dgm:pt modelId="{D20C67F8-AAF8-4724-915D-77557D87321F}" type="sibTrans" cxnId="{6C944AC2-CA94-4106-AA60-6E20D448C346}">
      <dgm:prSet/>
      <dgm:spPr>
        <a:solidFill>
          <a:srgbClr val="00863D"/>
        </a:solidFill>
      </dgm:spPr>
      <dgm:t>
        <a:bodyPr/>
        <a:lstStyle/>
        <a:p>
          <a:endParaRPr lang="en-US"/>
        </a:p>
      </dgm:t>
    </dgm:pt>
    <dgm:pt modelId="{4068724F-2656-4DEE-8646-FBCC5EBABA02}">
      <dgm:prSet phldrT="[Text]" custT="1"/>
      <dgm:spPr>
        <a:solidFill>
          <a:srgbClr val="92D050"/>
        </a:solidFill>
      </dgm:spPr>
      <dgm:t>
        <a:bodyPr/>
        <a:lstStyle/>
        <a:p>
          <a:r>
            <a:rPr lang="en-US" sz="2800" b="1" dirty="0">
              <a:solidFill>
                <a:srgbClr val="002060"/>
              </a:solidFill>
            </a:rPr>
            <a:t>Written Determination from State Association</a:t>
          </a:r>
        </a:p>
      </dgm:t>
    </dgm:pt>
    <dgm:pt modelId="{FAAC5704-6B2A-4B05-9EDA-DE8545C6F142}" type="parTrans" cxnId="{5C61A390-6C4B-403E-8828-4A4FC3C6E8E5}">
      <dgm:prSet/>
      <dgm:spPr/>
      <dgm:t>
        <a:bodyPr/>
        <a:lstStyle/>
        <a:p>
          <a:endParaRPr lang="en-US"/>
        </a:p>
      </dgm:t>
    </dgm:pt>
    <dgm:pt modelId="{2F7F4A87-BEE7-4E09-B612-3204FA584649}" type="sibTrans" cxnId="{5C61A390-6C4B-403E-8828-4A4FC3C6E8E5}">
      <dgm:prSet/>
      <dgm:spPr>
        <a:solidFill>
          <a:srgbClr val="92D050"/>
        </a:solidFill>
      </dgm:spPr>
      <dgm:t>
        <a:bodyPr/>
        <a:lstStyle/>
        <a:p>
          <a:endParaRPr lang="en-US"/>
        </a:p>
      </dgm:t>
    </dgm:pt>
    <dgm:pt modelId="{C0FB0C7E-CBFB-467B-AFF4-93B0DB7DE455}">
      <dgm:prSet phldrT="[Text]" custT="1"/>
      <dgm:spPr>
        <a:solidFill>
          <a:srgbClr val="FF9900"/>
        </a:solidFill>
      </dgm:spPr>
      <dgm:t>
        <a:bodyPr/>
        <a:lstStyle/>
        <a:p>
          <a:r>
            <a:rPr lang="en-US" sz="2800" b="1" dirty="0">
              <a:solidFill>
                <a:srgbClr val="002060"/>
              </a:solidFill>
            </a:rPr>
            <a:t>Competition with Approval of Accommodation</a:t>
          </a:r>
        </a:p>
      </dgm:t>
    </dgm:pt>
    <dgm:pt modelId="{EDFEC1E4-8B44-45FE-A702-04F6E064F983}" type="parTrans" cxnId="{7F4796E1-4B24-48EB-9A61-95684270EB79}">
      <dgm:prSet/>
      <dgm:spPr/>
      <dgm:t>
        <a:bodyPr/>
        <a:lstStyle/>
        <a:p>
          <a:endParaRPr lang="en-US"/>
        </a:p>
      </dgm:t>
    </dgm:pt>
    <dgm:pt modelId="{4507DC97-E1FA-4606-AC09-9FB57177F915}" type="sibTrans" cxnId="{7F4796E1-4B24-48EB-9A61-95684270EB79}">
      <dgm:prSet/>
      <dgm:spPr/>
      <dgm:t>
        <a:bodyPr/>
        <a:lstStyle/>
        <a:p>
          <a:endParaRPr lang="en-US"/>
        </a:p>
      </dgm:t>
    </dgm:pt>
    <dgm:pt modelId="{3C30647F-7023-47BD-80BB-626465400E8D}" type="pres">
      <dgm:prSet presAssocID="{EEF835AC-7BA7-4682-989B-B4469A7BE958}" presName="linearFlow" presStyleCnt="0">
        <dgm:presLayoutVars>
          <dgm:resizeHandles val="exact"/>
        </dgm:presLayoutVars>
      </dgm:prSet>
      <dgm:spPr/>
    </dgm:pt>
    <dgm:pt modelId="{6C3C8CD8-03F6-4926-B2B3-2F28F2B74F3D}" type="pres">
      <dgm:prSet presAssocID="{A4B1C3FC-98EB-4743-88AD-22E7AF2C2744}" presName="node" presStyleLbl="node1" presStyleIdx="0" presStyleCnt="4" custScaleX="276936">
        <dgm:presLayoutVars>
          <dgm:bulletEnabled val="1"/>
        </dgm:presLayoutVars>
      </dgm:prSet>
      <dgm:spPr/>
    </dgm:pt>
    <dgm:pt modelId="{8B9802B6-2A1E-4E46-A9A1-063D127DDAE3}" type="pres">
      <dgm:prSet presAssocID="{12393197-0948-4A68-B416-80DA6D82F802}" presName="sibTrans" presStyleLbl="sibTrans2D1" presStyleIdx="0" presStyleCnt="3"/>
      <dgm:spPr/>
    </dgm:pt>
    <dgm:pt modelId="{578203D9-898F-4F4A-9BE7-8A65F5DFD6C3}" type="pres">
      <dgm:prSet presAssocID="{12393197-0948-4A68-B416-80DA6D82F802}" presName="connectorText" presStyleLbl="sibTrans2D1" presStyleIdx="0" presStyleCnt="3"/>
      <dgm:spPr/>
    </dgm:pt>
    <dgm:pt modelId="{9C66D5C4-3F28-4921-83F2-F1FF3306E118}" type="pres">
      <dgm:prSet presAssocID="{B16E6055-EDFB-49CD-ADAA-FDEF4DB85E63}" presName="node" presStyleLbl="node1" presStyleIdx="1" presStyleCnt="4" custScaleX="276936">
        <dgm:presLayoutVars>
          <dgm:bulletEnabled val="1"/>
        </dgm:presLayoutVars>
      </dgm:prSet>
      <dgm:spPr/>
    </dgm:pt>
    <dgm:pt modelId="{6D5D513C-4235-4773-8C1B-9E7F89B220E5}" type="pres">
      <dgm:prSet presAssocID="{D20C67F8-AAF8-4724-915D-77557D87321F}" presName="sibTrans" presStyleLbl="sibTrans2D1" presStyleIdx="1" presStyleCnt="3"/>
      <dgm:spPr/>
    </dgm:pt>
    <dgm:pt modelId="{1E604530-974B-4C1A-8B72-606D473BCC3D}" type="pres">
      <dgm:prSet presAssocID="{D20C67F8-AAF8-4724-915D-77557D87321F}" presName="connectorText" presStyleLbl="sibTrans2D1" presStyleIdx="1" presStyleCnt="3"/>
      <dgm:spPr/>
    </dgm:pt>
    <dgm:pt modelId="{5DA36336-D0CB-40A5-8731-D425E2D33E05}" type="pres">
      <dgm:prSet presAssocID="{4068724F-2656-4DEE-8646-FBCC5EBABA02}" presName="node" presStyleLbl="node1" presStyleIdx="2" presStyleCnt="4" custScaleX="272694" custScaleY="117392">
        <dgm:presLayoutVars>
          <dgm:bulletEnabled val="1"/>
        </dgm:presLayoutVars>
      </dgm:prSet>
      <dgm:spPr/>
    </dgm:pt>
    <dgm:pt modelId="{B90EB91F-9EE4-4C62-8F32-F6603E646A01}" type="pres">
      <dgm:prSet presAssocID="{2F7F4A87-BEE7-4E09-B612-3204FA584649}" presName="sibTrans" presStyleLbl="sibTrans2D1" presStyleIdx="2" presStyleCnt="3"/>
      <dgm:spPr/>
    </dgm:pt>
    <dgm:pt modelId="{0E2AA5C6-6727-452A-87A1-E25382C0D418}" type="pres">
      <dgm:prSet presAssocID="{2F7F4A87-BEE7-4E09-B612-3204FA584649}" presName="connectorText" presStyleLbl="sibTrans2D1" presStyleIdx="2" presStyleCnt="3"/>
      <dgm:spPr/>
    </dgm:pt>
    <dgm:pt modelId="{F4A4317D-A8D5-4F6D-86D0-7E3DF23970CB}" type="pres">
      <dgm:prSet presAssocID="{C0FB0C7E-CBFB-467B-AFF4-93B0DB7DE455}" presName="node" presStyleLbl="node1" presStyleIdx="3" presStyleCnt="4" custScaleX="276936">
        <dgm:presLayoutVars>
          <dgm:bulletEnabled val="1"/>
        </dgm:presLayoutVars>
      </dgm:prSet>
      <dgm:spPr/>
    </dgm:pt>
  </dgm:ptLst>
  <dgm:cxnLst>
    <dgm:cxn modelId="{0DAE6020-F727-4221-9D8C-F471C7ECFCA3}" type="presOf" srcId="{2F7F4A87-BEE7-4E09-B612-3204FA584649}" destId="{0E2AA5C6-6727-452A-87A1-E25382C0D418}" srcOrd="1" destOrd="0" presId="urn:microsoft.com/office/officeart/2005/8/layout/process2"/>
    <dgm:cxn modelId="{6289C320-2366-4073-BA7B-1775B30BD6BB}" type="presOf" srcId="{B16E6055-EDFB-49CD-ADAA-FDEF4DB85E63}" destId="{9C66D5C4-3F28-4921-83F2-F1FF3306E118}" srcOrd="0" destOrd="0" presId="urn:microsoft.com/office/officeart/2005/8/layout/process2"/>
    <dgm:cxn modelId="{8A04564D-DFC3-4AED-B9BB-21134384C2B8}" type="presOf" srcId="{D20C67F8-AAF8-4724-915D-77557D87321F}" destId="{6D5D513C-4235-4773-8C1B-9E7F89B220E5}" srcOrd="0" destOrd="0" presId="urn:microsoft.com/office/officeart/2005/8/layout/process2"/>
    <dgm:cxn modelId="{115E0C7D-3DF0-4EE9-B473-D8F07398FCB7}" type="presOf" srcId="{A4B1C3FC-98EB-4743-88AD-22E7AF2C2744}" destId="{6C3C8CD8-03F6-4926-B2B3-2F28F2B74F3D}" srcOrd="0" destOrd="0" presId="urn:microsoft.com/office/officeart/2005/8/layout/process2"/>
    <dgm:cxn modelId="{05CFB480-C94C-46BA-9D7B-6DF45AE78C94}" srcId="{EEF835AC-7BA7-4682-989B-B4469A7BE958}" destId="{A4B1C3FC-98EB-4743-88AD-22E7AF2C2744}" srcOrd="0" destOrd="0" parTransId="{D4991291-1D3E-49AD-9CBC-D0B9480E48C8}" sibTransId="{12393197-0948-4A68-B416-80DA6D82F802}"/>
    <dgm:cxn modelId="{9E8BC785-E561-4C30-ACC4-8DBEE20BD076}" type="presOf" srcId="{4068724F-2656-4DEE-8646-FBCC5EBABA02}" destId="{5DA36336-D0CB-40A5-8731-D425E2D33E05}" srcOrd="0" destOrd="0" presId="urn:microsoft.com/office/officeart/2005/8/layout/process2"/>
    <dgm:cxn modelId="{5C61A390-6C4B-403E-8828-4A4FC3C6E8E5}" srcId="{EEF835AC-7BA7-4682-989B-B4469A7BE958}" destId="{4068724F-2656-4DEE-8646-FBCC5EBABA02}" srcOrd="2" destOrd="0" parTransId="{FAAC5704-6B2A-4B05-9EDA-DE8545C6F142}" sibTransId="{2F7F4A87-BEE7-4E09-B612-3204FA584649}"/>
    <dgm:cxn modelId="{DFEB2EA2-22A8-4296-A315-F022669C5299}" type="presOf" srcId="{12393197-0948-4A68-B416-80DA6D82F802}" destId="{578203D9-898F-4F4A-9BE7-8A65F5DFD6C3}" srcOrd="1" destOrd="0" presId="urn:microsoft.com/office/officeart/2005/8/layout/process2"/>
    <dgm:cxn modelId="{734E00A6-C3C0-4639-9F17-A85C2507D71B}" type="presOf" srcId="{EEF835AC-7BA7-4682-989B-B4469A7BE958}" destId="{3C30647F-7023-47BD-80BB-626465400E8D}" srcOrd="0" destOrd="0" presId="urn:microsoft.com/office/officeart/2005/8/layout/process2"/>
    <dgm:cxn modelId="{D2B360B3-A64C-438E-AD0B-C38745FCC767}" type="presOf" srcId="{12393197-0948-4A68-B416-80DA6D82F802}" destId="{8B9802B6-2A1E-4E46-A9A1-063D127DDAE3}" srcOrd="0" destOrd="0" presId="urn:microsoft.com/office/officeart/2005/8/layout/process2"/>
    <dgm:cxn modelId="{6C944AC2-CA94-4106-AA60-6E20D448C346}" srcId="{EEF835AC-7BA7-4682-989B-B4469A7BE958}" destId="{B16E6055-EDFB-49CD-ADAA-FDEF4DB85E63}" srcOrd="1" destOrd="0" parTransId="{78247F97-FD25-4C5F-9666-5E55F5994353}" sibTransId="{D20C67F8-AAF8-4724-915D-77557D87321F}"/>
    <dgm:cxn modelId="{C02850E0-5C67-4240-82C9-453100E99C98}" type="presOf" srcId="{2F7F4A87-BEE7-4E09-B612-3204FA584649}" destId="{B90EB91F-9EE4-4C62-8F32-F6603E646A01}" srcOrd="0" destOrd="0" presId="urn:microsoft.com/office/officeart/2005/8/layout/process2"/>
    <dgm:cxn modelId="{7F4796E1-4B24-48EB-9A61-95684270EB79}" srcId="{EEF835AC-7BA7-4682-989B-B4469A7BE958}" destId="{C0FB0C7E-CBFB-467B-AFF4-93B0DB7DE455}" srcOrd="3" destOrd="0" parTransId="{EDFEC1E4-8B44-45FE-A702-04F6E064F983}" sibTransId="{4507DC97-E1FA-4606-AC09-9FB57177F915}"/>
    <dgm:cxn modelId="{32A694F1-F8F5-4B9E-89B3-AB43CA62109E}" type="presOf" srcId="{C0FB0C7E-CBFB-467B-AFF4-93B0DB7DE455}" destId="{F4A4317D-A8D5-4F6D-86D0-7E3DF23970CB}" srcOrd="0" destOrd="0" presId="urn:microsoft.com/office/officeart/2005/8/layout/process2"/>
    <dgm:cxn modelId="{AC5D88F4-16F9-44A3-B0D0-D7F70501C482}" type="presOf" srcId="{D20C67F8-AAF8-4724-915D-77557D87321F}" destId="{1E604530-974B-4C1A-8B72-606D473BCC3D}" srcOrd="1" destOrd="0" presId="urn:microsoft.com/office/officeart/2005/8/layout/process2"/>
    <dgm:cxn modelId="{44098E46-57C9-4726-9768-0FF69003A78B}" type="presParOf" srcId="{3C30647F-7023-47BD-80BB-626465400E8D}" destId="{6C3C8CD8-03F6-4926-B2B3-2F28F2B74F3D}" srcOrd="0" destOrd="0" presId="urn:microsoft.com/office/officeart/2005/8/layout/process2"/>
    <dgm:cxn modelId="{D3824AE5-A81F-4A1B-9B64-7A4A1F8F9017}" type="presParOf" srcId="{3C30647F-7023-47BD-80BB-626465400E8D}" destId="{8B9802B6-2A1E-4E46-A9A1-063D127DDAE3}" srcOrd="1" destOrd="0" presId="urn:microsoft.com/office/officeart/2005/8/layout/process2"/>
    <dgm:cxn modelId="{0976AAD1-A3BB-43D2-B79A-72C05C1F34FE}" type="presParOf" srcId="{8B9802B6-2A1E-4E46-A9A1-063D127DDAE3}" destId="{578203D9-898F-4F4A-9BE7-8A65F5DFD6C3}" srcOrd="0" destOrd="0" presId="urn:microsoft.com/office/officeart/2005/8/layout/process2"/>
    <dgm:cxn modelId="{3F24DA6C-7FF8-4700-8944-5C1793AA7FA5}" type="presParOf" srcId="{3C30647F-7023-47BD-80BB-626465400E8D}" destId="{9C66D5C4-3F28-4921-83F2-F1FF3306E118}" srcOrd="2" destOrd="0" presId="urn:microsoft.com/office/officeart/2005/8/layout/process2"/>
    <dgm:cxn modelId="{B53821D5-CF00-4B55-83C3-8D3CC5B4042A}" type="presParOf" srcId="{3C30647F-7023-47BD-80BB-626465400E8D}" destId="{6D5D513C-4235-4773-8C1B-9E7F89B220E5}" srcOrd="3" destOrd="0" presId="urn:microsoft.com/office/officeart/2005/8/layout/process2"/>
    <dgm:cxn modelId="{E38AC65F-794B-4CD4-87BF-5ACAA1BB19CE}" type="presParOf" srcId="{6D5D513C-4235-4773-8C1B-9E7F89B220E5}" destId="{1E604530-974B-4C1A-8B72-606D473BCC3D}" srcOrd="0" destOrd="0" presId="urn:microsoft.com/office/officeart/2005/8/layout/process2"/>
    <dgm:cxn modelId="{971A29DD-6CAC-459E-B300-43A091576EB9}" type="presParOf" srcId="{3C30647F-7023-47BD-80BB-626465400E8D}" destId="{5DA36336-D0CB-40A5-8731-D425E2D33E05}" srcOrd="4" destOrd="0" presId="urn:microsoft.com/office/officeart/2005/8/layout/process2"/>
    <dgm:cxn modelId="{97D4B087-8E95-43D6-BD9E-066920FD9A52}" type="presParOf" srcId="{3C30647F-7023-47BD-80BB-626465400E8D}" destId="{B90EB91F-9EE4-4C62-8F32-F6603E646A01}" srcOrd="5" destOrd="0" presId="urn:microsoft.com/office/officeart/2005/8/layout/process2"/>
    <dgm:cxn modelId="{4A421C0E-08F8-4BEF-912A-A34F6148AAB9}" type="presParOf" srcId="{B90EB91F-9EE4-4C62-8F32-F6603E646A01}" destId="{0E2AA5C6-6727-452A-87A1-E25382C0D418}" srcOrd="0" destOrd="0" presId="urn:microsoft.com/office/officeart/2005/8/layout/process2"/>
    <dgm:cxn modelId="{BBFB45B0-E9C2-4821-B789-2711D2B21D89}" type="presParOf" srcId="{3C30647F-7023-47BD-80BB-626465400E8D}" destId="{F4A4317D-A8D5-4F6D-86D0-7E3DF23970CB}"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C8CD8-03F6-4926-B2B3-2F28F2B74F3D}">
      <dsp:nvSpPr>
        <dsp:cNvPr id="0" name=""/>
        <dsp:cNvSpPr/>
      </dsp:nvSpPr>
      <dsp:spPr>
        <a:xfrm>
          <a:off x="-47570" y="4217"/>
          <a:ext cx="6211192" cy="667783"/>
        </a:xfrm>
        <a:prstGeom prst="roundRect">
          <a:avLst>
            <a:gd name="adj" fmla="val 1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Request of Accommodation by School</a:t>
          </a:r>
        </a:p>
      </dsp:txBody>
      <dsp:txXfrm>
        <a:off x="-28011" y="23776"/>
        <a:ext cx="6172074" cy="628665"/>
      </dsp:txXfrm>
    </dsp:sp>
    <dsp:sp modelId="{8B9802B6-2A1E-4E46-A9A1-063D127DDAE3}">
      <dsp:nvSpPr>
        <dsp:cNvPr id="0" name=""/>
        <dsp:cNvSpPr/>
      </dsp:nvSpPr>
      <dsp:spPr>
        <a:xfrm rot="5400000">
          <a:off x="2932816" y="688695"/>
          <a:ext cx="250418" cy="300502"/>
        </a:xfrm>
        <a:prstGeom prst="rightArrow">
          <a:avLst>
            <a:gd name="adj1" fmla="val 60000"/>
            <a:gd name="adj2" fmla="val 5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7875" y="713737"/>
        <a:ext cx="180302" cy="175293"/>
      </dsp:txXfrm>
    </dsp:sp>
    <dsp:sp modelId="{9C66D5C4-3F28-4921-83F2-F1FF3306E118}">
      <dsp:nvSpPr>
        <dsp:cNvPr id="0" name=""/>
        <dsp:cNvSpPr/>
      </dsp:nvSpPr>
      <dsp:spPr>
        <a:xfrm>
          <a:off x="-47570" y="1005892"/>
          <a:ext cx="6211192" cy="667783"/>
        </a:xfrm>
        <a:prstGeom prst="roundRect">
          <a:avLst>
            <a:gd name="adj" fmla="val 10000"/>
          </a:avLst>
        </a:prstGeom>
        <a:solidFill>
          <a:srgbClr val="00863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State Association Review</a:t>
          </a:r>
        </a:p>
      </dsp:txBody>
      <dsp:txXfrm>
        <a:off x="-28011" y="1025451"/>
        <a:ext cx="6172074" cy="628665"/>
      </dsp:txXfrm>
    </dsp:sp>
    <dsp:sp modelId="{6D5D513C-4235-4773-8C1B-9E7F89B220E5}">
      <dsp:nvSpPr>
        <dsp:cNvPr id="0" name=""/>
        <dsp:cNvSpPr/>
      </dsp:nvSpPr>
      <dsp:spPr>
        <a:xfrm rot="5400000">
          <a:off x="2932816" y="1690370"/>
          <a:ext cx="250418" cy="300502"/>
        </a:xfrm>
        <a:prstGeom prst="rightArrow">
          <a:avLst>
            <a:gd name="adj1" fmla="val 60000"/>
            <a:gd name="adj2" fmla="val 50000"/>
          </a:avLst>
        </a:prstGeom>
        <a:solidFill>
          <a:srgbClr val="00863D"/>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7875" y="1715412"/>
        <a:ext cx="180302" cy="175293"/>
      </dsp:txXfrm>
    </dsp:sp>
    <dsp:sp modelId="{5DA36336-D0CB-40A5-8731-D425E2D33E05}">
      <dsp:nvSpPr>
        <dsp:cNvPr id="0" name=""/>
        <dsp:cNvSpPr/>
      </dsp:nvSpPr>
      <dsp:spPr>
        <a:xfrm>
          <a:off x="0" y="2007567"/>
          <a:ext cx="6116052" cy="783924"/>
        </a:xfrm>
        <a:prstGeom prst="roundRect">
          <a:avLst>
            <a:gd name="adj" fmla="val 10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Written Determination from State Association</a:t>
          </a:r>
        </a:p>
      </dsp:txBody>
      <dsp:txXfrm>
        <a:off x="22960" y="2030527"/>
        <a:ext cx="6070132" cy="738004"/>
      </dsp:txXfrm>
    </dsp:sp>
    <dsp:sp modelId="{B90EB91F-9EE4-4C62-8F32-F6603E646A01}">
      <dsp:nvSpPr>
        <dsp:cNvPr id="0" name=""/>
        <dsp:cNvSpPr/>
      </dsp:nvSpPr>
      <dsp:spPr>
        <a:xfrm rot="5400000">
          <a:off x="2932816" y="2808186"/>
          <a:ext cx="250418" cy="300502"/>
        </a:xfrm>
        <a:prstGeom prst="rightArrow">
          <a:avLst>
            <a:gd name="adj1" fmla="val 60000"/>
            <a:gd name="adj2" fmla="val 50000"/>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967875" y="2833228"/>
        <a:ext cx="180302" cy="175293"/>
      </dsp:txXfrm>
    </dsp:sp>
    <dsp:sp modelId="{F4A4317D-A8D5-4F6D-86D0-7E3DF23970CB}">
      <dsp:nvSpPr>
        <dsp:cNvPr id="0" name=""/>
        <dsp:cNvSpPr/>
      </dsp:nvSpPr>
      <dsp:spPr>
        <a:xfrm>
          <a:off x="-47570" y="3125383"/>
          <a:ext cx="6211192" cy="667783"/>
        </a:xfrm>
        <a:prstGeom prst="roundRect">
          <a:avLst>
            <a:gd name="adj" fmla="val 10000"/>
          </a:avLst>
        </a:prstGeom>
        <a:solidFill>
          <a:srgbClr val="FF99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rPr>
            <a:t>Competition with Approval of Accommodation</a:t>
          </a:r>
        </a:p>
      </dsp:txBody>
      <dsp:txXfrm>
        <a:off x="-28011" y="3144942"/>
        <a:ext cx="6172074" cy="6286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image" Target="../media/image8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6C7E80D5-F1A8-4E6F-862E-E650C877881E}" type="datetimeFigureOut">
              <a:rPr lang="en-US"/>
              <a:pPr>
                <a:defRPr/>
              </a:pPr>
              <a:t>11/28/23</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5785C147-DE6E-44AF-9501-F5A9E3994E64}" type="datetimeFigureOut">
              <a:rPr lang="en-US"/>
              <a:pPr>
                <a:defRPr/>
              </a:pPr>
              <a:t>11/28/23</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2" tIns="48322" rIns="96642" bIns="48322"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32184" y="4561226"/>
            <a:ext cx="5850834" cy="4320213"/>
          </a:xfrm>
          <a:prstGeom prst="rect">
            <a:avLst/>
          </a:prstGeom>
        </p:spPr>
        <p:txBody>
          <a:bodyPr vert="horz" lIns="96642" tIns="48322" rIns="96642" bIns="4832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b="1" dirty="0"/>
              <a:t>Rule 1-8-6:</a:t>
            </a:r>
            <a:r>
              <a:rPr lang="en-US" dirty="0"/>
              <a:t> </a:t>
            </a:r>
            <a:r>
              <a:rPr lang="en-US" sz="1200" dirty="0"/>
              <a:t>Electronic information may be transmitted to the dugout from anywhere outside of live ball area. However, electronic devices used for coaching purposes may only be utilized in the dugout.</a:t>
            </a:r>
          </a:p>
          <a:p>
            <a:pPr marL="0" indent="0">
              <a:buFont typeface="Arial" panose="020B0604020202020204" pitchFamily="34" charset="0"/>
              <a:buNone/>
            </a:pPr>
            <a:endParaRPr lang="en-US" dirty="0"/>
          </a:p>
          <a:p>
            <a:pPr marL="0" indent="0">
              <a:buFont typeface="Arial" panose="020B0604020202020204" pitchFamily="34" charset="0"/>
              <a:buNone/>
            </a:pPr>
            <a:r>
              <a:rPr lang="en-US" sz="1800" b="1" dirty="0">
                <a:effectLst/>
                <a:latin typeface="Calibri" panose="020F0502020204030204" pitchFamily="34" charset="0"/>
                <a:ea typeface="Calibri" panose="020F0502020204030204" pitchFamily="34" charset="0"/>
              </a:rPr>
              <a:t>Rationale: </a:t>
            </a:r>
            <a:r>
              <a:rPr lang="en-US" sz="1800" dirty="0">
                <a:solidFill>
                  <a:srgbClr val="000000"/>
                </a:solidFill>
                <a:effectLst/>
                <a:latin typeface="Calibri" panose="020F0502020204030204" pitchFamily="34" charset="0"/>
                <a:ea typeface="Arial" panose="020B0604020202020204" pitchFamily="34" charset="0"/>
              </a:rPr>
              <a:t>The rule change reflects current technology and still requires that electronic devices used for coaching purposes may only be used in the dugout but</a:t>
            </a:r>
            <a:r>
              <a:rPr lang="en-US" sz="1800" dirty="0">
                <a:solidFill>
                  <a:srgbClr val="00B0F0"/>
                </a:solidFill>
                <a:effectLst/>
                <a:latin typeface="Calibri" panose="020F0502020204030204" pitchFamily="34" charset="0"/>
                <a:ea typeface="Arial" panose="020B0604020202020204" pitchFamily="34" charset="0"/>
              </a:rPr>
              <a:t> </a:t>
            </a:r>
            <a:r>
              <a:rPr lang="en-US" sz="1800" dirty="0">
                <a:solidFill>
                  <a:srgbClr val="000000"/>
                </a:solidFill>
                <a:effectLst/>
                <a:latin typeface="Calibri" panose="020F0502020204030204" pitchFamily="34" charset="0"/>
                <a:ea typeface="Arial" panose="020B0604020202020204" pitchFamily="34" charset="0"/>
              </a:rPr>
              <a:t>does </a:t>
            </a:r>
            <a:r>
              <a:rPr lang="en-US" sz="1800" dirty="0">
                <a:effectLst/>
                <a:latin typeface="Calibri" panose="020F0502020204030204" pitchFamily="34" charset="0"/>
                <a:ea typeface="Arial" panose="020B0604020202020204" pitchFamily="34" charset="0"/>
              </a:rPr>
              <a:t>not </a:t>
            </a:r>
            <a:r>
              <a:rPr lang="en-US" sz="1800" dirty="0">
                <a:solidFill>
                  <a:srgbClr val="000000"/>
                </a:solidFill>
                <a:effectLst/>
                <a:latin typeface="Calibri" panose="020F0502020204030204" pitchFamily="34" charset="0"/>
                <a:ea typeface="Arial" panose="020B0604020202020204" pitchFamily="34" charset="0"/>
              </a:rPr>
              <a:t>stipulate where the video is recorded or how it is transmitted.</a:t>
            </a:r>
          </a:p>
          <a:p>
            <a:pPr marL="0" indent="0">
              <a:buFont typeface="Arial" panose="020B0604020202020204" pitchFamily="34" charset="0"/>
              <a:buNone/>
            </a:pPr>
            <a:endParaRPr lang="en-US" sz="1800" dirty="0">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800" b="1" dirty="0">
                <a:solidFill>
                  <a:srgbClr val="000000"/>
                </a:solidFill>
                <a:effectLst/>
                <a:latin typeface="Calibri" panose="020F0502020204030204" pitchFamily="34" charset="0"/>
              </a:rPr>
              <a:t>Comments: </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rule edit continues to require that electronic </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devices for coaching purposes can only be used in the dugout but does not require that the information originate from the dugout. The electronic information may be transmitted to the dugout from </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anywhere outside of live ball area.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162674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b="1" dirty="0"/>
              <a:t>Rule 3-2-3:</a:t>
            </a:r>
            <a:r>
              <a:rPr lang="en-US" dirty="0"/>
              <a:t> </a:t>
            </a:r>
            <a:r>
              <a:rPr lang="en-US" sz="1200" dirty="0"/>
              <a:t>Beginning January 1, 2027, uniforms may only bear a single manufacturer’s logo, school name, school logo, mascot and/or the participant’s name. Advertisements, messages, team slogans, etc., will no longer be permitted.</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Rationale: </a:t>
            </a:r>
            <a:r>
              <a:rPr lang="en-US" sz="1800" dirty="0">
                <a:effectLst/>
                <a:latin typeface="Calibri" panose="020F0502020204030204" pitchFamily="34" charset="0"/>
                <a:ea typeface="Arial" panose="020B0604020202020204" pitchFamily="34" charset="0"/>
                <a:cs typeface="Times New Roman" panose="02020603050405020304" pitchFamily="18" charset="0"/>
              </a:rPr>
              <a:t>Consistent language has been established for NFHS sports that describe what information is permitted on the uniform. A player’s name, school name, school nickname, school mascot and/or the school logo may be placed on the uniform.</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Comments: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Beginning January 1, 2027, uniforms may only bear a single manufacturer's logo, school name, </a:t>
            </a:r>
            <a:r>
              <a:rPr lang="en-US" sz="1800" kern="0" dirty="0">
                <a:effectLst/>
                <a:latin typeface="Calibri" panose="020F0502020204030204" pitchFamily="34" charset="0"/>
                <a:ea typeface="Times New Roman" panose="02020603050405020304" pitchFamily="18" charset="0"/>
                <a:cs typeface="Calibri" panose="020F0502020204030204" pitchFamily="34" charset="0"/>
              </a:rPr>
              <a:t>school l</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ogo, mascot and/or the participant's name. Advertisements, messages, team slogans, etc., will no longer be allowed.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1948159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Rule 3-2-5: </a:t>
            </a:r>
            <a:r>
              <a:rPr lang="en-US" sz="1200" dirty="0"/>
              <a:t>There is no longer a color restriction for headbands and ribbons. However, plastic visors and bandanas are still illegal.</a:t>
            </a:r>
          </a:p>
          <a:p>
            <a:br>
              <a:rPr lang="en-US" sz="1800" b="1" dirty="0">
                <a:solidFill>
                  <a:srgbClr val="000000"/>
                </a:solidFill>
                <a:effectLst/>
                <a:latin typeface="Calibri" panose="020F0502020204030204" pitchFamily="34" charset="0"/>
                <a:ea typeface="'calibri',sans-serif"/>
              </a:rPr>
            </a:br>
            <a:r>
              <a:rPr lang="en-US" sz="1800" b="1" dirty="0">
                <a:solidFill>
                  <a:srgbClr val="000000"/>
                </a:solidFill>
                <a:effectLst/>
                <a:latin typeface="Calibri" panose="020F0502020204030204" pitchFamily="34" charset="0"/>
                <a:ea typeface="'calibri',sans-serif"/>
              </a:rPr>
              <a:t>Rationale: </a:t>
            </a:r>
            <a:r>
              <a:rPr lang="en-US" sz="1800" dirty="0">
                <a:solidFill>
                  <a:srgbClr val="000000"/>
                </a:solidFill>
                <a:effectLst/>
                <a:latin typeface="Calibri" panose="020F0502020204030204" pitchFamily="34" charset="0"/>
                <a:ea typeface="Arial" panose="020B0604020202020204" pitchFamily="34" charset="0"/>
              </a:rPr>
              <a:t>A</a:t>
            </a:r>
            <a:r>
              <a:rPr lang="en-US" sz="1800" dirty="0">
                <a:solidFill>
                  <a:srgbClr val="000000"/>
                </a:solidFill>
                <a:effectLst/>
                <a:latin typeface="Calibri" panose="020F0502020204030204" pitchFamily="34" charset="0"/>
                <a:ea typeface="'calibri',sans-serif"/>
              </a:rPr>
              <a:t>dds consistency amongst headwear requirements for other NFHS sports.</a:t>
            </a:r>
          </a:p>
          <a:p>
            <a:endParaRPr lang="en-US" sz="1800" dirty="0">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solidFill>
                  <a:srgbClr val="000000"/>
                </a:solidFill>
                <a:effectLst/>
                <a:latin typeface="Calibri" panose="020F0502020204030204" pitchFamily="34" charset="0"/>
              </a:rPr>
              <a:t>Comments: </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Headbands and ribbons are no longer restricted under the uniform rules. Headbands and ribbons may be any color or design.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3590036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b="1" dirty="0"/>
              <a:t>Rule 3-2-7: </a:t>
            </a:r>
            <a:r>
              <a:rPr lang="en-US" sz="1200" dirty="0"/>
              <a:t>A wristband with a playbook/</a:t>
            </a:r>
            <a:r>
              <a:rPr lang="en-US" sz="1200" dirty="0" err="1"/>
              <a:t>playcard</a:t>
            </a:r>
            <a:r>
              <a:rPr lang="en-US" sz="1200" dirty="0"/>
              <a:t> may only be worn on a player’s wrist or arm or kept in the back pocket. It may not be worn on the belt. If a pitcher wears one, it must be on the non-pitching arm.</a:t>
            </a:r>
          </a:p>
          <a:p>
            <a:pPr marL="171450" indent="-171450">
              <a:buFont typeface="Wingdings" panose="05000000000000000000" pitchFamily="2" charset="2"/>
              <a:buChar char="§"/>
            </a:pPr>
            <a:endParaRPr lang="en-US"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800" b="1" dirty="0">
                <a:solidFill>
                  <a:srgbClr val="000000"/>
                </a:solidFill>
                <a:effectLst/>
                <a:latin typeface="Calibri" panose="020F0502020204030204" pitchFamily="34" charset="0"/>
                <a:ea typeface="'calibri',sans-serif"/>
                <a:cs typeface="Calibri" panose="020F0502020204030204" pitchFamily="34" charset="0"/>
              </a:rPr>
              <a:t>Rationale: </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Clarifies where this equipment can be worn. This change will prohibit wristbands from being worn on the belt.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remains legal for players to keep the wristband with a playbook/</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playcard</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their back pocket.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Wingdings" panose="05000000000000000000" pitchFamily="2" charset="2"/>
              <a:buNone/>
            </a:pPr>
            <a:endParaRPr lang="en-US" dirty="0"/>
          </a:p>
          <a:p>
            <a:pPr marL="0" indent="0">
              <a:buFont typeface="Wingdings" panose="05000000000000000000" pitchFamily="2" charset="2"/>
              <a:buNone/>
            </a:pPr>
            <a:r>
              <a:rPr lang="en-US" b="1" dirty="0"/>
              <a:t>Comments: </a:t>
            </a:r>
            <a:r>
              <a:rPr lang="en-US" sz="1800" kern="0" dirty="0">
                <a:solidFill>
                  <a:srgbClr val="000000"/>
                </a:solidFill>
                <a:effectLst/>
                <a:latin typeface="Calibri" panose="020F0502020204030204" pitchFamily="34" charset="0"/>
                <a:ea typeface="Times New Roman" panose="02020603050405020304" pitchFamily="18" charset="0"/>
              </a:rPr>
              <a:t>If worn, a player’s wristband with a playbook/</a:t>
            </a:r>
            <a:r>
              <a:rPr lang="en-US" sz="1800" kern="0" dirty="0" err="1">
                <a:solidFill>
                  <a:srgbClr val="000000"/>
                </a:solidFill>
                <a:effectLst/>
                <a:latin typeface="Calibri" panose="020F0502020204030204" pitchFamily="34" charset="0"/>
                <a:ea typeface="Times New Roman" panose="02020603050405020304" pitchFamily="18" charset="0"/>
              </a:rPr>
              <a:t>playcard</a:t>
            </a:r>
            <a:r>
              <a:rPr lang="en-US" sz="1800" kern="0" dirty="0">
                <a:solidFill>
                  <a:srgbClr val="000000"/>
                </a:solidFill>
                <a:effectLst/>
                <a:latin typeface="Calibri" panose="020F0502020204030204" pitchFamily="34" charset="0"/>
                <a:ea typeface="Times New Roman" panose="02020603050405020304" pitchFamily="18" charset="0"/>
              </a:rPr>
              <a:t> must be worn on the player’s wrist or arm. If worn by the pitcher, the wristband with a playbook/</a:t>
            </a:r>
            <a:r>
              <a:rPr lang="en-US" sz="1800" kern="0" dirty="0" err="1">
                <a:solidFill>
                  <a:srgbClr val="000000"/>
                </a:solidFill>
                <a:effectLst/>
                <a:latin typeface="Calibri" panose="020F0502020204030204" pitchFamily="34" charset="0"/>
                <a:ea typeface="Times New Roman" panose="02020603050405020304" pitchFamily="18" charset="0"/>
              </a:rPr>
              <a:t>playcard</a:t>
            </a:r>
            <a:r>
              <a:rPr lang="en-US" sz="1800" kern="0" dirty="0">
                <a:solidFill>
                  <a:srgbClr val="000000"/>
                </a:solidFill>
                <a:effectLst/>
                <a:latin typeface="Calibri" panose="020F0502020204030204" pitchFamily="34" charset="0"/>
                <a:ea typeface="Times New Roman" panose="02020603050405020304" pitchFamily="18" charset="0"/>
              </a:rPr>
              <a:t> must be worn on the non-pitching wrist or arm. It remains legal for players to keep the wristband with a playbook/</a:t>
            </a:r>
            <a:r>
              <a:rPr lang="en-US" sz="1800" kern="0" dirty="0" err="1">
                <a:solidFill>
                  <a:srgbClr val="000000"/>
                </a:solidFill>
                <a:effectLst/>
                <a:latin typeface="Calibri" panose="020F0502020204030204" pitchFamily="34" charset="0"/>
                <a:ea typeface="Times New Roman" panose="02020603050405020304" pitchFamily="18" charset="0"/>
              </a:rPr>
              <a:t>playcard</a:t>
            </a:r>
            <a:r>
              <a:rPr lang="en-US" sz="1800" kern="0" dirty="0">
                <a:solidFill>
                  <a:srgbClr val="000000"/>
                </a:solidFill>
                <a:effectLst/>
                <a:latin typeface="Calibri" panose="020F0502020204030204" pitchFamily="34" charset="0"/>
                <a:ea typeface="Times New Roman" panose="02020603050405020304" pitchFamily="18" charset="0"/>
              </a:rPr>
              <a:t> in their back pocket.</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543691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Rules 4-2-7 &amp; 10-2-3e, h: </a:t>
            </a:r>
            <a:r>
              <a:rPr lang="en-US" dirty="0"/>
              <a:t>The umpire may call (end) a game if playing conditions around the facility become unacceptable to safely continue the game.</a:t>
            </a:r>
          </a:p>
          <a:p>
            <a:pPr marL="171450" indent="-171450">
              <a:buFont typeface="Wingdings" panose="05000000000000000000" pitchFamily="2" charset="2"/>
              <a:buChar char="§"/>
            </a:pPr>
            <a:endParaRPr lang="en-US" b="1" dirty="0"/>
          </a:p>
          <a:p>
            <a:pPr marL="0" indent="0">
              <a:buFont typeface="Wingdings" panose="05000000000000000000" pitchFamily="2" charset="2"/>
              <a:buNone/>
            </a:pPr>
            <a:r>
              <a:rPr lang="en-US" sz="1800" b="1" dirty="0">
                <a:effectLst/>
                <a:latin typeface="Calibri" panose="020F0502020204030204" pitchFamily="34" charset="0"/>
                <a:ea typeface="Calibri" panose="020F0502020204030204" pitchFamily="34" charset="0"/>
              </a:rPr>
              <a:t>Rationale: </a:t>
            </a:r>
            <a:r>
              <a:rPr lang="en-US" sz="1800" dirty="0">
                <a:solidFill>
                  <a:srgbClr val="000000"/>
                </a:solidFill>
                <a:effectLst/>
                <a:latin typeface="Calibri" panose="020F0502020204030204" pitchFamily="34" charset="0"/>
                <a:ea typeface="'calibri',sans-serif"/>
              </a:rPr>
              <a:t>Provides rule justification when an umpire ends a contest due to unacceptable playing conditions to </a:t>
            </a:r>
            <a:r>
              <a:rPr lang="en-US" sz="1800" dirty="0">
                <a:effectLst/>
                <a:latin typeface="Calibri" panose="020F0502020204030204" pitchFamily="34" charset="0"/>
                <a:ea typeface="'calibri',sans-serif"/>
              </a:rPr>
              <a:t>continue play in</a:t>
            </a:r>
            <a:r>
              <a:rPr lang="en-US" sz="1800" dirty="0">
                <a:solidFill>
                  <a:srgbClr val="000000"/>
                </a:solidFill>
                <a:effectLst/>
                <a:latin typeface="Calibri" panose="020F0502020204030204" pitchFamily="34" charset="0"/>
                <a:ea typeface="'calibri',sans-serif"/>
              </a:rPr>
              <a:t> addition to weather.  </a:t>
            </a:r>
            <a:br>
              <a:rPr lang="en-US" sz="1800" dirty="0">
                <a:solidFill>
                  <a:srgbClr val="000000"/>
                </a:solidFill>
                <a:effectLst/>
                <a:latin typeface="Calibri" panose="020F0502020204030204" pitchFamily="34" charset="0"/>
                <a:ea typeface="'calibri',sans-serif"/>
              </a:rPr>
            </a:br>
            <a:endParaRPr lang="en-US" sz="1800" dirty="0">
              <a:solidFill>
                <a:srgbClr val="000000"/>
              </a:solidFill>
              <a:effectLst/>
              <a:latin typeface="Calibri" panose="020F0502020204030204" pitchFamily="34" charset="0"/>
              <a:ea typeface="'calibri',sans-serif"/>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800" b="1" dirty="0">
                <a:solidFill>
                  <a:srgbClr val="000000"/>
                </a:solidFill>
                <a:effectLst/>
                <a:latin typeface="Calibri" panose="020F0502020204030204" pitchFamily="34" charset="0"/>
              </a:rPr>
              <a:t>Comments: </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umpire may call (end) a game if conditions in or around the facility become unacceptable to safely continue the game.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Wingdings" panose="05000000000000000000" pitchFamily="2" charset="2"/>
              <a:buNone/>
            </a:pPr>
            <a:endParaRPr lang="en-US" b="1"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1988355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b="1" dirty="0"/>
              <a:t>Rules 6-1-2c &amp; 2-47: </a:t>
            </a:r>
            <a:r>
              <a:rPr lang="en-US" dirty="0"/>
              <a:t>The pitcher may now have both feet off the ground at the same time as long as both feet remain with the 24-inch width of the pitching plate and the pitcher does not replant the pivot foot. </a:t>
            </a:r>
            <a:r>
              <a:rPr lang="en-US" sz="1200" dirty="0"/>
              <a:t>A replant of the pivot foot occurs when the pitcher pushes off the playing surface from anywhere other than the pitcher’s plate prior to the act of delivering the pitch.</a:t>
            </a:r>
          </a:p>
          <a:p>
            <a:pPr marL="0" indent="0">
              <a:buFont typeface="Wingdings" panose="05000000000000000000" pitchFamily="2" charset="2"/>
              <a:buNone/>
            </a:pPr>
            <a:endParaRPr lang="en-US" b="1" dirty="0"/>
          </a:p>
          <a:p>
            <a:pPr marL="0" indent="0">
              <a:buFont typeface="Wingdings" panose="05000000000000000000" pitchFamily="2" charset="2"/>
              <a:buNone/>
            </a:pPr>
            <a:r>
              <a:rPr lang="en-US" sz="1800" b="1" dirty="0">
                <a:effectLst/>
                <a:latin typeface="Calibri" panose="020F0502020204030204" pitchFamily="34" charset="0"/>
                <a:ea typeface="Calibri" panose="020F0502020204030204" pitchFamily="34" charset="0"/>
              </a:rPr>
              <a:t>Rationale: </a:t>
            </a:r>
            <a:r>
              <a:rPr lang="en-US" sz="1800" dirty="0">
                <a:effectLst/>
                <a:latin typeface="Calibri" panose="020F0502020204030204" pitchFamily="34" charset="0"/>
                <a:ea typeface="Calibri" panose="020F0502020204030204" pitchFamily="34" charset="0"/>
              </a:rPr>
              <a:t>The rule change permits both feet to disengage from the playing surface while delivering a pitch. The addition of Rule 2-47 defines that a replant of the pivot foot occurs when the pitcher pushes off the playing surface from anywhere other than the pitcher’s plate prior to the act of delivering the pitch.</a:t>
            </a:r>
          </a:p>
          <a:p>
            <a:pPr marL="0" indent="0">
              <a:buFont typeface="Wingdings" panose="05000000000000000000" pitchFamily="2" charset="2"/>
              <a:buNone/>
            </a:pPr>
            <a:endParaRPr lang="en-US" sz="1800" b="1" dirty="0">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800" b="1" dirty="0">
                <a:effectLst/>
                <a:latin typeface="Calibri" panose="020F0502020204030204" pitchFamily="34" charset="0"/>
              </a:rPr>
              <a:t>Comments: </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pitcher may now have both feet off the ground at the same time as long as both feet remain within the 24-inch width of the pitcher’s plate and the pitcher does not replant the pivot foot. A definition for the replant was added.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Wingdings" panose="05000000000000000000" pitchFamily="2" charset="2"/>
              <a:buNone/>
            </a:pPr>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16</a:t>
            </a:fld>
            <a:endParaRPr lang="en-US"/>
          </a:p>
        </p:txBody>
      </p:sp>
    </p:spTree>
    <p:extLst>
      <p:ext uri="{BB962C8B-B14F-4D97-AF65-F5344CB8AC3E}">
        <p14:creationId xmlns:p14="http://schemas.microsoft.com/office/powerpoint/2010/main" val="1303260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b="1" dirty="0"/>
              <a:t>Rule 6-2-2: </a:t>
            </a:r>
            <a:r>
              <a:rPr lang="en-US" dirty="0"/>
              <a:t>Pitchers may only use dirt, powdered rosin or comparable drying agents that are listed on the USA Softball’s certified equipment webpage to dry the hand.</a:t>
            </a:r>
          </a:p>
          <a:p>
            <a:pPr marL="0" indent="0">
              <a:buFont typeface="Wingdings" panose="05000000000000000000" pitchFamily="2" charset="2"/>
              <a:buNone/>
            </a:pPr>
            <a:endParaRPr lang="en-US"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800" b="1" dirty="0">
                <a:effectLst/>
                <a:latin typeface="Calibri" panose="020F0502020204030204" pitchFamily="34" charset="0"/>
                <a:ea typeface="Calibri" panose="020F0502020204030204" pitchFamily="34" charset="0"/>
              </a:rPr>
              <a:t>Rationale: </a:t>
            </a:r>
            <a:r>
              <a:rPr lang="en-US" sz="1800" dirty="0">
                <a:solidFill>
                  <a:srgbClr val="000000"/>
                </a:solidFill>
                <a:effectLst/>
                <a:latin typeface="Calibri" panose="020F0502020204030204" pitchFamily="34" charset="0"/>
                <a:ea typeface="'calibri',sans-serif"/>
              </a:rPr>
              <a:t>Clarifies the difference between tape and other non-approved substances on the pitching hand or fingers versus the use of approved substances under the supervision and control of the umpire.</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800" b="1" dirty="0">
                <a:solidFill>
                  <a:srgbClr val="000000"/>
                </a:solidFill>
                <a:effectLst/>
                <a:latin typeface="Calibri" panose="020F0502020204030204" pitchFamily="34" charset="0"/>
                <a:ea typeface="Calibri" panose="020F0502020204030204" pitchFamily="34" charset="0"/>
              </a:rPr>
              <a:t>Comments: </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Pitchers shall only use dirt, powdered rosin or comparable drying agents that are listed on the USA Softball’s certified equipment webpage to dry the hand.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US" sz="1800" b="1" dirty="0">
              <a:effectLst/>
              <a:latin typeface="Times New Roman" panose="02020603050405020304" pitchFamily="18" charset="0"/>
              <a:ea typeface="Calibri" panose="020F0502020204030204" pitchFamily="34" charset="0"/>
            </a:endParaRP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17</a:t>
            </a:fld>
            <a:endParaRPr lang="en-US"/>
          </a:p>
        </p:txBody>
      </p:sp>
    </p:spTree>
    <p:extLst>
      <p:ext uri="{BB962C8B-B14F-4D97-AF65-F5344CB8AC3E}">
        <p14:creationId xmlns:p14="http://schemas.microsoft.com/office/powerpoint/2010/main" val="1103863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18</a:t>
            </a:fld>
            <a:endParaRPr lang="en-US"/>
          </a:p>
        </p:txBody>
      </p:sp>
    </p:spTree>
    <p:extLst>
      <p:ext uri="{BB962C8B-B14F-4D97-AF65-F5344CB8AC3E}">
        <p14:creationId xmlns:p14="http://schemas.microsoft.com/office/powerpoint/2010/main" val="2969091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Rules 1-5-1c &amp; 2-4-3: </a:t>
            </a:r>
            <a:r>
              <a:rPr lang="en-US" dirty="0"/>
              <a:t>Adds the words “when initially detected” to clarify what occurs when a damaged bat is initially discovered in the game.</a:t>
            </a:r>
          </a:p>
          <a:p>
            <a:endParaRPr lang="en-US" b="1" dirty="0"/>
          </a:p>
          <a:p>
            <a:pPr marL="0" marR="0">
              <a:spcBef>
                <a:spcPts val="0"/>
              </a:spcBef>
              <a:spcAft>
                <a:spcPts val="0"/>
              </a:spcAft>
            </a:pPr>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Clarifies what occurs when a damaged bat is initially discovered in a game.</a:t>
            </a:r>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19</a:t>
            </a:fld>
            <a:endParaRPr lang="en-US"/>
          </a:p>
        </p:txBody>
      </p:sp>
    </p:spTree>
    <p:extLst>
      <p:ext uri="{BB962C8B-B14F-4D97-AF65-F5344CB8AC3E}">
        <p14:creationId xmlns:p14="http://schemas.microsoft.com/office/powerpoint/2010/main" val="1185234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b="1" dirty="0"/>
              <a:t>Rule 1-6-1:</a:t>
            </a:r>
            <a:r>
              <a:rPr lang="en-US" dirty="0"/>
              <a:t> Updates the current stamp used by NOCSAE for approved batting helmets.</a:t>
            </a:r>
          </a:p>
          <a:p>
            <a:endParaRPr lang="en-US" dirty="0"/>
          </a:p>
          <a:p>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The </a:t>
            </a:r>
            <a:r>
              <a:rPr lang="en-US" sz="1800" dirty="0">
                <a:solidFill>
                  <a:srgbClr val="231F20"/>
                </a:solidFill>
                <a:effectLst/>
                <a:latin typeface="Calibri" panose="020F0502020204030204" pitchFamily="34" charset="0"/>
                <a:ea typeface="'calibri',sans-serif"/>
              </a:rPr>
              <a:t>NOCSAE stamp (Figure 1-8) and legible exterior warning la</a:t>
            </a:r>
            <a:r>
              <a:rPr lang="en-US" sz="1800" dirty="0">
                <a:solidFill>
                  <a:srgbClr val="231F20"/>
                </a:solidFill>
                <a:effectLst/>
                <a:latin typeface="Calibri" panose="020F0502020204030204" pitchFamily="34" charset="0"/>
                <a:ea typeface="'arial',sans-serif"/>
              </a:rPr>
              <a:t>bel on helmets, which is mandatory for each batter, on-deck batter, players/stu</a:t>
            </a:r>
            <a:r>
              <a:rPr lang="en-US" sz="1800" dirty="0">
                <a:solidFill>
                  <a:srgbClr val="231F20"/>
                </a:solidFill>
                <a:effectLst/>
                <a:latin typeface="Calibri" panose="020F0502020204030204" pitchFamily="34" charset="0"/>
                <a:ea typeface="'calibri',sans-serif"/>
              </a:rPr>
              <a:t>dents in the coach's boxes, runners and retired runners, was updated several years ago. The current stamp should be included in the rules book.</a:t>
            </a:r>
          </a:p>
          <a:p>
            <a:endParaRPr lang="en-US" sz="1800" dirty="0">
              <a:solidFill>
                <a:srgbClr val="231F20"/>
              </a:solidFill>
              <a:effectLst/>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Rule 1-7-1:</a:t>
            </a:r>
            <a:r>
              <a:rPr lang="en-US" sz="1200" dirty="0"/>
              <a:t> Updates the current stamp used by NOCSAE for approved catcher’s helmets.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000000"/>
              </a:solidFill>
              <a:effectLst/>
              <a:latin typeface="Calibri" panose="020F0502020204030204" pitchFamily="34" charset="0"/>
              <a:ea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000000"/>
                </a:solidFill>
                <a:effectLst/>
                <a:latin typeface="Calibri" panose="020F0502020204030204" pitchFamily="34" charset="0"/>
                <a:ea typeface="Arial" panose="020B0604020202020204" pitchFamily="34" charset="0"/>
              </a:rPr>
              <a:t>Rationale: </a:t>
            </a:r>
            <a:r>
              <a:rPr lang="en-US" sz="1200" dirty="0">
                <a:solidFill>
                  <a:srgbClr val="231F20"/>
                </a:solidFill>
                <a:effectLst/>
                <a:latin typeface="Calibri" panose="020F0502020204030204" pitchFamily="34" charset="0"/>
                <a:ea typeface="'arial',sans-serif"/>
              </a:rPr>
              <a:t>The catcher shall wear a catcher's helmet and mask combination that meets the NOCSAE standard at the time of manufacture. The helmet shall bear the permanent NOCSAE seal. </a:t>
            </a:r>
            <a:r>
              <a:rPr lang="en-US" sz="1200" dirty="0">
                <a:solidFill>
                  <a:srgbClr val="231F20"/>
                </a:solidFill>
                <a:effectLst/>
                <a:latin typeface="Calibri" panose="020F0502020204030204" pitchFamily="34" charset="0"/>
                <a:ea typeface="'calibri',sans-serif"/>
              </a:rPr>
              <a:t>The NOCSAE stamp (Figure 1-9) was updated several years ago, and the current stamp should be included in the rules book.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2806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b="1" dirty="0"/>
              <a:t>Rule 6-1-1b: </a:t>
            </a:r>
            <a:r>
              <a:rPr lang="en-US" dirty="0"/>
              <a:t>Adds the wording “in contact with the pitcher’s plate” to </a:t>
            </a:r>
            <a:r>
              <a:rPr lang="en-US" dirty="0">
                <a:solidFill>
                  <a:srgbClr val="FF0000"/>
                </a:solidFill>
              </a:rPr>
              <a:t>clarify where </a:t>
            </a:r>
            <a:r>
              <a:rPr lang="en-US" dirty="0"/>
              <a:t>the pitcher </a:t>
            </a:r>
            <a:r>
              <a:rPr lang="en-US" dirty="0">
                <a:solidFill>
                  <a:srgbClr val="FF0000"/>
                </a:solidFill>
              </a:rPr>
              <a:t>is required to take </a:t>
            </a:r>
            <a:r>
              <a:rPr lang="en-US" dirty="0"/>
              <a:t>(or simulate taking) a signal from the catcher.</a:t>
            </a:r>
          </a:p>
          <a:p>
            <a:pPr marL="0" indent="0">
              <a:buFont typeface="Wingdings" panose="05000000000000000000" pitchFamily="2" charset="2"/>
              <a:buNone/>
            </a:pPr>
            <a:endParaRPr lang="en-US" b="1" dirty="0"/>
          </a:p>
          <a:p>
            <a:pPr marL="0" indent="0">
              <a:buFont typeface="Wingdings" panose="05000000000000000000" pitchFamily="2" charset="2"/>
              <a:buNone/>
            </a:pPr>
            <a:r>
              <a:rPr lang="en-US" sz="1800" b="1" dirty="0">
                <a:solidFill>
                  <a:srgbClr val="000000"/>
                </a:solidFill>
                <a:effectLst/>
                <a:latin typeface="Calibri" panose="020F0502020204030204" pitchFamily="34" charset="0"/>
                <a:ea typeface="Arial" panose="020B0604020202020204" pitchFamily="34" charset="0"/>
              </a:rPr>
              <a:t>Rationale: </a:t>
            </a:r>
            <a:r>
              <a:rPr lang="en-US" sz="1800" dirty="0">
                <a:solidFill>
                  <a:srgbClr val="000000"/>
                </a:solidFill>
                <a:effectLst/>
                <a:latin typeface="Calibri" panose="020F0502020204030204" pitchFamily="34" charset="0"/>
                <a:ea typeface="Arial" panose="020B0604020202020204" pitchFamily="34" charset="0"/>
              </a:rPr>
              <a:t>The change will eliminate the decision whether F1 did or did not simulate taking a signal from the catcher. This also is consistent with the Case Book play 6.1.1, Situation B on page 42 of the NFHS Softball Case Book.</a:t>
            </a:r>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21</a:t>
            </a:fld>
            <a:endParaRPr lang="en-US"/>
          </a:p>
        </p:txBody>
      </p:sp>
    </p:spTree>
    <p:extLst>
      <p:ext uri="{BB962C8B-B14F-4D97-AF65-F5344CB8AC3E}">
        <p14:creationId xmlns:p14="http://schemas.microsoft.com/office/powerpoint/2010/main" val="396286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b="1" dirty="0"/>
              <a:t>Rule 7-1-2 PENALTY 2: </a:t>
            </a:r>
            <a:r>
              <a:rPr lang="en-US" dirty="0"/>
              <a:t>Changes the formatting in the penalty to clarify the effects of when an improper batter becomes a runner or is put out and the defensive team appeals to the umpire </a:t>
            </a:r>
            <a:r>
              <a:rPr lang="en-US" dirty="0">
                <a:solidFill>
                  <a:srgbClr val="FF0000"/>
                </a:solidFill>
              </a:rPr>
              <a:t>before the next pitch</a:t>
            </a:r>
            <a:r>
              <a:rPr lang="en-US" dirty="0"/>
              <a:t>.</a:t>
            </a:r>
          </a:p>
          <a:p>
            <a:endParaRPr lang="en-US" dirty="0"/>
          </a:p>
          <a:p>
            <a:r>
              <a:rPr lang="en-US" sz="1800" b="1" dirty="0">
                <a:solidFill>
                  <a:srgbClr val="000000"/>
                </a:solidFill>
                <a:effectLst/>
                <a:latin typeface="Calibri" panose="020F0502020204030204" pitchFamily="34" charset="0"/>
                <a:ea typeface="Arial" panose="020B0604020202020204" pitchFamily="34" charset="0"/>
              </a:rPr>
              <a:t>Rationale: </a:t>
            </a:r>
            <a:r>
              <a:rPr lang="en-US" sz="1800" dirty="0">
                <a:solidFill>
                  <a:srgbClr val="000000"/>
                </a:solidFill>
                <a:effectLst/>
                <a:latin typeface="Calibri" panose="020F0502020204030204" pitchFamily="34" charset="0"/>
                <a:ea typeface="'calibri',sans-serif"/>
              </a:rPr>
              <a:t>Formatting of this penalty clarifies the effects of when an improper batter becomes a runner or is put out and the defensive team appeals to the umpire.</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22</a:t>
            </a:fld>
            <a:endParaRPr lang="en-US"/>
          </a:p>
        </p:txBody>
      </p:sp>
    </p:spTree>
    <p:extLst>
      <p:ext uri="{BB962C8B-B14F-4D97-AF65-F5344CB8AC3E}">
        <p14:creationId xmlns:p14="http://schemas.microsoft.com/office/powerpoint/2010/main" val="4154116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7-1-2 PENALTY 3: </a:t>
            </a:r>
            <a:r>
              <a:rPr lang="en-US" sz="1200" dirty="0"/>
              <a:t>Formats the penalty to clarify the effect for when an improper batter has completed their turn at bat and no appeal has been made </a:t>
            </a:r>
            <a:r>
              <a:rPr lang="en-US" sz="1200" dirty="0">
                <a:solidFill>
                  <a:srgbClr val="FF0000"/>
                </a:solidFill>
              </a:rPr>
              <a:t>before the next pitch</a:t>
            </a:r>
            <a:r>
              <a:rPr lang="en-US" sz="1200" dirty="0"/>
              <a:t>.</a:t>
            </a:r>
          </a:p>
          <a:p>
            <a:endParaRPr lang="en-US" dirty="0"/>
          </a:p>
          <a:p>
            <a:r>
              <a:rPr lang="en-US" sz="1800" b="1" dirty="0">
                <a:solidFill>
                  <a:srgbClr val="000000"/>
                </a:solidFill>
                <a:effectLst/>
                <a:latin typeface="Calibri" panose="020F0502020204030204" pitchFamily="34" charset="0"/>
                <a:ea typeface="Arial" panose="020B0604020202020204" pitchFamily="34" charset="0"/>
              </a:rPr>
              <a:t>Rationale: </a:t>
            </a:r>
            <a:r>
              <a:rPr lang="en-US" sz="1800" dirty="0">
                <a:solidFill>
                  <a:srgbClr val="000000"/>
                </a:solidFill>
                <a:effectLst/>
                <a:latin typeface="Calibri" panose="020F0502020204030204" pitchFamily="34" charset="0"/>
                <a:ea typeface="'calibri',sans-serif"/>
              </a:rPr>
              <a:t>Formatting of this penalty clarifies the effect when an improper batter has completed their turn at bat and no appeal has been made.</a:t>
            </a:r>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23</a:t>
            </a:fld>
            <a:endParaRPr lang="en-US"/>
          </a:p>
        </p:txBody>
      </p:sp>
    </p:spTree>
    <p:extLst>
      <p:ext uri="{BB962C8B-B14F-4D97-AF65-F5344CB8AC3E}">
        <p14:creationId xmlns:p14="http://schemas.microsoft.com/office/powerpoint/2010/main" val="1131574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Rule 7-4-4: </a:t>
            </a:r>
            <a:r>
              <a:rPr lang="en-US" dirty="0"/>
              <a:t>Formats the rule to clarify the various ways the batter can interfere with the catcher’s fielding or throwing.</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effectLst/>
                <a:latin typeface="Calibri" panose="020F0502020204030204" pitchFamily="34" charset="0"/>
                <a:ea typeface="Arial" panose="020B0604020202020204" pitchFamily="34" charset="0"/>
              </a:rPr>
              <a:t>Rationale: </a:t>
            </a:r>
            <a:r>
              <a:rPr lang="en-US" sz="1800" dirty="0">
                <a:effectLst/>
                <a:latin typeface="Calibri" panose="020F0502020204030204" pitchFamily="34" charset="0"/>
                <a:ea typeface="Arial" panose="020B0604020202020204" pitchFamily="34" charset="0"/>
              </a:rPr>
              <a:t>Formatting the rule </a:t>
            </a:r>
            <a:r>
              <a:rPr lang="en-US" sz="1800" dirty="0">
                <a:solidFill>
                  <a:srgbClr val="FF0000"/>
                </a:solidFill>
                <a:effectLst/>
                <a:latin typeface="Calibri" panose="020F0502020204030204" pitchFamily="34" charset="0"/>
                <a:ea typeface="Times New Roman" panose="02020603050405020304" pitchFamily="18" charset="0"/>
              </a:rPr>
              <a:t>more clearly defines the actions of the batter that would </a:t>
            </a:r>
            <a:r>
              <a:rPr lang="en-US" sz="1800">
                <a:solidFill>
                  <a:srgbClr val="FF0000"/>
                </a:solidFill>
                <a:effectLst/>
                <a:latin typeface="Calibri" panose="020F0502020204030204" pitchFamily="34" charset="0"/>
                <a:ea typeface="Times New Roman" panose="02020603050405020304" pitchFamily="18" charset="0"/>
              </a:rPr>
              <a:t>constitute interference</a:t>
            </a:r>
            <a:r>
              <a:rPr lang="en-US" sz="1800">
                <a:effectLst/>
                <a:latin typeface="Calibri" panose="020F0502020204030204" pitchFamily="34" charset="0"/>
                <a:ea typeface="Arial" panose="020B0604020202020204" pitchFamily="34" charset="0"/>
              </a:rPr>
              <a:t> </a:t>
            </a:r>
            <a:r>
              <a:rPr lang="en-US" sz="1800" dirty="0">
                <a:effectLst/>
                <a:latin typeface="Calibri" panose="020F0502020204030204" pitchFamily="34" charset="0"/>
                <a:ea typeface="Arial" panose="020B0604020202020204" pitchFamily="34" charset="0"/>
              </a:rPr>
              <a:t>with the catcher's fielding or throwing.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24</a:t>
            </a:fld>
            <a:endParaRPr lang="en-US"/>
          </a:p>
        </p:txBody>
      </p:sp>
    </p:spTree>
    <p:extLst>
      <p:ext uri="{BB962C8B-B14F-4D97-AF65-F5344CB8AC3E}">
        <p14:creationId xmlns:p14="http://schemas.microsoft.com/office/powerpoint/2010/main" val="1480156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25</a:t>
            </a:fld>
            <a:endParaRPr lang="en-US"/>
          </a:p>
        </p:txBody>
      </p:sp>
    </p:spTree>
    <p:extLst>
      <p:ext uri="{BB962C8B-B14F-4D97-AF65-F5344CB8AC3E}">
        <p14:creationId xmlns:p14="http://schemas.microsoft.com/office/powerpoint/2010/main" val="1486327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indent="0">
              <a:buFont typeface="Wingdings" panose="05000000000000000000" pitchFamily="2" charset="2"/>
              <a:buNone/>
            </a:pPr>
            <a:r>
              <a:rPr lang="en-US" b="1" dirty="0"/>
              <a:t>GAME MANAGEMENT:</a:t>
            </a:r>
            <a:br>
              <a:rPr lang="en-US" b="1" dirty="0"/>
            </a:br>
            <a:endParaRPr lang="en-US" b="1" dirty="0"/>
          </a:p>
          <a:p>
            <a:pPr marL="171450" indent="-171450">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Coach and umpire communication should be conversational, not confrontational. </a:t>
            </a:r>
          </a:p>
          <a:p>
            <a:pPr marL="171450" indent="-171450">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must be a mutual respect for each other and a professionalism that is followed by both coaches and umpires to maintain the working relationship that is imperative to have a successful game. </a:t>
            </a:r>
          </a:p>
          <a:p>
            <a:pPr marL="171450" indent="-171450">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Last year, there was a point of emphasis about the 60 seconds between innings. Although umpires are not there to “rush” players, one of the responsibilities of an umpire is to help maintain a good flow of the game. This can be done without being overly aggressive. </a:t>
            </a:r>
          </a:p>
          <a:p>
            <a:pPr marL="171450" indent="-171450">
              <a:buFont typeface="Wingdings" panose="05000000000000000000" pitchFamily="2" charset="2"/>
              <a:buChar char="§"/>
            </a:pPr>
            <a:endParaRPr lang="en-US" sz="1200" dirty="0">
              <a:effectLst/>
              <a:latin typeface="Calibri" panose="020F0502020204030204" pitchFamily="34" charset="0"/>
              <a:cs typeface="Times New Roman" panose="02020603050405020304" pitchFamily="18" charset="0"/>
            </a:endParaRPr>
          </a:p>
          <a:p>
            <a:pPr marL="0" indent="0">
              <a:buFont typeface="Wingdings" panose="05000000000000000000" pitchFamily="2" charset="2"/>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Game Management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Coach and umpire communication should be conversational, not confrontational.  Passion for their team is often the root of fiery responses from coaches about plays or rulings that they felt went against their team.  As an umpire, it is important to balance an understanding of the passion coaches hold for their teams and the sporting expectations of education-based athletics.  There has to be a mutual respect for each other and a professionalism that is followed by both coaches and umpires to maintain the working relationship that is imperative to have a successful game.  Listening to understand a coach’s issue so you can properly respond to their concerns is a huge part of defusing the situation.  Maintaining a calm demeanor when speaking to the coach also often helps to lower the temperature of the conversation and assists in having a more meaningful discussion.  Another helpful tool for the umpire is utilizing rule book terminology to help keep discussions on topic and achieve resolution more quickly.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key aspect of game management is managing the flow of the game.  Last year NFHS had a point of emphasis about the 60 seconds between innings.  Although umpires are not there to “rush” players, one of the responsibilities of an umpire is to help maintain a good flow of the game.  This can be done without being overly aggressive, often just a simple “here we go” or “let’s get ready to play red” is all the encouragement that a team needs to know that it is time to get back to playing.  Utilizing these simple reminders during each half-inning as well as during charged conferences can help make sure a good game flow is maintained. </a:t>
            </a: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26</a:t>
            </a:fld>
            <a:endParaRPr lang="en-US"/>
          </a:p>
        </p:txBody>
      </p:sp>
    </p:spTree>
    <p:extLst>
      <p:ext uri="{BB962C8B-B14F-4D97-AF65-F5344CB8AC3E}">
        <p14:creationId xmlns:p14="http://schemas.microsoft.com/office/powerpoint/2010/main" val="3541629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a:t>UNACCEPTABLE CONDITIONS:</a:t>
            </a:r>
          </a:p>
          <a:p>
            <a:pPr marL="171450" marR="0" indent="-171450">
              <a:lnSpc>
                <a:spcPct val="107000"/>
              </a:lnSpc>
              <a:spcBef>
                <a:spcPts val="0"/>
              </a:spcBef>
              <a:spcAft>
                <a:spcPts val="80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Umpire jurisdiction is limited to the confines of the field of play. Issues outside of the field of play such as spectator behavior is monitored and controlled by event management. Absent a designated event manager, the home team’s head coach assumes this responsibility. However, if conditions become unacceptable for play due to spectator conduct, umpires have the authority to call (end) the contest.  </a:t>
            </a:r>
          </a:p>
          <a:p>
            <a:pPr marL="171450" marR="0" indent="-171450">
              <a:lnSpc>
                <a:spcPct val="107000"/>
              </a:lnSpc>
              <a:spcBef>
                <a:spcPts val="0"/>
              </a:spcBef>
              <a:spcAft>
                <a:spcPts val="800"/>
              </a:spcAft>
              <a:buFont typeface="Wingdings" panose="05000000000000000000" pitchFamily="2" charset="2"/>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addition to spectator behavior, other external conditions could result in the umpire having to call (end) the contest. For example, at the start of a game, a wildfire might be a safe distance with winds carrying the smoke away from the field. If these conditions change and result in conditions becoming unacceptable for play, it may result in an umpire having to call (end) the game.  </a:t>
            </a:r>
          </a:p>
          <a:p>
            <a:pPr marL="0" indent="0">
              <a:buFont typeface="Wingdings" panose="05000000000000000000" pitchFamily="2"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p>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Unacceptable Conditions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Umpire jurisdiction is limited to the confines of the field of play. Items outside of the field of play, like spectator behavior, is monitored and controlled by event management. Absent a designated event manager, the home team’s head coach assumes this responsibility. Most spectator behavior never reaches a level that would be considered dangerous or severe enough to cause a concern for participant safety.  However, if conditions become unacceptable for play due to spectator conduct, umpires have the authority to call (end) the contest.  Again, this is a very rare occurrence and all attempts should be made to have event management control the situation prior to ending a contest.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to spectator behavior, other external conditions could result in the umpire having to call (end) the contest.  For example, at the start of a game, a wildfire might be a safe distance with winds carrying the smoke away from the field.  If these conditions change and result in conditions becoming unacceptable for play, it may result in an umpire having to call (end) the game.  </a:t>
            </a:r>
          </a:p>
          <a:p>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27</a:t>
            </a:fld>
            <a:endParaRPr lang="en-US"/>
          </a:p>
        </p:txBody>
      </p:sp>
    </p:spTree>
    <p:extLst>
      <p:ext uri="{BB962C8B-B14F-4D97-AF65-F5344CB8AC3E}">
        <p14:creationId xmlns:p14="http://schemas.microsoft.com/office/powerpoint/2010/main" val="3800754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a:t>UNREPORTED VS. ILLEGAL SUBSTITUTIONS:</a:t>
            </a:r>
          </a:p>
          <a:p>
            <a:pPr marL="0" marR="0" indent="0">
              <a:lnSpc>
                <a:spcPct val="107000"/>
              </a:lnSpc>
              <a:spcBef>
                <a:spcPts val="0"/>
              </a:spcBef>
              <a:spcAft>
                <a:spcPts val="800"/>
              </a:spcAft>
              <a:buFont typeface="Wingdings" panose="05000000000000000000" pitchFamily="2" charset="2"/>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 illegal substitute is a player who is ineligible to occupy a position in the lineup.  This can occur when a player:</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Enters or re-enters the game without eligibility to do so (illegal re-entry).  </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Re-enters the game in the wrong position in the batting order.</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Is the (F.P.) FLEX and enters the game as a batter or runner in a different position in the batting order than the DP.</a:t>
            </a:r>
          </a:p>
          <a:p>
            <a:pPr marL="342900" marR="0" lvl="0" indent="-342900">
              <a:lnSpc>
                <a:spcPct val="107000"/>
              </a:lnSpc>
              <a:spcBef>
                <a:spcPts val="0"/>
              </a:spcBef>
              <a:spcAft>
                <a:spcPts val="80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Violates the courtesy runner rule. </a:t>
            </a:r>
          </a:p>
          <a:p>
            <a:pPr marL="0" marR="0" lvl="0" indent="0">
              <a:lnSpc>
                <a:spcPct val="107000"/>
              </a:lnSpc>
              <a:spcBef>
                <a:spcPts val="0"/>
              </a:spcBef>
              <a:spcAft>
                <a:spcPts val="800"/>
              </a:spcAft>
              <a:buFont typeface="+mj-l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All of these violations result in an illegal substitution and the </a:t>
            </a:r>
            <a:r>
              <a:rPr lang="en-US" sz="1200" kern="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offender is restricted to the bench/dugout for the first offense. Additional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penalties for offensive violations are defined in rule 3-4-2 and defensive violations are detailed in rule 3-4-3.  </a:t>
            </a:r>
          </a:p>
          <a:p>
            <a:pPr marL="0" indent="0">
              <a:buFont typeface="Wingdings" panose="05000000000000000000" pitchFamily="2"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In contrast to an illegal substitute, an unreported substitute is a player that could legally occupy the position they are in the lineup but has simply failed to report that they are entering the game. </a:t>
            </a:r>
            <a:r>
              <a:rPr lang="en-US"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 first offense results in a team warning. </a:t>
            </a:r>
            <a:endParaRPr lang="en-US" sz="1200" dirty="0">
              <a:solidFill>
                <a:schemeClr val="tx1">
                  <a:lumMod val="50000"/>
                </a:schemeClr>
              </a:solidFill>
            </a:endParaRPr>
          </a:p>
          <a:p>
            <a:endParaRPr lang="en-US" b="1" dirty="0"/>
          </a:p>
          <a:p>
            <a:pPr marL="3683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contrast to an illegal substitute, an unreported substitute is a player that could legally occupy the position they are in the lineup but has simply failed to report that they are entering the game.  All substitutions and courtesy runners are required to be reported to the plate umpire upon entering the game.  When a player enters the game unreported, a warning is issued to the head coach. Any subsequent violation results in both the head coach and player being restricted to the dugout for the remainder of the game. </a:t>
            </a:r>
          </a:p>
          <a:p>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28</a:t>
            </a:fld>
            <a:endParaRPr lang="en-US"/>
          </a:p>
        </p:txBody>
      </p:sp>
    </p:spTree>
    <p:extLst>
      <p:ext uri="{BB962C8B-B14F-4D97-AF65-F5344CB8AC3E}">
        <p14:creationId xmlns:p14="http://schemas.microsoft.com/office/powerpoint/2010/main" val="2534552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indent="0">
              <a:buFont typeface="Wingdings" panose="05000000000000000000" pitchFamily="2" charset="2"/>
              <a:buNone/>
            </a:pPr>
            <a:r>
              <a:rPr lang="en-US" b="1" dirty="0"/>
              <a:t>PITCHING MECHANICS: REPLANT:</a:t>
            </a:r>
          </a:p>
          <a:p>
            <a:pPr marL="171450" indent="-171450">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allowance for both feet to disengage from the playing surface while delivering a pitch has increased the concern about pitching mechanics involving a replant of the pivot foot.  A replant </a:t>
            </a:r>
            <a:r>
              <a:rPr lang="en-US"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prior to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delivery would result in an illegal pitch.</a:t>
            </a:r>
          </a:p>
          <a:p>
            <a:pPr marL="171450" indent="-171450">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is an illegal action if the pitcher slides their foot forward past the pitching plate pushing off to start their movement from a position in front of the pitching plate (no part of their foot is still in contact with or over the pitching plate). </a:t>
            </a:r>
          </a:p>
          <a:p>
            <a:pPr marL="171450" indent="-171450">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Another common action, often referred to as “closing the hip,” is pushing with the pivot foot while delivering the pitch.  Depending on the pitching style, the pitcher will either bring their pivot foot forward to square up toward the batter or they will tuck the pivot foot behind the non-pivot foot. This push is during the act of delivering the pitch and is legal. </a:t>
            </a:r>
            <a:endParaRPr lang="en-US" dirty="0"/>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Pitching Mechanics: Replant</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allowance for both feet to disengage from the playing surface while delivering a pitch has increased the concern about pitching mechanics involving a replant of the pivot foot.  A replant during the delivery would result in an illegal pitch.  To help assist in enforcement of this rule, a new definition of replant was created.  Rule 2-47 now defines that a replant of the pivot foot occurs when the pitcher pushes off the playing surface from anywhere other than the pitcher’s plate prior to the act of delivering the pitch.  With this definition in mind, it is an illegal action if the pitcher slides the foot forward past the pitching plate pushing off to start their movement from a position in front of the pitching plate (no part of their foot is still in contact with or over the pitching plate).  Another common action, often referred to as “closing the hip,” is pushing with the pivot foot while delivering the pitch.  Depending on the pitching style, the pitcher will either bring the pivot foot forward to square up toward the batter or the pitcher will tuck the pivot foot behind the non-pivot foot.  This push is during the act of delivering the pitch and is legal.  </a:t>
            </a:r>
          </a:p>
          <a:p>
            <a:endParaRPr lang="en-US" b="1"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29</a:t>
            </a:fld>
            <a:endParaRPr lang="en-US"/>
          </a:p>
        </p:txBody>
      </p:sp>
    </p:spTree>
    <p:extLst>
      <p:ext uri="{BB962C8B-B14F-4D97-AF65-F5344CB8AC3E}">
        <p14:creationId xmlns:p14="http://schemas.microsoft.com/office/powerpoint/2010/main" val="3732624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The NFHS is the national leader and advocate for high school athletics and performing arts programs. Services of the NFHS reach more than 19,000 high schools and 12 million participants throughout the </a:t>
            </a:r>
            <a:r>
              <a:rPr lang="en-US" b="0" dirty="0"/>
              <a:t>eight </a:t>
            </a:r>
            <a:r>
              <a:rPr lang="en-US" dirty="0"/>
              <a:t>NFHS sections across</a:t>
            </a:r>
            <a:r>
              <a:rPr lang="en-US" baseline="0" dirty="0"/>
              <a:t> the U.S.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A significant responsibility</a:t>
            </a:r>
            <a:r>
              <a:rPr lang="en-US" baseline="0" dirty="0"/>
              <a:t> of the NFHS is the commitment to writing quality playing rules for 17 high school sports for boys and girls, in addition to providing educational resources for high school coaches, officials, parents and students.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It is the vision of the NFHS to help prepare tomorrow’s leaders for the next level of life through the many program offerings in education-based</a:t>
            </a:r>
            <a:r>
              <a:rPr lang="en-US" baseline="0" dirty="0"/>
              <a:t> athletics and activities.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altLang="en-US" dirty="0"/>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endParaRPr lang="en-US" altLang="en-US" sz="800" dirty="0"/>
          </a:p>
          <a:p>
            <a:r>
              <a:rPr lang="en-US" altLang="en-US" dirty="0"/>
              <a:t>“Interscholastic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endParaRPr lang="en-US" altLang="en-US" sz="800" dirty="0"/>
          </a:p>
          <a:p>
            <a:r>
              <a:rPr lang="en-US" altLang="en-US" dirty="0"/>
              <a:t>Video clips are made available to NFHS Officials Association members.  The video is clipped on specific topics and provides the rules references as well as dialogue on the topic.  </a:t>
            </a:r>
          </a:p>
          <a:p>
            <a:endParaRPr lang="en-US" altLang="en-US" sz="800" dirty="0"/>
          </a:p>
          <a:p>
            <a:r>
              <a:rPr lang="en-US" altLang="en-US" dirty="0"/>
              <a:t>The courses and videos are offered at </a:t>
            </a:r>
            <a:r>
              <a:rPr lang="en-US" altLang="en-US" u="sng" dirty="0">
                <a:hlinkClick r:id="rId3"/>
              </a:rPr>
              <a:t>www.NFHSLearn.com</a:t>
            </a:r>
            <a:r>
              <a:rPr lang="en-US" altLang="en-US" dirty="0"/>
              <a:t> . </a:t>
            </a:r>
          </a:p>
          <a:p>
            <a:endParaRPr lang="en-US" altLang="en-US" sz="800" dirty="0"/>
          </a:p>
          <a:p>
            <a:r>
              <a:rPr lang="en-US" altLang="en-US" b="1" u="sng" dirty="0">
                <a:solidFill>
                  <a:schemeClr val="accent2"/>
                </a:solidFill>
              </a:rPr>
              <a:t>Courses Available:</a:t>
            </a:r>
          </a:p>
          <a:p>
            <a:pPr lvl="1"/>
            <a:r>
              <a:rPr lang="en-US" altLang="en-US" b="1" dirty="0"/>
              <a:t>Officiating Football</a:t>
            </a:r>
            <a:r>
              <a:rPr lang="en-US" altLang="en-US" dirty="0"/>
              <a:t> </a:t>
            </a:r>
          </a:p>
          <a:p>
            <a:pPr lvl="1"/>
            <a:r>
              <a:rPr lang="en-US" altLang="en-US" b="1" dirty="0"/>
              <a:t>Officiating Volleyball – </a:t>
            </a:r>
            <a:r>
              <a:rPr lang="en-US" altLang="en-US" dirty="0"/>
              <a:t>Ball Handling</a:t>
            </a:r>
          </a:p>
          <a:p>
            <a:pPr lvl="1" eaLnBrk="1" hangingPunct="1">
              <a:spcBef>
                <a:spcPct val="0"/>
              </a:spcBef>
            </a:pPr>
            <a:r>
              <a:rPr lang="en-US" altLang="en-US" b="1" dirty="0"/>
              <a:t>Officiating Volleyball </a:t>
            </a:r>
            <a:r>
              <a:rPr lang="en-US" altLang="en-US" dirty="0"/>
              <a:t>– Alignment</a:t>
            </a:r>
          </a:p>
          <a:p>
            <a:pPr lvl="1" eaLnBrk="1" hangingPunct="1">
              <a:spcBef>
                <a:spcPct val="0"/>
              </a:spcBef>
            </a:pPr>
            <a:r>
              <a:rPr lang="en-US" altLang="en-US" b="1" dirty="0"/>
              <a:t>Officiating Volleyball </a:t>
            </a:r>
            <a:r>
              <a:rPr lang="en-US" altLang="en-US" dirty="0"/>
              <a:t>– E-Whistle</a:t>
            </a:r>
          </a:p>
          <a:p>
            <a:pPr lvl="1" eaLnBrk="1" hangingPunct="1">
              <a:spcBef>
                <a:spcPct val="0"/>
              </a:spcBef>
            </a:pPr>
            <a:r>
              <a:rPr lang="en-US" altLang="en-US" b="1" dirty="0"/>
              <a:t>Officiating Basketball</a:t>
            </a:r>
            <a:endParaRPr lang="en-US" altLang="en-US" dirty="0"/>
          </a:p>
          <a:p>
            <a:pPr lvl="1"/>
            <a:r>
              <a:rPr lang="en-US" altLang="en-US" b="1" dirty="0"/>
              <a:t>Officiating Basketball – </a:t>
            </a:r>
            <a:r>
              <a:rPr lang="en-US" altLang="en-US" dirty="0"/>
              <a:t>Three-Person Mechanics</a:t>
            </a:r>
          </a:p>
          <a:p>
            <a:pPr lvl="1"/>
            <a:r>
              <a:rPr lang="en-US" altLang="en-US" b="1" dirty="0"/>
              <a:t>Officiating Basketball - </a:t>
            </a:r>
            <a:r>
              <a:rPr lang="en-US" altLang="en-US" dirty="0"/>
              <a:t>Pre-Game Conference</a:t>
            </a:r>
          </a:p>
          <a:p>
            <a:pPr lvl="1"/>
            <a:r>
              <a:rPr lang="en-US" altLang="en-US" b="1" dirty="0"/>
              <a:t>Soccer</a:t>
            </a:r>
            <a:r>
              <a:rPr lang="en-US" altLang="en-US" dirty="0"/>
              <a:t> – Fouls and Misconduct</a:t>
            </a:r>
          </a:p>
          <a:p>
            <a:pPr lvl="1" eaLnBrk="1" hangingPunct="1">
              <a:spcBef>
                <a:spcPct val="0"/>
              </a:spcBef>
            </a:pPr>
            <a:r>
              <a:rPr lang="en-US" altLang="en-US" b="1" dirty="0"/>
              <a:t>Soccer – </a:t>
            </a:r>
            <a:r>
              <a:rPr lang="en-US" altLang="en-US" dirty="0"/>
              <a:t>Offside</a:t>
            </a:r>
          </a:p>
          <a:p>
            <a:pPr lvl="1" eaLnBrk="1" hangingPunct="1">
              <a:spcBef>
                <a:spcPct val="0"/>
              </a:spcBef>
            </a:pPr>
            <a:r>
              <a:rPr lang="en-US" altLang="en-US" b="1" dirty="0"/>
              <a:t>Soccer</a:t>
            </a:r>
            <a:r>
              <a:rPr lang="en-US" altLang="en-US" dirty="0"/>
              <a:t> -  Pre-Game Conference</a:t>
            </a:r>
          </a:p>
          <a:p>
            <a:pPr lvl="1"/>
            <a:r>
              <a:rPr lang="en-US" altLang="en-US" b="1" dirty="0"/>
              <a:t>Swimming and Diving</a:t>
            </a:r>
            <a:endParaRPr lang="en-US" altLang="en-US" dirty="0"/>
          </a:p>
          <a:p>
            <a:pPr lvl="1"/>
            <a:r>
              <a:rPr lang="en-US" altLang="en-US" b="1" dirty="0"/>
              <a:t>Officiating Wrestling</a:t>
            </a:r>
            <a:r>
              <a:rPr lang="en-US" altLang="en-US" dirty="0"/>
              <a:t> </a:t>
            </a:r>
          </a:p>
          <a:p>
            <a:pPr lvl="1"/>
            <a:r>
              <a:rPr lang="en-US" altLang="en-US" b="1" dirty="0"/>
              <a:t>Umpiring Softball</a:t>
            </a:r>
          </a:p>
          <a:p>
            <a:pPr lvl="1"/>
            <a:r>
              <a:rPr lang="en-US" altLang="en-US" b="1" dirty="0"/>
              <a:t>Officiating Field Hockey</a:t>
            </a:r>
          </a:p>
          <a:p>
            <a:pPr lvl="1"/>
            <a:r>
              <a:rPr lang="en-US" altLang="en-US" b="1" dirty="0"/>
              <a:t>Officiating Track and Field</a:t>
            </a:r>
          </a:p>
          <a:p>
            <a:r>
              <a:rPr lang="en-US" altLang="en-US" dirty="0"/>
              <a:t>	</a:t>
            </a:r>
          </a:p>
          <a:p>
            <a:r>
              <a:rPr lang="en-US" altLang="en-US" b="1" u="sng" dirty="0">
                <a:solidFill>
                  <a:schemeClr val="accent2"/>
                </a:solidFill>
              </a:rPr>
              <a:t>Future Courses to be Considered:</a:t>
            </a:r>
          </a:p>
          <a:p>
            <a:pPr lvl="1"/>
            <a:r>
              <a:rPr lang="en-US" altLang="en-US" b="1" dirty="0"/>
              <a:t>Umpiring Baseball</a:t>
            </a:r>
          </a:p>
          <a:p>
            <a:pPr lvl="1"/>
            <a:r>
              <a:rPr lang="en-US" altLang="en-US" b="1" dirty="0"/>
              <a:t>Umpiring Softball – 2 Person Mechanics</a:t>
            </a:r>
            <a:endParaRPr lang="en-US" altLang="en-US" dirty="0"/>
          </a:p>
          <a:p>
            <a:pPr lvl="1"/>
            <a:r>
              <a:rPr lang="en-US" altLang="en-US"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31</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04">
              <a:defRPr/>
            </a:pPr>
            <a:r>
              <a:rPr lang="en-US" b="1" dirty="0">
                <a:solidFill>
                  <a:prstClr val="black"/>
                </a:solidFill>
                <a:latin typeface="Calibri"/>
              </a:rPr>
              <a:t>NFHS CENTER FOR OFFICIALS SERVICES (COS)</a:t>
            </a:r>
          </a:p>
          <a:p>
            <a:pPr defTabSz="948404">
              <a:defRPr/>
            </a:pPr>
            <a:endParaRPr lang="en-US" b="1" dirty="0">
              <a:solidFill>
                <a:prstClr val="black"/>
              </a:solidFill>
              <a:latin typeface="Calibri"/>
            </a:endParaRPr>
          </a:p>
          <a:p>
            <a:pPr defTabSz="948404">
              <a:defRPr/>
            </a:pPr>
            <a:r>
              <a:rPr lang="en-US" b="1" dirty="0">
                <a:solidFill>
                  <a:prstClr val="black"/>
                </a:solidFill>
                <a:latin typeface="Calibri"/>
              </a:rPr>
              <a:t>Your Complete Solution for Officials Management and More:</a:t>
            </a:r>
          </a:p>
          <a:p>
            <a:pPr marL="177826" indent="-177826" defTabSz="948404">
              <a:buFont typeface="Arial" panose="020B0604020202020204" pitchFamily="34" charset="0"/>
              <a:buChar char="•"/>
              <a:defRPr/>
            </a:pPr>
            <a:r>
              <a:rPr lang="en-US" dirty="0">
                <a:solidFill>
                  <a:prstClr val="black"/>
                </a:solidFill>
                <a:latin typeface="Calibri"/>
              </a:rPr>
              <a:t>Registration</a:t>
            </a:r>
          </a:p>
          <a:p>
            <a:pPr marL="177826" indent="-177826" defTabSz="948404">
              <a:buFont typeface="Arial" panose="020B0604020202020204" pitchFamily="34" charset="0"/>
              <a:buChar char="•"/>
              <a:defRPr/>
            </a:pPr>
            <a:r>
              <a:rPr lang="en-US" dirty="0">
                <a:solidFill>
                  <a:prstClr val="black"/>
                </a:solidFill>
                <a:latin typeface="Calibri"/>
              </a:rPr>
              <a:t>Assignment</a:t>
            </a:r>
          </a:p>
          <a:p>
            <a:pPr marL="177826" indent="-177826" defTabSz="948404">
              <a:buFont typeface="Arial" panose="020B0604020202020204" pitchFamily="34" charset="0"/>
              <a:buChar char="•"/>
              <a:defRPr/>
            </a:pPr>
            <a:r>
              <a:rPr lang="en-US" dirty="0">
                <a:solidFill>
                  <a:prstClr val="black"/>
                </a:solidFill>
                <a:latin typeface="Calibri"/>
              </a:rPr>
              <a:t>Payment</a:t>
            </a:r>
          </a:p>
          <a:p>
            <a:pPr marL="177826" indent="-177826" defTabSz="948404">
              <a:buFont typeface="Arial" panose="020B0604020202020204" pitchFamily="34" charset="0"/>
              <a:buChar char="•"/>
              <a:defRPr/>
            </a:pPr>
            <a:r>
              <a:rPr lang="en-US" dirty="0">
                <a:solidFill>
                  <a:prstClr val="black"/>
                </a:solidFill>
                <a:latin typeface="Calibri"/>
              </a:rPr>
              <a:t>Testing</a:t>
            </a:r>
          </a:p>
          <a:p>
            <a:pPr marL="177826" indent="-177826" defTabSz="948404">
              <a:buFont typeface="Arial" panose="020B0604020202020204" pitchFamily="34" charset="0"/>
              <a:buChar char="•"/>
              <a:defRPr/>
            </a:pPr>
            <a:r>
              <a:rPr lang="en-US" dirty="0">
                <a:solidFill>
                  <a:prstClr val="black"/>
                </a:solidFill>
                <a:latin typeface="Calibri"/>
              </a:rPr>
              <a:t>Background Checks</a:t>
            </a:r>
          </a:p>
          <a:p>
            <a:pPr defTabSz="948404">
              <a:defRPr/>
            </a:pPr>
            <a:endParaRPr lang="en-US" dirty="0">
              <a:solidFill>
                <a:prstClr val="black"/>
              </a:solidFill>
              <a:latin typeface="Calibri"/>
            </a:endParaRPr>
          </a:p>
          <a:p>
            <a:pPr defTabSz="948404">
              <a:defRPr/>
            </a:pPr>
            <a:r>
              <a:rPr lang="en-US" b="1" dirty="0">
                <a:solidFill>
                  <a:prstClr val="black"/>
                </a:solidFill>
                <a:latin typeface="Calibri"/>
              </a:rPr>
              <a:t>For More Information on the NFHS – Center for Officials Services (COS) Contact:</a:t>
            </a:r>
          </a:p>
          <a:p>
            <a:pPr defTabSz="948404">
              <a:defRPr/>
            </a:pPr>
            <a:r>
              <a:rPr lang="en-US" dirty="0">
                <a:solidFill>
                  <a:prstClr val="black"/>
                </a:solidFill>
                <a:latin typeface="Calibri"/>
              </a:rPr>
              <a:t>Dana Pappas, Director of Officiating Services, dpappas@nfhs.org</a:t>
            </a:r>
          </a:p>
          <a:p>
            <a:pPr defTabSz="948404">
              <a:defRPr/>
            </a:pPr>
            <a:endParaRPr lang="en-US" dirty="0">
              <a:solidFill>
                <a:prstClr val="black"/>
              </a:solidFill>
              <a:latin typeface="Calibri"/>
            </a:endParaRPr>
          </a:p>
          <a:p>
            <a:pPr defTabSz="948404">
              <a:defRPr/>
            </a:pPr>
            <a:r>
              <a:rPr lang="en-US" b="1" dirty="0">
                <a:solidFill>
                  <a:prstClr val="black"/>
                </a:solidFill>
                <a:latin typeface="Calibri"/>
              </a:rPr>
              <a:t>Also If You’re Interested in Eligibility and Monitoring Requirements Contact </a:t>
            </a:r>
            <a:br>
              <a:rPr lang="en-US" b="1" dirty="0">
                <a:solidFill>
                  <a:prstClr val="black"/>
                </a:solidFill>
                <a:latin typeface="Calibri"/>
              </a:rPr>
            </a:br>
            <a:r>
              <a:rPr lang="en-US" b="1" dirty="0">
                <a:solidFill>
                  <a:prstClr val="black"/>
                </a:solidFill>
                <a:latin typeface="Calibri"/>
              </a:rPr>
              <a:t>the Folks at Dragonfly:</a:t>
            </a:r>
          </a:p>
          <a:p>
            <a:pPr defTabSz="948404">
              <a:defRPr/>
            </a:pPr>
            <a:r>
              <a:rPr lang="en-US" dirty="0">
                <a:solidFill>
                  <a:prstClr val="black"/>
                </a:solidFill>
                <a:latin typeface="Calibri"/>
              </a:rPr>
              <a:t>Kirk </a:t>
            </a:r>
            <a:r>
              <a:rPr lang="en-US" dirty="0">
                <a:solidFill>
                  <a:schemeClr val="tx1">
                    <a:lumMod val="50000"/>
                  </a:schemeClr>
                </a:solidFill>
                <a:latin typeface="Calibri"/>
              </a:rPr>
              <a:t>Miller, Dragonfly, </a:t>
            </a:r>
            <a:r>
              <a:rPr lang="en-US" dirty="0">
                <a:solidFill>
                  <a:schemeClr val="tx1">
                    <a:lumMod val="50000"/>
                  </a:schemeClr>
                </a:solidFill>
                <a:latin typeface="Calibri"/>
                <a:hlinkClick r:id="rId3">
                  <a:extLst>
                    <a:ext uri="{A12FA001-AC4F-418D-AE19-62706E023703}">
                      <ahyp:hlinkClr xmlns:ahyp="http://schemas.microsoft.com/office/drawing/2018/hyperlinkcolor" val="tx"/>
                    </a:ext>
                  </a:extLst>
                </a:hlinkClick>
              </a:rPr>
              <a:t>kirk@dragonflyathletics.com</a:t>
            </a:r>
            <a:endParaRPr lang="en-US" dirty="0">
              <a:solidFill>
                <a:schemeClr val="tx1">
                  <a:lumMod val="50000"/>
                </a:schemeClr>
              </a:solidFill>
              <a:latin typeface="Calibri"/>
            </a:endParaRPr>
          </a:p>
          <a:p>
            <a:pPr defTabSz="948404">
              <a:defRPr/>
            </a:pPr>
            <a:r>
              <a:rPr lang="en-US" dirty="0">
                <a:solidFill>
                  <a:schemeClr val="tx1">
                    <a:lumMod val="50000"/>
                  </a:schemeClr>
                </a:solidFill>
                <a:latin typeface="Calibri"/>
              </a:rPr>
              <a:t>Brandon Wallace, Dragonfly, </a:t>
            </a:r>
            <a:r>
              <a:rPr lang="en-US" dirty="0">
                <a:solidFill>
                  <a:schemeClr val="tx1">
                    <a:lumMod val="50000"/>
                  </a:schemeClr>
                </a:solidFill>
                <a:latin typeface="Calibri"/>
                <a:hlinkClick r:id="rId4">
                  <a:extLst>
                    <a:ext uri="{A12FA001-AC4F-418D-AE19-62706E023703}">
                      <ahyp:hlinkClr xmlns:ahyp="http://schemas.microsoft.com/office/drawing/2018/hyperlinkcolor" val="tx"/>
                    </a:ext>
                  </a:extLst>
                </a:hlinkClick>
              </a:rPr>
              <a:t>brandon@dragonflyathletics.com</a:t>
            </a:r>
            <a:endParaRPr lang="en-US" dirty="0">
              <a:solidFill>
                <a:schemeClr val="tx1">
                  <a:lumMod val="50000"/>
                </a:schemeClr>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32</a:t>
            </a:fld>
            <a:endParaRPr lang="en-US"/>
          </a:p>
        </p:txBody>
      </p:sp>
    </p:spTree>
    <p:extLst>
      <p:ext uri="{BB962C8B-B14F-4D97-AF65-F5344CB8AC3E}">
        <p14:creationId xmlns:p14="http://schemas.microsoft.com/office/powerpoint/2010/main" val="3423796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F6F33FC-3B5A-BC8F-CB74-50D346344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805E24DE-A8FC-AE31-FAFB-8647C498C3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UMPIRING SOFTBALL</a:t>
            </a:r>
            <a:br>
              <a:rPr lang="en-US" altLang="en-US" dirty="0"/>
            </a:br>
            <a:r>
              <a:rPr lang="en-US" altLang="en-US" dirty="0"/>
              <a:t>In partnership with USA Softball, the NFHS has developed the first in a line of educational softball courses.  This first course addresses game management as well as obstruction and interference.  </a:t>
            </a:r>
          </a:p>
        </p:txBody>
      </p:sp>
      <p:sp>
        <p:nvSpPr>
          <p:cNvPr id="84996" name="Slide Number Placeholder 3">
            <a:extLst>
              <a:ext uri="{FF2B5EF4-FFF2-40B4-BE49-F238E27FC236}">
                <a16:creationId xmlns:a16="http://schemas.microsoft.com/office/drawing/2014/main" id="{10D1BCF2-13B0-3700-7FA2-8B133169CA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B2FAD6-C386-4D2C-BD91-3F0743521F97}" type="slidenum">
              <a:rPr lang="en-US" altLang="en-US"/>
              <a:pPr/>
              <a:t>33</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34</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NFHS partnered with USA Softball to present the online Coaching Softball course.   Go to www.nfhslearn.com to view the trailer, description and outline for this course, and encourage your coaches to sign-up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50D54-84B1-458C-AAB4-B90D893DDF56}" type="slidenum">
              <a:rPr lang="en-US" smtClean="0"/>
              <a:t>36</a:t>
            </a:fld>
            <a:endParaRPr lang="en-US"/>
          </a:p>
        </p:txBody>
      </p:sp>
    </p:spTree>
    <p:extLst>
      <p:ext uri="{BB962C8B-B14F-4D97-AF65-F5344CB8AC3E}">
        <p14:creationId xmlns:p14="http://schemas.microsoft.com/office/powerpoint/2010/main" val="2341557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37</a:t>
            </a:fld>
            <a:endParaRPr lang="en-US"/>
          </a:p>
        </p:txBody>
      </p:sp>
    </p:spTree>
    <p:extLst>
      <p:ext uri="{BB962C8B-B14F-4D97-AF65-F5344CB8AC3E}">
        <p14:creationId xmlns:p14="http://schemas.microsoft.com/office/powerpoint/2010/main" val="1653650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38</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39</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40</a:t>
            </a:fld>
            <a:endParaRPr lang="en-US"/>
          </a:p>
        </p:txBody>
      </p:sp>
    </p:spTree>
    <p:extLst>
      <p:ext uri="{BB962C8B-B14F-4D97-AF65-F5344CB8AC3E}">
        <p14:creationId xmlns:p14="http://schemas.microsoft.com/office/powerpoint/2010/main" val="368231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rules committee recommended rules changes are vetted through the NFHS Rules Review Committee before advancing to the NFHS Board of Directors for final action.  The committee, as</a:t>
            </a:r>
            <a:r>
              <a:rPr lang="en-US" baseline="0" dirty="0"/>
              <a:t> you see, is comprised of all NFHS Director of Sports and chaired by the NFHS Chief Operating Officer.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cs typeface="Arial" panose="020B0604020202020204" pitchFamily="34" charset="0"/>
              </a:rPr>
              <a:t>NFHS SOFTBALL PUBLICATIONS</a:t>
            </a:r>
            <a:r>
              <a:rPr lang="en-US" altLang="en-US" dirty="0">
                <a:cs typeface="Arial" panose="020B0604020202020204" pitchFamily="34" charset="0"/>
              </a:rPr>
              <a:t> </a:t>
            </a:r>
          </a:p>
          <a:p>
            <a:r>
              <a:rPr lang="en-US" altLang="en-US" dirty="0">
                <a:cs typeface="Arial" panose="020B0604020202020204" pitchFamily="34" charset="0"/>
              </a:rPr>
              <a:t>The NFHS softball publications are available to order online or by using the toll-free number.</a:t>
            </a:r>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41</a:t>
            </a:fld>
            <a:endParaRPr lang="en-US" altLang="en-US"/>
          </a:p>
        </p:txBody>
      </p:sp>
    </p:spTree>
    <p:extLst>
      <p:ext uri="{BB962C8B-B14F-4D97-AF65-F5344CB8AC3E}">
        <p14:creationId xmlns:p14="http://schemas.microsoft.com/office/powerpoint/2010/main" val="2703327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42</a:t>
            </a:fld>
            <a:endParaRPr lang="en-US"/>
          </a:p>
        </p:txBody>
      </p:sp>
    </p:spTree>
    <p:extLst>
      <p:ext uri="{BB962C8B-B14F-4D97-AF65-F5344CB8AC3E}">
        <p14:creationId xmlns:p14="http://schemas.microsoft.com/office/powerpoint/2010/main" val="336626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Photos of the 2023 NFHS Softball Rules Committee members include the representation of eight sections, the NFHS Officials Association, the NFHS Coaches Association, and Rules Committee Chair.</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216743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NFHS writes playing rules for 17 sports, publishes High School Today (HST) along with several other key publications totaling</a:t>
            </a:r>
            <a:r>
              <a:rPr lang="en-US" baseline="0" dirty="0"/>
              <a:t> over </a:t>
            </a:r>
            <a:r>
              <a:rPr lang="en-US" b="0" i="0" baseline="0" dirty="0"/>
              <a:t>four</a:t>
            </a:r>
            <a:r>
              <a:rPr lang="en-US" b="1" i="1" baseline="0" dirty="0"/>
              <a:t> </a:t>
            </a:r>
            <a:r>
              <a:rPr lang="en-US" baseline="0" dirty="0"/>
              <a:t>million pieces annually.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8</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FontTx/>
              <a:buNone/>
            </a:pPr>
            <a:r>
              <a:rPr lang="en-US" altLang="en-US" dirty="0">
                <a:latin typeface="+mn-lt"/>
                <a:cs typeface="Arial" pitchFamily="34" charset="0"/>
              </a:rPr>
              <a:t>To assist state associations in working with schools for the inclusion of students with disabilities the following guide prepared by the NFHS Task Force on the Inclusion of Students with Disabilities is being provided for your review. </a:t>
            </a:r>
          </a:p>
          <a:p>
            <a:pPr marL="171450" indent="-171450">
              <a:spcBef>
                <a:spcPct val="0"/>
              </a:spcBef>
              <a:buFont typeface="Wingdings" panose="05000000000000000000" pitchFamily="2" charset="2"/>
              <a:buChar char="§"/>
            </a:pPr>
            <a:r>
              <a:rPr lang="en-US" altLang="en-US" dirty="0">
                <a:latin typeface="+mn-lt"/>
                <a:cs typeface="Arial" pitchFamily="34" charset="0"/>
              </a:rPr>
              <a:t>Following these guidelines will assist in the individual student assessment by the student and the school.</a:t>
            </a:r>
          </a:p>
          <a:p>
            <a:pPr marL="171450" indent="-171450">
              <a:spcBef>
                <a:spcPct val="0"/>
              </a:spcBef>
              <a:buFont typeface="Wingdings" panose="05000000000000000000" pitchFamily="2" charset="2"/>
              <a:buChar char="§"/>
            </a:pPr>
            <a:r>
              <a:rPr lang="en-US" altLang="en-US" dirty="0">
                <a:latin typeface="+mn-lt"/>
                <a:cs typeface="Arial" pitchFamily="34" charset="0"/>
              </a:rPr>
              <a:t>When requesting a possible accommodation, coaches should work with their school and the state association as early as possible in the sport season. </a:t>
            </a:r>
          </a:p>
          <a:p>
            <a:pPr marL="171450" indent="-171450">
              <a:spcBef>
                <a:spcPct val="0"/>
              </a:spcBef>
              <a:buFont typeface="Wingdings" panose="05000000000000000000" pitchFamily="2" charset="2"/>
              <a:buChar char="§"/>
            </a:pPr>
            <a:r>
              <a:rPr lang="en-US" altLang="en-US" dirty="0">
                <a:latin typeface="+mn-lt"/>
                <a:cs typeface="Arial" pitchFamily="34" charset="0"/>
              </a:rPr>
              <a:t>Contest officials shall defer decisions on rule accommodations to the respective state association. </a:t>
            </a:r>
          </a:p>
          <a:p>
            <a:pPr marL="171450" indent="-171450">
              <a:spcBef>
                <a:spcPct val="0"/>
              </a:spcBef>
              <a:buFont typeface="Wingdings" panose="05000000000000000000" pitchFamily="2" charset="2"/>
              <a:buChar char="§"/>
            </a:pPr>
            <a:r>
              <a:rPr lang="en-US" altLang="en-US" dirty="0">
                <a:latin typeface="+mn-lt"/>
                <a:cs typeface="Arial" pitchFamily="34" charset="0"/>
              </a:rPr>
              <a:t>This information serves as a guide.  Each state association may develop its own process.</a:t>
            </a:r>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1"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B636AB-DB23-480D-9D5C-23A68D9D16EA}"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1649951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10</a:t>
            </a:fld>
            <a:endParaRPr lang="en-US"/>
          </a:p>
        </p:txBody>
      </p:sp>
    </p:spTree>
    <p:extLst>
      <p:ext uri="{BB962C8B-B14F-4D97-AF65-F5344CB8AC3E}">
        <p14:creationId xmlns:p14="http://schemas.microsoft.com/office/powerpoint/2010/main" val="2607866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descr="A group of people standing in a field&#10;&#10;Description automatically generated">
            <a:extLst>
              <a:ext uri="{FF2B5EF4-FFF2-40B4-BE49-F238E27FC236}">
                <a16:creationId xmlns:a16="http://schemas.microsoft.com/office/drawing/2014/main" id="{E65AE9B5-CDDC-2FFA-1D33-E5A52B58E9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82"/>
            <a:ext cx="12192000" cy="4408510"/>
          </a:xfrm>
          <a:prstGeom prst="rect">
            <a:avLst/>
          </a:prstGeom>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descr="A group of people standing in a field&#10;&#10;Description automatically generated">
            <a:extLst>
              <a:ext uri="{FF2B5EF4-FFF2-40B4-BE49-F238E27FC236}">
                <a16:creationId xmlns:a16="http://schemas.microsoft.com/office/drawing/2014/main" id="{CF562C76-6D70-D41E-F7DD-A6B766A7A3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1"/>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24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9" name="Picture 8" descr="A group of people standing in a field&#10;&#10;Description automatically generated">
            <a:extLst>
              <a:ext uri="{FF2B5EF4-FFF2-40B4-BE49-F238E27FC236}">
                <a16:creationId xmlns:a16="http://schemas.microsoft.com/office/drawing/2014/main" id="{88E0364B-BFCA-4F71-2964-3F6606DB3D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84"/>
            <a:ext cx="12192000" cy="4408510"/>
          </a:xfrm>
          <a:prstGeom prst="rect">
            <a:avLst/>
          </a:prstGeom>
        </p:spPr>
      </p:pic>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11/28/23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11/28/23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pic>
        <p:nvPicPr>
          <p:cNvPr id="8" name="Picture 7" descr="A group of people standing in a field&#10;&#10;Description automatically generated">
            <a:extLst>
              <a:ext uri="{FF2B5EF4-FFF2-40B4-BE49-F238E27FC236}">
                <a16:creationId xmlns:a16="http://schemas.microsoft.com/office/drawing/2014/main" id="{CF562C76-6D70-D41E-F7DD-A6B766A7A3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1"/>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00173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11/28/23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764679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895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7C7865-41B5-42E4-9714-A0DAAF35712B}" type="datetimeFigureOut">
              <a:rPr lang="en-US" smtClean="0"/>
              <a:t>11/28/23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218612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7" name="Picture 6" descr="A group of people standing in a field&#10;&#10;Description automatically generated">
            <a:extLst>
              <a:ext uri="{FF2B5EF4-FFF2-40B4-BE49-F238E27FC236}">
                <a16:creationId xmlns:a16="http://schemas.microsoft.com/office/drawing/2014/main" id="{05F7067E-9282-4BE6-554A-4571845461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
            <a:ext cx="12192000" cy="4408510"/>
          </a:xfrm>
          <a:prstGeom prst="rect">
            <a:avLst/>
          </a:prstGeom>
        </p:spPr>
      </p:pic>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11/28/23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11/28/23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11/28/23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11/28/23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11/28/23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11/28/23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A group of people standing in a field&#10;&#10;Description automatically generated">
            <a:extLst>
              <a:ext uri="{FF2B5EF4-FFF2-40B4-BE49-F238E27FC236}">
                <a16:creationId xmlns:a16="http://schemas.microsoft.com/office/drawing/2014/main" id="{7E5F7BC7-1583-16DA-EC59-5938F4AEEA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1"/>
            <a:ext cx="12192000" cy="4408510"/>
          </a:xfrm>
          <a:prstGeom prst="rect">
            <a:avLst/>
          </a:prstGeom>
        </p:spPr>
      </p:pic>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671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11/28/23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11/28/23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2" r:id="rId1"/>
    <p:sldLayoutId id="2147483830" r:id="rId2"/>
    <p:sldLayoutId id="2147483844" r:id="rId3"/>
    <p:sldLayoutId id="2147483846" r:id="rId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11/28/23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3" name="Picture 12" descr="A picture containing vector graphics&#10;&#10;Description automatically generated">
            <a:extLst>
              <a:ext uri="{FF2B5EF4-FFF2-40B4-BE49-F238E27FC236}">
                <a16:creationId xmlns:a16="http://schemas.microsoft.com/office/drawing/2014/main" id="{32A48D90-DD2B-46BD-B85A-7510DDBBAC4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6242" y="5749230"/>
            <a:ext cx="813855" cy="950065"/>
          </a:xfrm>
          <a:prstGeom prst="rect">
            <a:avLst/>
          </a:prstGeom>
        </p:spPr>
      </p:pic>
    </p:spTree>
    <p:extLst>
      <p:ext uri="{BB962C8B-B14F-4D97-AF65-F5344CB8AC3E}">
        <p14:creationId xmlns:p14="http://schemas.microsoft.com/office/powerpoint/2010/main" val="1072755151"/>
      </p:ext>
    </p:extLst>
  </p:cSld>
  <p:clrMap bg1="lt1" tx1="dk1" bg2="lt2" tx2="dk2" accent1="accent1" accent2="accent2" accent3="accent3" accent4="accent4" accent5="accent5" accent6="accent6" hlink="hlink" folHlink="folHlink"/>
  <p:sldLayoutIdLst>
    <p:sldLayoutId id="2147483842" r:id="rId1"/>
    <p:sldLayoutId id="2147483845"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70.jp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76.jp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4.jpg"/></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notesSlide" Target="../notesSlides/notesSlide40.xml"/><Relationship Id="rId7"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89.jpg"/><Relationship Id="rId5" Type="http://schemas.openxmlformats.org/officeDocument/2006/relationships/image" Target="../media/image45.jpg"/><Relationship Id="rId10" Type="http://schemas.openxmlformats.org/officeDocument/2006/relationships/image" Target="../media/image88.emf"/><Relationship Id="rId4" Type="http://schemas.openxmlformats.org/officeDocument/2006/relationships/hyperlink" Target="http://www.nfhs.com/" TargetMode="External"/><Relationship Id="rId9"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1.tif"/><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tif"/><Relationship Id="rId12" Type="http://schemas.openxmlformats.org/officeDocument/2006/relationships/image" Target="../media/image25.jpg"/><Relationship Id="rId2" Type="http://schemas.openxmlformats.org/officeDocument/2006/relationships/notesSlide" Target="../notesSlides/notesSlide5.xml"/><Relationship Id="rId16" Type="http://schemas.openxmlformats.org/officeDocument/2006/relationships/image" Target="cid:FDC4DEF1-F2A1-4E5D-B466-233396D4EA05" TargetMode="External"/><Relationship Id="rId1" Type="http://schemas.openxmlformats.org/officeDocument/2006/relationships/slideLayout" Target="../slideLayouts/slideLayout15.xml"/><Relationship Id="rId6" Type="http://schemas.openxmlformats.org/officeDocument/2006/relationships/image" Target="../media/image19.tif"/><Relationship Id="rId11" Type="http://schemas.openxmlformats.org/officeDocument/2006/relationships/image" Target="../media/image24.tif"/><Relationship Id="rId5" Type="http://schemas.openxmlformats.org/officeDocument/2006/relationships/image" Target="../media/image18.jpg"/><Relationship Id="rId15" Type="http://schemas.openxmlformats.org/officeDocument/2006/relationships/image" Target="../media/image28.jpe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18" Type="http://schemas.openxmlformats.org/officeDocument/2006/relationships/image" Target="../media/image44.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17" Type="http://schemas.openxmlformats.org/officeDocument/2006/relationships/image" Target="../media/image43.jpg"/><Relationship Id="rId2" Type="http://schemas.openxmlformats.org/officeDocument/2006/relationships/notesSlide" Target="../notesSlides/notesSlide6.xml"/><Relationship Id="rId16" Type="http://schemas.openxmlformats.org/officeDocument/2006/relationships/image" Target="../media/image42.jpg"/><Relationship Id="rId20" Type="http://schemas.openxmlformats.org/officeDocument/2006/relationships/image" Target="../media/image46.jpg"/><Relationship Id="rId1" Type="http://schemas.openxmlformats.org/officeDocument/2006/relationships/slideLayout" Target="../slideLayouts/slideLayout3.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5" Type="http://schemas.openxmlformats.org/officeDocument/2006/relationships/image" Target="../media/image41.jpg"/><Relationship Id="rId10" Type="http://schemas.openxmlformats.org/officeDocument/2006/relationships/image" Target="../media/image36.jpg"/><Relationship Id="rId19" Type="http://schemas.openxmlformats.org/officeDocument/2006/relationships/image" Target="../media/image45.jp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jpg"/></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lstStyle/>
          <a:p>
            <a:r>
              <a:rPr lang="en-US" dirty="0"/>
              <a:t>2024 NFHS Softball Rules PowerPoint</a:t>
            </a:r>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r>
              <a:rPr lang="en-US" dirty="0"/>
              <a:t>Rules changes</a:t>
            </a:r>
          </a:p>
          <a:p>
            <a:r>
              <a:rPr lang="en-US" dirty="0"/>
              <a:t>Major Editorial Changes</a:t>
            </a:r>
            <a:br>
              <a:rPr lang="en-US" dirty="0"/>
            </a:br>
            <a:r>
              <a:rPr lang="en-US" dirty="0"/>
              <a:t>Points of Emphasis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2024 </a:t>
            </a:r>
            <a:r>
              <a:rPr lang="en-US" dirty="0" err="1"/>
              <a:t>nfhs</a:t>
            </a:r>
            <a:r>
              <a:rPr lang="en-US" dirty="0"/>
              <a:t> softball RULES CHANGES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Other equipment</a:t>
            </a:r>
            <a:br>
              <a:rPr lang="en-US" dirty="0"/>
            </a:br>
            <a:r>
              <a:rPr lang="en-US" dirty="0"/>
              <a:t>1-8-6</a:t>
            </a:r>
            <a:endParaRPr lang="en-US" sz="4000" dirty="0"/>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dirty="0"/>
              <a:t>www.nfhs.org</a:t>
            </a:r>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1729947" y="5503943"/>
            <a:ext cx="10237688" cy="823834"/>
          </a:xfrm>
        </p:spPr>
        <p:txBody>
          <a:bodyPr/>
          <a:lstStyle/>
          <a:p>
            <a:pPr marL="0" indent="0">
              <a:buNone/>
            </a:pPr>
            <a:r>
              <a:rPr lang="en-US" sz="2000" dirty="0"/>
              <a:t>Electronic information may be transmitted to the dugout from anywhere outside of live ball area. However, electronic devices used for coaching purposes may only be utilized in the dugout.</a:t>
            </a:r>
          </a:p>
        </p:txBody>
      </p:sp>
      <p:pic>
        <p:nvPicPr>
          <p:cNvPr id="6" name="Picture 5" descr="A collage of images of a person standing in a classroom&#10;&#10;Description automatically generated">
            <a:extLst>
              <a:ext uri="{FF2B5EF4-FFF2-40B4-BE49-F238E27FC236}">
                <a16:creationId xmlns:a16="http://schemas.microsoft.com/office/drawing/2014/main" id="{F60875B0-0E4C-6F24-E312-E6E538180E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2563" y="1932960"/>
            <a:ext cx="7370064" cy="3374136"/>
          </a:xfrm>
          <a:prstGeom prst="rect">
            <a:avLst/>
          </a:prstGeom>
        </p:spPr>
      </p:pic>
    </p:spTree>
    <p:extLst>
      <p:ext uri="{BB962C8B-B14F-4D97-AF65-F5344CB8AC3E}">
        <p14:creationId xmlns:p14="http://schemas.microsoft.com/office/powerpoint/2010/main" val="1332475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EF6D1-BBA9-4A9C-B203-1AF7626663EB}"/>
              </a:ext>
            </a:extLst>
          </p:cNvPr>
          <p:cNvSpPr>
            <a:spLocks noGrp="1"/>
          </p:cNvSpPr>
          <p:nvPr>
            <p:ph type="title"/>
          </p:nvPr>
        </p:nvSpPr>
        <p:spPr/>
        <p:txBody>
          <a:bodyPr/>
          <a:lstStyle/>
          <a:p>
            <a:r>
              <a:rPr lang="en-US" dirty="0"/>
              <a:t>Uniforms, player equipment</a:t>
            </a:r>
            <a:br>
              <a:rPr lang="en-US" dirty="0"/>
            </a:br>
            <a:r>
              <a:rPr lang="en-US" dirty="0"/>
              <a:t>3-2-3</a:t>
            </a:r>
            <a:endParaRPr lang="en-US" sz="2800" dirty="0"/>
          </a:p>
        </p:txBody>
      </p:sp>
      <p:sp>
        <p:nvSpPr>
          <p:cNvPr id="3" name="Content Placeholder 2">
            <a:extLst>
              <a:ext uri="{FF2B5EF4-FFF2-40B4-BE49-F238E27FC236}">
                <a16:creationId xmlns:a16="http://schemas.microsoft.com/office/drawing/2014/main" id="{87CB33D1-8BB1-4009-BE90-1F0C52A3F641}"/>
              </a:ext>
            </a:extLst>
          </p:cNvPr>
          <p:cNvSpPr>
            <a:spLocks noGrp="1"/>
          </p:cNvSpPr>
          <p:nvPr>
            <p:ph idx="1"/>
          </p:nvPr>
        </p:nvSpPr>
        <p:spPr/>
        <p:txBody>
          <a:bodyPr/>
          <a:lstStyle/>
          <a:p>
            <a:endParaRPr lang="en-US" dirty="0"/>
          </a:p>
          <a:p>
            <a:endParaRPr lang="en-US" dirty="0"/>
          </a:p>
        </p:txBody>
      </p:sp>
      <p:sp>
        <p:nvSpPr>
          <p:cNvPr id="4" name="Footer Placeholder 3">
            <a:extLst>
              <a:ext uri="{FF2B5EF4-FFF2-40B4-BE49-F238E27FC236}">
                <a16:creationId xmlns:a16="http://schemas.microsoft.com/office/drawing/2014/main" id="{04CCD779-15B2-45C4-8441-BC82B3DFAB77}"/>
              </a:ext>
            </a:extLst>
          </p:cNvPr>
          <p:cNvSpPr>
            <a:spLocks noGrp="1"/>
          </p:cNvSpPr>
          <p:nvPr>
            <p:ph type="ftr" sz="quarter" idx="11"/>
          </p:nvPr>
        </p:nvSpPr>
        <p:spPr/>
        <p:txBody>
          <a:bodyPr/>
          <a:lstStyle/>
          <a:p>
            <a:pPr>
              <a:defRPr/>
            </a:pPr>
            <a:r>
              <a:rPr lang="en-US" dirty="0"/>
              <a:t>www.nfhs.org</a:t>
            </a:r>
          </a:p>
        </p:txBody>
      </p:sp>
      <p:sp>
        <p:nvSpPr>
          <p:cNvPr id="13" name="Content Placeholder 8">
            <a:extLst>
              <a:ext uri="{FF2B5EF4-FFF2-40B4-BE49-F238E27FC236}">
                <a16:creationId xmlns:a16="http://schemas.microsoft.com/office/drawing/2014/main" id="{0FAEC997-CD35-4565-BD65-9A220D9DC1E2}"/>
              </a:ext>
            </a:extLst>
          </p:cNvPr>
          <p:cNvSpPr txBox="1">
            <a:spLocks/>
          </p:cNvSpPr>
          <p:nvPr/>
        </p:nvSpPr>
        <p:spPr bwMode="auto">
          <a:xfrm>
            <a:off x="1649627" y="5288692"/>
            <a:ext cx="10293447" cy="10390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Beginning January 1, 2027, uniforms may only bear a single manufacturer’s logo, school name, school logo, mascot and/or the participant’s name. Advertisements, messages, team slogans, etc., will no longer be permitted.</a:t>
            </a:r>
          </a:p>
        </p:txBody>
      </p:sp>
      <p:pic>
        <p:nvPicPr>
          <p:cNvPr id="6" name="Picture 5" descr="A person wearing a baseball uniform&#10;&#10;Description automatically generated">
            <a:extLst>
              <a:ext uri="{FF2B5EF4-FFF2-40B4-BE49-F238E27FC236}">
                <a16:creationId xmlns:a16="http://schemas.microsoft.com/office/drawing/2014/main" id="{1A4D45D3-8160-C344-9A18-524554368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581" y="1989139"/>
            <a:ext cx="5870448" cy="3255264"/>
          </a:xfrm>
          <a:prstGeom prst="rect">
            <a:avLst/>
          </a:prstGeom>
        </p:spPr>
      </p:pic>
    </p:spTree>
    <p:extLst>
      <p:ext uri="{BB962C8B-B14F-4D97-AF65-F5344CB8AC3E}">
        <p14:creationId xmlns:p14="http://schemas.microsoft.com/office/powerpoint/2010/main" val="1733502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CAC65-26E1-4AE9-9E8F-3BDAE4BF955D}"/>
              </a:ext>
            </a:extLst>
          </p:cNvPr>
          <p:cNvSpPr>
            <a:spLocks noGrp="1"/>
          </p:cNvSpPr>
          <p:nvPr>
            <p:ph type="title"/>
          </p:nvPr>
        </p:nvSpPr>
        <p:spPr/>
        <p:txBody>
          <a:bodyPr/>
          <a:lstStyle/>
          <a:p>
            <a:r>
              <a:rPr lang="en-US" dirty="0"/>
              <a:t>Uniforms, player equipment</a:t>
            </a:r>
            <a:br>
              <a:rPr lang="en-US" dirty="0"/>
            </a:br>
            <a:r>
              <a:rPr lang="en-US" dirty="0"/>
              <a:t>3-2-5</a:t>
            </a:r>
            <a:endParaRPr lang="en-US" sz="2800" dirty="0"/>
          </a:p>
        </p:txBody>
      </p:sp>
      <p:sp>
        <p:nvSpPr>
          <p:cNvPr id="4" name="Footer Placeholder 3">
            <a:extLst>
              <a:ext uri="{FF2B5EF4-FFF2-40B4-BE49-F238E27FC236}">
                <a16:creationId xmlns:a16="http://schemas.microsoft.com/office/drawing/2014/main" id="{C4613A31-BC46-4568-878C-65C627726C05}"/>
              </a:ext>
            </a:extLst>
          </p:cNvPr>
          <p:cNvSpPr>
            <a:spLocks noGrp="1"/>
          </p:cNvSpPr>
          <p:nvPr>
            <p:ph type="ftr" sz="quarter" idx="11"/>
          </p:nvPr>
        </p:nvSpPr>
        <p:spPr/>
        <p:txBody>
          <a:bodyPr/>
          <a:lstStyle/>
          <a:p>
            <a:pPr>
              <a:defRPr/>
            </a:pPr>
            <a:r>
              <a:rPr lang="en-US" dirty="0"/>
              <a:t>www.nfhs.org</a:t>
            </a:r>
          </a:p>
        </p:txBody>
      </p:sp>
      <p:sp>
        <p:nvSpPr>
          <p:cNvPr id="11" name="Content Placeholder 8">
            <a:extLst>
              <a:ext uri="{FF2B5EF4-FFF2-40B4-BE49-F238E27FC236}">
                <a16:creationId xmlns:a16="http://schemas.microsoft.com/office/drawing/2014/main" id="{06D52DF1-69BB-4370-B4F9-1A9CBDE2252C}"/>
              </a:ext>
            </a:extLst>
          </p:cNvPr>
          <p:cNvSpPr>
            <a:spLocks noGrp="1"/>
          </p:cNvSpPr>
          <p:nvPr>
            <p:ph idx="1"/>
          </p:nvPr>
        </p:nvSpPr>
        <p:spPr>
          <a:xfrm>
            <a:off x="1544595" y="5467865"/>
            <a:ext cx="10444206" cy="921986"/>
          </a:xfrm>
        </p:spPr>
        <p:txBody>
          <a:bodyPr/>
          <a:lstStyle/>
          <a:p>
            <a:pPr marL="0" indent="0">
              <a:buNone/>
            </a:pPr>
            <a:r>
              <a:rPr lang="en-US" sz="1800" dirty="0"/>
              <a:t>There is no longer a color restriction for headbands and ribbons. However, plastic visors and bandanas are still illegal.</a:t>
            </a:r>
          </a:p>
        </p:txBody>
      </p:sp>
      <p:pic>
        <p:nvPicPr>
          <p:cNvPr id="6" name="Picture 5" descr="A collage of images of a person&#10;&#10;Description automatically generated">
            <a:extLst>
              <a:ext uri="{FF2B5EF4-FFF2-40B4-BE49-F238E27FC236}">
                <a16:creationId xmlns:a16="http://schemas.microsoft.com/office/drawing/2014/main" id="{E814780F-88E4-35C2-2526-A0AD34789B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2669" y="1993145"/>
            <a:ext cx="8174736" cy="3474720"/>
          </a:xfrm>
          <a:prstGeom prst="rect">
            <a:avLst/>
          </a:prstGeom>
        </p:spPr>
      </p:pic>
    </p:spTree>
    <p:extLst>
      <p:ext uri="{BB962C8B-B14F-4D97-AF65-F5344CB8AC3E}">
        <p14:creationId xmlns:p14="http://schemas.microsoft.com/office/powerpoint/2010/main" val="2006926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24E5-35E8-46A5-B09B-5862A150C547}"/>
              </a:ext>
            </a:extLst>
          </p:cNvPr>
          <p:cNvSpPr>
            <a:spLocks noGrp="1"/>
          </p:cNvSpPr>
          <p:nvPr>
            <p:ph type="title"/>
          </p:nvPr>
        </p:nvSpPr>
        <p:spPr/>
        <p:txBody>
          <a:bodyPr/>
          <a:lstStyle/>
          <a:p>
            <a:r>
              <a:rPr lang="en-US" dirty="0"/>
              <a:t>Uniforms, player equipment</a:t>
            </a:r>
            <a:br>
              <a:rPr lang="en-US" dirty="0"/>
            </a:br>
            <a:r>
              <a:rPr lang="en-US" dirty="0"/>
              <a:t>3-2-7</a:t>
            </a:r>
            <a:endParaRPr lang="en-US" sz="2800" dirty="0"/>
          </a:p>
        </p:txBody>
      </p:sp>
      <p:sp>
        <p:nvSpPr>
          <p:cNvPr id="3" name="Content Placeholder 2">
            <a:extLst>
              <a:ext uri="{FF2B5EF4-FFF2-40B4-BE49-F238E27FC236}">
                <a16:creationId xmlns:a16="http://schemas.microsoft.com/office/drawing/2014/main" id="{A5C7F709-B80C-431D-BD19-7BD9BC4FB512}"/>
              </a:ext>
            </a:extLst>
          </p:cNvPr>
          <p:cNvSpPr>
            <a:spLocks noGrp="1"/>
          </p:cNvSpPr>
          <p:nvPr>
            <p:ph idx="1"/>
          </p:nvPr>
        </p:nvSpPr>
        <p:spPr>
          <a:xfrm>
            <a:off x="1713186" y="5655429"/>
            <a:ext cx="10275616" cy="630621"/>
          </a:xfrm>
        </p:spPr>
        <p:txBody>
          <a:bodyPr/>
          <a:lstStyle/>
          <a:p>
            <a:pPr marL="0" indent="0">
              <a:buNone/>
            </a:pPr>
            <a:r>
              <a:rPr lang="en-US" sz="1800" dirty="0"/>
              <a:t>A wristband with a playbook/</a:t>
            </a:r>
            <a:r>
              <a:rPr lang="en-US" sz="1800" dirty="0" err="1"/>
              <a:t>playcard</a:t>
            </a:r>
            <a:r>
              <a:rPr lang="en-US" sz="1800" dirty="0"/>
              <a:t> may only be worn on a player’s wrist or arm or kept in the back pocket. It may not be worn on the belt. If a pitcher wears one, it must be on the non-pitching arm.</a:t>
            </a:r>
          </a:p>
        </p:txBody>
      </p:sp>
      <p:sp>
        <p:nvSpPr>
          <p:cNvPr id="4" name="Footer Placeholder 3">
            <a:extLst>
              <a:ext uri="{FF2B5EF4-FFF2-40B4-BE49-F238E27FC236}">
                <a16:creationId xmlns:a16="http://schemas.microsoft.com/office/drawing/2014/main" id="{6ADB9B51-F209-4D38-BF46-8A1F3CDEA8F7}"/>
              </a:ext>
            </a:extLst>
          </p:cNvPr>
          <p:cNvSpPr>
            <a:spLocks noGrp="1"/>
          </p:cNvSpPr>
          <p:nvPr>
            <p:ph type="ftr" sz="quarter" idx="11"/>
          </p:nvPr>
        </p:nvSpPr>
        <p:spPr/>
        <p:txBody>
          <a:bodyPr/>
          <a:lstStyle/>
          <a:p>
            <a:pPr>
              <a:defRPr/>
            </a:pPr>
            <a:r>
              <a:rPr lang="en-US" dirty="0"/>
              <a:t>www.nfhs.org</a:t>
            </a:r>
          </a:p>
        </p:txBody>
      </p:sp>
      <p:pic>
        <p:nvPicPr>
          <p:cNvPr id="6" name="Picture 5" descr="A person holding a baseball&#10;&#10;Description automatically generated">
            <a:extLst>
              <a:ext uri="{FF2B5EF4-FFF2-40B4-BE49-F238E27FC236}">
                <a16:creationId xmlns:a16="http://schemas.microsoft.com/office/drawing/2014/main" id="{B8E4FA45-7AD4-EA13-DF7C-0C4858A13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6193" y="1996999"/>
            <a:ext cx="8119872" cy="3419856"/>
          </a:xfrm>
          <a:prstGeom prst="rect">
            <a:avLst/>
          </a:prstGeom>
        </p:spPr>
      </p:pic>
    </p:spTree>
    <p:extLst>
      <p:ext uri="{BB962C8B-B14F-4D97-AF65-F5344CB8AC3E}">
        <p14:creationId xmlns:p14="http://schemas.microsoft.com/office/powerpoint/2010/main" val="1306336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6C0F-2E9B-4D7A-A1C4-25030A2458E7}"/>
              </a:ext>
            </a:extLst>
          </p:cNvPr>
          <p:cNvSpPr>
            <a:spLocks noGrp="1"/>
          </p:cNvSpPr>
          <p:nvPr>
            <p:ph type="title"/>
          </p:nvPr>
        </p:nvSpPr>
        <p:spPr/>
        <p:txBody>
          <a:bodyPr/>
          <a:lstStyle/>
          <a:p>
            <a:r>
              <a:rPr lang="en-US" dirty="0"/>
              <a:t>Ending a game, plate umpire</a:t>
            </a:r>
            <a:br>
              <a:rPr lang="en-US" dirty="0"/>
            </a:br>
            <a:r>
              <a:rPr lang="en-US" dirty="0"/>
              <a:t>4-2-7 &amp; 10-2-3</a:t>
            </a:r>
            <a:r>
              <a:rPr lang="en-US" cap="none" dirty="0"/>
              <a:t>e</a:t>
            </a:r>
            <a:r>
              <a:rPr lang="en-US" dirty="0"/>
              <a:t>, </a:t>
            </a:r>
            <a:r>
              <a:rPr lang="en-US" cap="none" dirty="0"/>
              <a:t>h</a:t>
            </a:r>
            <a:endParaRPr lang="en-US" sz="2800" dirty="0"/>
          </a:p>
        </p:txBody>
      </p:sp>
      <p:sp>
        <p:nvSpPr>
          <p:cNvPr id="3" name="Content Placeholder 2">
            <a:extLst>
              <a:ext uri="{FF2B5EF4-FFF2-40B4-BE49-F238E27FC236}">
                <a16:creationId xmlns:a16="http://schemas.microsoft.com/office/drawing/2014/main" id="{E4C897E9-505E-4AE1-A89A-7C0D06D02023}"/>
              </a:ext>
            </a:extLst>
          </p:cNvPr>
          <p:cNvSpPr>
            <a:spLocks noGrp="1"/>
          </p:cNvSpPr>
          <p:nvPr>
            <p:ph idx="1"/>
          </p:nvPr>
        </p:nvSpPr>
        <p:spPr>
          <a:xfrm>
            <a:off x="5863281" y="2113005"/>
            <a:ext cx="6104353" cy="4214771"/>
          </a:xfrm>
        </p:spPr>
        <p:txBody>
          <a:bodyPr/>
          <a:lstStyle/>
          <a:p>
            <a:pPr marL="0" indent="0">
              <a:buNone/>
            </a:pPr>
            <a:r>
              <a:rPr lang="en-US" dirty="0"/>
              <a:t>The umpire may call (end) a game if playing conditions around the facility become unacceptable to safely continue the game. </a:t>
            </a:r>
          </a:p>
        </p:txBody>
      </p:sp>
      <p:sp>
        <p:nvSpPr>
          <p:cNvPr id="4" name="Footer Placeholder 3">
            <a:extLst>
              <a:ext uri="{FF2B5EF4-FFF2-40B4-BE49-F238E27FC236}">
                <a16:creationId xmlns:a16="http://schemas.microsoft.com/office/drawing/2014/main" id="{50B39A48-A509-4A32-82C3-19BE08557564}"/>
              </a:ext>
            </a:extLst>
          </p:cNvPr>
          <p:cNvSpPr>
            <a:spLocks noGrp="1"/>
          </p:cNvSpPr>
          <p:nvPr>
            <p:ph type="ftr" sz="quarter" idx="11"/>
          </p:nvPr>
        </p:nvSpPr>
        <p:spPr/>
        <p:txBody>
          <a:bodyPr/>
          <a:lstStyle/>
          <a:p>
            <a:pPr>
              <a:defRPr/>
            </a:pPr>
            <a:r>
              <a:rPr lang="en-US" dirty="0"/>
              <a:t>www.nfhs.org</a:t>
            </a:r>
          </a:p>
        </p:txBody>
      </p:sp>
      <p:pic>
        <p:nvPicPr>
          <p:cNvPr id="8" name="Picture 7">
            <a:extLst>
              <a:ext uri="{FF2B5EF4-FFF2-40B4-BE49-F238E27FC236}">
                <a16:creationId xmlns:a16="http://schemas.microsoft.com/office/drawing/2014/main" id="{C8BCF3E0-A7A0-18AC-486F-5D475738E6F4}"/>
              </a:ext>
            </a:extLst>
          </p:cNvPr>
          <p:cNvPicPr>
            <a:picLocks noChangeAspect="1"/>
          </p:cNvPicPr>
          <p:nvPr/>
        </p:nvPicPr>
        <p:blipFill>
          <a:blip r:embed="rId3"/>
          <a:stretch>
            <a:fillRect/>
          </a:stretch>
        </p:blipFill>
        <p:spPr>
          <a:xfrm>
            <a:off x="1725167" y="1994239"/>
            <a:ext cx="3865824" cy="4371853"/>
          </a:xfrm>
          <a:prstGeom prst="rect">
            <a:avLst/>
          </a:prstGeom>
        </p:spPr>
      </p:pic>
    </p:spTree>
    <p:extLst>
      <p:ext uri="{BB962C8B-B14F-4D97-AF65-F5344CB8AC3E}">
        <p14:creationId xmlns:p14="http://schemas.microsoft.com/office/powerpoint/2010/main" val="1332980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A7FB-B163-4393-BDF7-5DBD3A504C59}"/>
              </a:ext>
            </a:extLst>
          </p:cNvPr>
          <p:cNvSpPr>
            <a:spLocks noGrp="1"/>
          </p:cNvSpPr>
          <p:nvPr>
            <p:ph type="title"/>
          </p:nvPr>
        </p:nvSpPr>
        <p:spPr/>
        <p:txBody>
          <a:bodyPr/>
          <a:lstStyle/>
          <a:p>
            <a:r>
              <a:rPr lang="en-US" dirty="0"/>
              <a:t>Pitching regulations (</a:t>
            </a:r>
            <a:r>
              <a:rPr lang="en-US" dirty="0" err="1"/>
              <a:t>f.p.</a:t>
            </a:r>
            <a:r>
              <a:rPr lang="en-US" dirty="0"/>
              <a:t>)</a:t>
            </a:r>
            <a:br>
              <a:rPr lang="en-US" dirty="0"/>
            </a:br>
            <a:r>
              <a:rPr lang="en-US" dirty="0"/>
              <a:t>6-1-2</a:t>
            </a:r>
            <a:r>
              <a:rPr lang="en-US" cap="none" dirty="0"/>
              <a:t>c</a:t>
            </a:r>
            <a:r>
              <a:rPr lang="en-US" dirty="0"/>
              <a:t> &amp; 2-47</a:t>
            </a:r>
          </a:p>
        </p:txBody>
      </p:sp>
      <p:sp>
        <p:nvSpPr>
          <p:cNvPr id="3" name="Content Placeholder 2">
            <a:extLst>
              <a:ext uri="{FF2B5EF4-FFF2-40B4-BE49-F238E27FC236}">
                <a16:creationId xmlns:a16="http://schemas.microsoft.com/office/drawing/2014/main" id="{28CCFCFE-BEDE-4100-971B-1E806345BF0D}"/>
              </a:ext>
            </a:extLst>
          </p:cNvPr>
          <p:cNvSpPr>
            <a:spLocks noGrp="1"/>
          </p:cNvSpPr>
          <p:nvPr>
            <p:ph idx="1"/>
          </p:nvPr>
        </p:nvSpPr>
        <p:spPr>
          <a:xfrm>
            <a:off x="6157374" y="2323070"/>
            <a:ext cx="6034626" cy="4009467"/>
          </a:xfrm>
        </p:spPr>
        <p:txBody>
          <a:bodyPr/>
          <a:lstStyle/>
          <a:p>
            <a:r>
              <a:rPr lang="en-US" dirty="0"/>
              <a:t>The pitcher may now have both feet off the ground at the same time as long as both feet remain with the 24-inch width of the pitching plate and the pitcher does not replant the pivot foot. </a:t>
            </a:r>
          </a:p>
          <a:p>
            <a:pPr marL="0" indent="0">
              <a:buNone/>
            </a:pPr>
            <a:endParaRPr lang="en-US" dirty="0"/>
          </a:p>
          <a:p>
            <a:r>
              <a:rPr lang="en-US" sz="2400" dirty="0"/>
              <a:t>A replant of the pivot foot occurs when the pitcher pushes off the playing surface from anywhere other than the pitcher’s plate prior to the act of delivering the pitch.</a:t>
            </a:r>
          </a:p>
        </p:txBody>
      </p:sp>
      <p:sp>
        <p:nvSpPr>
          <p:cNvPr id="4" name="Footer Placeholder 3">
            <a:extLst>
              <a:ext uri="{FF2B5EF4-FFF2-40B4-BE49-F238E27FC236}">
                <a16:creationId xmlns:a16="http://schemas.microsoft.com/office/drawing/2014/main" id="{A308C82D-C3AB-47B7-9EC5-AE5459380812}"/>
              </a:ext>
            </a:extLst>
          </p:cNvPr>
          <p:cNvSpPr>
            <a:spLocks noGrp="1"/>
          </p:cNvSpPr>
          <p:nvPr>
            <p:ph type="ftr" sz="quarter" idx="11"/>
          </p:nvPr>
        </p:nvSpPr>
        <p:spPr/>
        <p:txBody>
          <a:bodyPr/>
          <a:lstStyle/>
          <a:p>
            <a:pPr>
              <a:defRPr/>
            </a:pPr>
            <a:r>
              <a:rPr lang="en-US"/>
              <a:t>www.nfhs.org</a:t>
            </a:r>
            <a:endParaRPr lang="en-US" dirty="0"/>
          </a:p>
        </p:txBody>
      </p:sp>
      <p:pic>
        <p:nvPicPr>
          <p:cNvPr id="7" name="Picture 6" descr="A baseball player throwing a ball&#10;&#10;Description automatically generated">
            <a:extLst>
              <a:ext uri="{FF2B5EF4-FFF2-40B4-BE49-F238E27FC236}">
                <a16:creationId xmlns:a16="http://schemas.microsoft.com/office/drawing/2014/main" id="{FA31C4CC-4285-CF3C-471D-89232353C8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526" y="1976463"/>
            <a:ext cx="4236102" cy="4407258"/>
          </a:xfrm>
          <a:prstGeom prst="rect">
            <a:avLst/>
          </a:prstGeom>
        </p:spPr>
      </p:pic>
    </p:spTree>
    <p:extLst>
      <p:ext uri="{BB962C8B-B14F-4D97-AF65-F5344CB8AC3E}">
        <p14:creationId xmlns:p14="http://schemas.microsoft.com/office/powerpoint/2010/main" val="3498753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9A44-D9ED-4542-AD2B-6BE81FB2885E}"/>
              </a:ext>
            </a:extLst>
          </p:cNvPr>
          <p:cNvSpPr>
            <a:spLocks noGrp="1"/>
          </p:cNvSpPr>
          <p:nvPr>
            <p:ph type="title"/>
          </p:nvPr>
        </p:nvSpPr>
        <p:spPr/>
        <p:txBody>
          <a:bodyPr/>
          <a:lstStyle/>
          <a:p>
            <a:r>
              <a:rPr lang="en-US" dirty="0"/>
              <a:t>Infractions by pitcher (</a:t>
            </a:r>
            <a:r>
              <a:rPr lang="en-US" dirty="0" err="1"/>
              <a:t>f.P.</a:t>
            </a:r>
            <a:r>
              <a:rPr lang="en-US" dirty="0"/>
              <a:t>)</a:t>
            </a:r>
            <a:br>
              <a:rPr lang="en-US" dirty="0"/>
            </a:br>
            <a:r>
              <a:rPr lang="en-US" dirty="0"/>
              <a:t>6-2-2</a:t>
            </a:r>
          </a:p>
        </p:txBody>
      </p:sp>
      <p:sp>
        <p:nvSpPr>
          <p:cNvPr id="3" name="Content Placeholder 2">
            <a:extLst>
              <a:ext uri="{FF2B5EF4-FFF2-40B4-BE49-F238E27FC236}">
                <a16:creationId xmlns:a16="http://schemas.microsoft.com/office/drawing/2014/main" id="{FC3EE259-26A7-4BD6-A751-CB1395604F1D}"/>
              </a:ext>
            </a:extLst>
          </p:cNvPr>
          <p:cNvSpPr>
            <a:spLocks noGrp="1"/>
          </p:cNvSpPr>
          <p:nvPr>
            <p:ph idx="1"/>
          </p:nvPr>
        </p:nvSpPr>
        <p:spPr>
          <a:xfrm>
            <a:off x="1501347" y="5313404"/>
            <a:ext cx="10466288" cy="1014371"/>
          </a:xfrm>
        </p:spPr>
        <p:txBody>
          <a:bodyPr/>
          <a:lstStyle/>
          <a:p>
            <a:pPr marL="0" indent="0">
              <a:buNone/>
            </a:pPr>
            <a:r>
              <a:rPr lang="en-US" dirty="0"/>
              <a:t>Pitchers may only use dirt, powdered rosin or comparable drying agents that are listed on the USA Softball’s certified equipment webpage to dry the hand.</a:t>
            </a:r>
          </a:p>
        </p:txBody>
      </p:sp>
      <p:sp>
        <p:nvSpPr>
          <p:cNvPr id="4" name="Footer Placeholder 3">
            <a:extLst>
              <a:ext uri="{FF2B5EF4-FFF2-40B4-BE49-F238E27FC236}">
                <a16:creationId xmlns:a16="http://schemas.microsoft.com/office/drawing/2014/main" id="{44C8313C-B0DF-467F-891C-0AD156372848}"/>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silhouette of a person holding a yellow ball&#10;&#10;Description automatically generated">
            <a:extLst>
              <a:ext uri="{FF2B5EF4-FFF2-40B4-BE49-F238E27FC236}">
                <a16:creationId xmlns:a16="http://schemas.microsoft.com/office/drawing/2014/main" id="{3FEACF27-7916-F973-4BE6-1C4105C4E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8859" y="1994257"/>
            <a:ext cx="8321040" cy="3227832"/>
          </a:xfrm>
          <a:prstGeom prst="rect">
            <a:avLst/>
          </a:prstGeom>
        </p:spPr>
      </p:pic>
    </p:spTree>
    <p:extLst>
      <p:ext uri="{BB962C8B-B14F-4D97-AF65-F5344CB8AC3E}">
        <p14:creationId xmlns:p14="http://schemas.microsoft.com/office/powerpoint/2010/main" val="1964295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2024 </a:t>
            </a:r>
            <a:r>
              <a:rPr lang="en-US" dirty="0" err="1"/>
              <a:t>nfhs</a:t>
            </a:r>
            <a:r>
              <a:rPr lang="en-US" dirty="0"/>
              <a:t> softball editorial CHANGES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2418521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D11BE-F4BD-4CA4-9CEE-1C714E4E92A0}"/>
              </a:ext>
            </a:extLst>
          </p:cNvPr>
          <p:cNvSpPr>
            <a:spLocks noGrp="1"/>
          </p:cNvSpPr>
          <p:nvPr>
            <p:ph type="title"/>
          </p:nvPr>
        </p:nvSpPr>
        <p:spPr/>
        <p:txBody>
          <a:bodyPr/>
          <a:lstStyle/>
          <a:p>
            <a:r>
              <a:rPr lang="en-US" dirty="0"/>
              <a:t>Bats</a:t>
            </a:r>
            <a:br>
              <a:rPr lang="en-US" dirty="0"/>
            </a:br>
            <a:r>
              <a:rPr lang="en-US" cap="none" dirty="0"/>
              <a:t>1-5-1c </a:t>
            </a:r>
            <a:r>
              <a:rPr lang="en-US" dirty="0"/>
              <a:t>&amp; 2-4-3</a:t>
            </a:r>
          </a:p>
        </p:txBody>
      </p:sp>
      <p:sp>
        <p:nvSpPr>
          <p:cNvPr id="10" name="Content Placeholder 9">
            <a:extLst>
              <a:ext uri="{FF2B5EF4-FFF2-40B4-BE49-F238E27FC236}">
                <a16:creationId xmlns:a16="http://schemas.microsoft.com/office/drawing/2014/main" id="{5729767C-D265-40EB-A4F6-7175F9E32FF8}"/>
              </a:ext>
            </a:extLst>
          </p:cNvPr>
          <p:cNvSpPr>
            <a:spLocks noGrp="1"/>
          </p:cNvSpPr>
          <p:nvPr>
            <p:ph idx="1"/>
          </p:nvPr>
        </p:nvSpPr>
        <p:spPr>
          <a:xfrm>
            <a:off x="1940985" y="5349667"/>
            <a:ext cx="10026649" cy="978109"/>
          </a:xfrm>
        </p:spPr>
        <p:txBody>
          <a:bodyPr/>
          <a:lstStyle/>
          <a:p>
            <a:pPr marL="0" indent="0">
              <a:buNone/>
            </a:pPr>
            <a:r>
              <a:rPr lang="en-US" dirty="0"/>
              <a:t>Adds the words “when initially detected” to clarify what occurs when a damaged bat is initially discovered in the game.</a:t>
            </a:r>
          </a:p>
        </p:txBody>
      </p:sp>
      <p:sp>
        <p:nvSpPr>
          <p:cNvPr id="4" name="Footer Placeholder 3">
            <a:extLst>
              <a:ext uri="{FF2B5EF4-FFF2-40B4-BE49-F238E27FC236}">
                <a16:creationId xmlns:a16="http://schemas.microsoft.com/office/drawing/2014/main" id="{CB70A6E6-2F91-49AD-B815-D8CE861D3052}"/>
              </a:ext>
            </a:extLst>
          </p:cNvPr>
          <p:cNvSpPr>
            <a:spLocks noGrp="1"/>
          </p:cNvSpPr>
          <p:nvPr>
            <p:ph type="ftr" sz="quarter" idx="11"/>
          </p:nvPr>
        </p:nvSpPr>
        <p:spPr/>
        <p:txBody>
          <a:bodyPr/>
          <a:lstStyle/>
          <a:p>
            <a:pPr>
              <a:defRPr/>
            </a:pPr>
            <a:r>
              <a:rPr lang="en-US"/>
              <a:t>www.nfhs.org</a:t>
            </a:r>
            <a:endParaRPr lang="en-US" dirty="0"/>
          </a:p>
        </p:txBody>
      </p:sp>
      <p:pic>
        <p:nvPicPr>
          <p:cNvPr id="5" name="Picture 4" descr="A person holding a bat&#10;&#10;Description automatically generated">
            <a:extLst>
              <a:ext uri="{FF2B5EF4-FFF2-40B4-BE49-F238E27FC236}">
                <a16:creationId xmlns:a16="http://schemas.microsoft.com/office/drawing/2014/main" id="{2433FDD6-4824-B402-0C6B-FDC909941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714" y="1954658"/>
            <a:ext cx="7818120" cy="3172968"/>
          </a:xfrm>
          <a:prstGeom prst="rect">
            <a:avLst/>
          </a:prstGeom>
        </p:spPr>
      </p:pic>
      <p:sp>
        <p:nvSpPr>
          <p:cNvPr id="6" name="TextBox 5"/>
          <p:cNvSpPr txBox="1"/>
          <p:nvPr/>
        </p:nvSpPr>
        <p:spPr>
          <a:xfrm>
            <a:off x="2594714" y="2756167"/>
            <a:ext cx="1669047" cy="1077218"/>
          </a:xfrm>
          <a:prstGeom prst="rect">
            <a:avLst/>
          </a:prstGeom>
          <a:noFill/>
        </p:spPr>
        <p:txBody>
          <a:bodyPr wrap="none" rtlCol="0">
            <a:spAutoFit/>
          </a:bodyPr>
          <a:lstStyle/>
          <a:p>
            <a:r>
              <a:rPr lang="en-US" sz="1600" b="1" dirty="0">
                <a:solidFill>
                  <a:schemeClr val="bg2">
                    <a:lumMod val="10000"/>
                  </a:schemeClr>
                </a:solidFill>
              </a:rPr>
              <a:t>“It needs to be </a:t>
            </a:r>
          </a:p>
          <a:p>
            <a:r>
              <a:rPr lang="en-US" sz="1600" b="1" dirty="0">
                <a:solidFill>
                  <a:schemeClr val="bg2">
                    <a:lumMod val="10000"/>
                  </a:schemeClr>
                </a:solidFill>
              </a:rPr>
              <a:t> removed</a:t>
            </a:r>
          </a:p>
          <a:p>
            <a:r>
              <a:rPr lang="en-US" sz="1600" b="1" dirty="0">
                <a:solidFill>
                  <a:schemeClr val="bg2">
                    <a:lumMod val="10000"/>
                  </a:schemeClr>
                </a:solidFill>
              </a:rPr>
              <a:t> from the </a:t>
            </a:r>
          </a:p>
          <a:p>
            <a:r>
              <a:rPr lang="en-US" sz="1600" b="1" dirty="0">
                <a:solidFill>
                  <a:schemeClr val="bg2">
                    <a:lumMod val="10000"/>
                  </a:schemeClr>
                </a:solidFill>
              </a:rPr>
              <a:t> game.”</a:t>
            </a:r>
          </a:p>
        </p:txBody>
      </p:sp>
    </p:spTree>
    <p:extLst>
      <p:ext uri="{BB962C8B-B14F-4D97-AF65-F5344CB8AC3E}">
        <p14:creationId xmlns:p14="http://schemas.microsoft.com/office/powerpoint/2010/main" val="249577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a:xfrm>
            <a:off x="963613" y="4406900"/>
            <a:ext cx="8867775" cy="1362075"/>
          </a:xfrm>
        </p:spPr>
        <p:txBody>
          <a:bodyPr/>
          <a:lstStyle/>
          <a:p>
            <a:pPr>
              <a:defRPr/>
            </a:pPr>
            <a:br>
              <a:rPr lang="en-US" dirty="0"/>
            </a:br>
            <a:r>
              <a:rPr lang="en-US" dirty="0"/>
              <a:t>about the NFHS </a:t>
            </a:r>
          </a:p>
        </p:txBody>
      </p:sp>
      <p:sp>
        <p:nvSpPr>
          <p:cNvPr id="20483" name="Text Placeholder 2">
            <a:extLst>
              <a:ext uri="{FF2B5EF4-FFF2-40B4-BE49-F238E27FC236}">
                <a16:creationId xmlns:a16="http://schemas.microsoft.com/office/drawing/2014/main" id="{07130364-3963-48D5-9399-FA9713CE0809}"/>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E183-60F7-4A88-8337-3149550AD8FB}"/>
              </a:ext>
            </a:extLst>
          </p:cNvPr>
          <p:cNvSpPr>
            <a:spLocks noGrp="1"/>
          </p:cNvSpPr>
          <p:nvPr>
            <p:ph type="title"/>
          </p:nvPr>
        </p:nvSpPr>
        <p:spPr/>
        <p:txBody>
          <a:bodyPr/>
          <a:lstStyle/>
          <a:p>
            <a:r>
              <a:rPr lang="en-US" dirty="0"/>
              <a:t>Batting and catchers helmets</a:t>
            </a:r>
            <a:br>
              <a:rPr lang="en-US" dirty="0"/>
            </a:br>
            <a:r>
              <a:rPr lang="en-US" dirty="0"/>
              <a:t>1-6-1 &amp; 1-7-1</a:t>
            </a:r>
          </a:p>
        </p:txBody>
      </p:sp>
      <p:sp>
        <p:nvSpPr>
          <p:cNvPr id="5" name="Content Placeholder 4"/>
          <p:cNvSpPr>
            <a:spLocks noGrp="1"/>
          </p:cNvSpPr>
          <p:nvPr>
            <p:ph sz="half" idx="1"/>
          </p:nvPr>
        </p:nvSpPr>
        <p:spPr/>
        <p:txBody>
          <a:bodyPr/>
          <a:lstStyle/>
          <a:p>
            <a:r>
              <a:rPr lang="en-US" sz="2400" dirty="0">
                <a:solidFill>
                  <a:srgbClr val="414B56"/>
                </a:solidFill>
              </a:rPr>
              <a:t>Rule 1-6-1: Updates the current stamp used by NOCSAE for approved batting helmets</a:t>
            </a:r>
            <a:r>
              <a:rPr lang="en-US" dirty="0">
                <a:solidFill>
                  <a:srgbClr val="414B56"/>
                </a:solidFill>
              </a:rPr>
              <a:t>.</a:t>
            </a:r>
          </a:p>
          <a:p>
            <a:endParaRPr lang="en-US" dirty="0"/>
          </a:p>
        </p:txBody>
      </p:sp>
      <p:sp>
        <p:nvSpPr>
          <p:cNvPr id="6" name="Content Placeholder 5"/>
          <p:cNvSpPr>
            <a:spLocks noGrp="1"/>
          </p:cNvSpPr>
          <p:nvPr>
            <p:ph sz="half" idx="2"/>
          </p:nvPr>
        </p:nvSpPr>
        <p:spPr/>
        <p:txBody>
          <a:bodyPr/>
          <a:lstStyle/>
          <a:p>
            <a:r>
              <a:rPr lang="en-US" sz="2400" dirty="0">
                <a:solidFill>
                  <a:srgbClr val="414B56"/>
                </a:solidFill>
              </a:rPr>
              <a:t>Rule 1-7-1: Updates the current stamp used by NOCSAE for approved catcher’s helmets</a:t>
            </a:r>
            <a:r>
              <a:rPr lang="en-US" dirty="0">
                <a:solidFill>
                  <a:srgbClr val="414B56"/>
                </a:solidFill>
              </a:rPr>
              <a:t>.</a:t>
            </a:r>
          </a:p>
          <a:p>
            <a:endParaRPr lang="en-US" dirty="0"/>
          </a:p>
        </p:txBody>
      </p:sp>
      <p:sp>
        <p:nvSpPr>
          <p:cNvPr id="4" name="Footer Placeholder 3">
            <a:extLst>
              <a:ext uri="{FF2B5EF4-FFF2-40B4-BE49-F238E27FC236}">
                <a16:creationId xmlns:a16="http://schemas.microsoft.com/office/drawing/2014/main" id="{908B8FA0-D8E3-4037-9914-AF61DB055FD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7" name="Picture 6" descr="A black and white sign with a helmet on it&#10;&#10;Description automatically generated">
            <a:extLst>
              <a:ext uri="{FF2B5EF4-FFF2-40B4-BE49-F238E27FC236}">
                <a16:creationId xmlns:a16="http://schemas.microsoft.com/office/drawing/2014/main" id="{04E8DB4B-2EE6-3025-DA1B-7E6776892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513" y="3142211"/>
            <a:ext cx="3373723" cy="3333797"/>
          </a:xfrm>
          <a:prstGeom prst="rect">
            <a:avLst/>
          </a:prstGeom>
        </p:spPr>
      </p:pic>
      <p:pic>
        <p:nvPicPr>
          <p:cNvPr id="8" name="Picture 7"/>
          <p:cNvPicPr>
            <a:picLocks noChangeAspect="1"/>
          </p:cNvPicPr>
          <p:nvPr/>
        </p:nvPicPr>
        <p:blipFill>
          <a:blip r:embed="rId4"/>
          <a:stretch>
            <a:fillRect/>
          </a:stretch>
        </p:blipFill>
        <p:spPr>
          <a:xfrm>
            <a:off x="7618921" y="3134859"/>
            <a:ext cx="3373723" cy="3341149"/>
          </a:xfrm>
          <a:prstGeom prst="rect">
            <a:avLst/>
          </a:prstGeom>
        </p:spPr>
      </p:pic>
    </p:spTree>
    <p:extLst>
      <p:ext uri="{BB962C8B-B14F-4D97-AF65-F5344CB8AC3E}">
        <p14:creationId xmlns:p14="http://schemas.microsoft.com/office/powerpoint/2010/main" val="621487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688C-DA4F-F041-1EFC-8A5675F36674}"/>
              </a:ext>
            </a:extLst>
          </p:cNvPr>
          <p:cNvSpPr>
            <a:spLocks noGrp="1"/>
          </p:cNvSpPr>
          <p:nvPr>
            <p:ph type="title"/>
          </p:nvPr>
        </p:nvSpPr>
        <p:spPr/>
        <p:txBody>
          <a:bodyPr/>
          <a:lstStyle/>
          <a:p>
            <a:r>
              <a:rPr lang="en-US" dirty="0"/>
              <a:t>Pitching regulations (</a:t>
            </a:r>
            <a:r>
              <a:rPr lang="en-US" dirty="0" err="1"/>
              <a:t>f.p.</a:t>
            </a:r>
            <a:r>
              <a:rPr lang="en-US" dirty="0"/>
              <a:t>)</a:t>
            </a:r>
            <a:br>
              <a:rPr lang="en-US" dirty="0"/>
            </a:br>
            <a:r>
              <a:rPr lang="en-US" dirty="0"/>
              <a:t>6-1-1</a:t>
            </a:r>
            <a:r>
              <a:rPr lang="en-US" cap="none" dirty="0"/>
              <a:t>b</a:t>
            </a:r>
            <a:endParaRPr lang="en-US" dirty="0"/>
          </a:p>
        </p:txBody>
      </p:sp>
      <p:sp>
        <p:nvSpPr>
          <p:cNvPr id="3" name="Content Placeholder 2">
            <a:extLst>
              <a:ext uri="{FF2B5EF4-FFF2-40B4-BE49-F238E27FC236}">
                <a16:creationId xmlns:a16="http://schemas.microsoft.com/office/drawing/2014/main" id="{397EB915-612F-D304-BD9C-3524215B0808}"/>
              </a:ext>
            </a:extLst>
          </p:cNvPr>
          <p:cNvSpPr>
            <a:spLocks noGrp="1"/>
          </p:cNvSpPr>
          <p:nvPr>
            <p:ph idx="1"/>
          </p:nvPr>
        </p:nvSpPr>
        <p:spPr/>
        <p:txBody>
          <a:bodyPr/>
          <a:lstStyle/>
          <a:p>
            <a:pPr marL="0" indent="0">
              <a:buNone/>
            </a:pPr>
            <a:r>
              <a:rPr lang="en-US" dirty="0"/>
              <a:t>text</a:t>
            </a:r>
          </a:p>
        </p:txBody>
      </p:sp>
      <p:sp>
        <p:nvSpPr>
          <p:cNvPr id="4" name="Footer Placeholder 3">
            <a:extLst>
              <a:ext uri="{FF2B5EF4-FFF2-40B4-BE49-F238E27FC236}">
                <a16:creationId xmlns:a16="http://schemas.microsoft.com/office/drawing/2014/main" id="{95B80528-B870-6302-4325-5F14698B2A07}"/>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erson holding a softball and a ball&#10;&#10;Description automatically generated">
            <a:extLst>
              <a:ext uri="{FF2B5EF4-FFF2-40B4-BE49-F238E27FC236}">
                <a16:creationId xmlns:a16="http://schemas.microsoft.com/office/drawing/2014/main" id="{E52B9E25-0114-388D-4BA0-38E21F17B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634" y="1959163"/>
            <a:ext cx="3310128" cy="4434840"/>
          </a:xfrm>
          <a:prstGeom prst="rect">
            <a:avLst/>
          </a:prstGeom>
        </p:spPr>
      </p:pic>
      <p:sp>
        <p:nvSpPr>
          <p:cNvPr id="5" name="Content Placeholder 9">
            <a:extLst>
              <a:ext uri="{FF2B5EF4-FFF2-40B4-BE49-F238E27FC236}">
                <a16:creationId xmlns:a16="http://schemas.microsoft.com/office/drawing/2014/main" id="{22AB94D7-5BD1-BE7F-670F-A98402FDF88C}"/>
              </a:ext>
            </a:extLst>
          </p:cNvPr>
          <p:cNvSpPr txBox="1">
            <a:spLocks/>
          </p:cNvSpPr>
          <p:nvPr/>
        </p:nvSpPr>
        <p:spPr bwMode="auto">
          <a:xfrm>
            <a:off x="5711852" y="2156254"/>
            <a:ext cx="5746007" cy="41715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Adds the wording “in contact with the pitcher’s plate” to </a:t>
            </a:r>
            <a:r>
              <a:rPr lang="en-US" dirty="0">
                <a:solidFill>
                  <a:schemeClr val="bg2">
                    <a:lumMod val="10000"/>
                  </a:schemeClr>
                </a:solidFill>
              </a:rPr>
              <a:t>clarify where the pitcher is required to take (</a:t>
            </a:r>
            <a:r>
              <a:rPr lang="en-US" dirty="0"/>
              <a:t>or simulate taking) a signal from the catcher.</a:t>
            </a:r>
          </a:p>
        </p:txBody>
      </p:sp>
    </p:spTree>
    <p:extLst>
      <p:ext uri="{BB962C8B-B14F-4D97-AF65-F5344CB8AC3E}">
        <p14:creationId xmlns:p14="http://schemas.microsoft.com/office/powerpoint/2010/main" val="331059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E0280-A819-9AE4-9523-29748B4B7A7B}"/>
              </a:ext>
            </a:extLst>
          </p:cNvPr>
          <p:cNvSpPr>
            <a:spLocks noGrp="1"/>
          </p:cNvSpPr>
          <p:nvPr>
            <p:ph type="title"/>
          </p:nvPr>
        </p:nvSpPr>
        <p:spPr/>
        <p:txBody>
          <a:bodyPr/>
          <a:lstStyle/>
          <a:p>
            <a:r>
              <a:rPr lang="en-US" dirty="0"/>
              <a:t>Position and batting order</a:t>
            </a:r>
            <a:br>
              <a:rPr lang="en-US" dirty="0"/>
            </a:br>
            <a:r>
              <a:rPr lang="en-US" dirty="0"/>
              <a:t>7-1-2 penalty 2</a:t>
            </a:r>
          </a:p>
        </p:txBody>
      </p:sp>
      <p:sp>
        <p:nvSpPr>
          <p:cNvPr id="3" name="Content Placeholder 2">
            <a:extLst>
              <a:ext uri="{FF2B5EF4-FFF2-40B4-BE49-F238E27FC236}">
                <a16:creationId xmlns:a16="http://schemas.microsoft.com/office/drawing/2014/main" id="{832E6539-0F74-CD3B-4FF6-A04E9348C97C}"/>
              </a:ext>
            </a:extLst>
          </p:cNvPr>
          <p:cNvSpPr>
            <a:spLocks noGrp="1"/>
          </p:cNvSpPr>
          <p:nvPr>
            <p:ph idx="1"/>
          </p:nvPr>
        </p:nvSpPr>
        <p:spPr/>
        <p:txBody>
          <a:bodyPr/>
          <a:lstStyle/>
          <a:p>
            <a:pPr marL="0" indent="0">
              <a:buNone/>
            </a:pPr>
            <a:r>
              <a:rPr lang="en-US" dirty="0"/>
              <a:t>text</a:t>
            </a:r>
          </a:p>
        </p:txBody>
      </p:sp>
      <p:sp>
        <p:nvSpPr>
          <p:cNvPr id="4" name="Footer Placeholder 3">
            <a:extLst>
              <a:ext uri="{FF2B5EF4-FFF2-40B4-BE49-F238E27FC236}">
                <a16:creationId xmlns:a16="http://schemas.microsoft.com/office/drawing/2014/main" id="{3A3CD8D1-F012-5D51-CD5C-C6F7150A368D}"/>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few men wearing hats and holding a basket&#10;&#10;Description automatically generated">
            <a:extLst>
              <a:ext uri="{FF2B5EF4-FFF2-40B4-BE49-F238E27FC236}">
                <a16:creationId xmlns:a16="http://schemas.microsoft.com/office/drawing/2014/main" id="{D78CA989-7FEE-730F-E0A1-3FF9570050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757" y="2071981"/>
            <a:ext cx="5559552" cy="3986784"/>
          </a:xfrm>
          <a:prstGeom prst="rect">
            <a:avLst/>
          </a:prstGeom>
        </p:spPr>
      </p:pic>
      <p:sp>
        <p:nvSpPr>
          <p:cNvPr id="5" name="Content Placeholder 9">
            <a:extLst>
              <a:ext uri="{FF2B5EF4-FFF2-40B4-BE49-F238E27FC236}">
                <a16:creationId xmlns:a16="http://schemas.microsoft.com/office/drawing/2014/main" id="{007B72E3-AD3A-DEBF-DC63-B0822DE4D535}"/>
              </a:ext>
            </a:extLst>
          </p:cNvPr>
          <p:cNvSpPr txBox="1">
            <a:spLocks/>
          </p:cNvSpPr>
          <p:nvPr/>
        </p:nvSpPr>
        <p:spPr bwMode="auto">
          <a:xfrm>
            <a:off x="7148360" y="2156255"/>
            <a:ext cx="4840441" cy="41715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Changes the formatting in the penalty to clarify the effects of when an improper batter becomes a runner or is put out and the defensive team appeals to the umpire </a:t>
            </a:r>
            <a:r>
              <a:rPr lang="en-US" dirty="0">
                <a:solidFill>
                  <a:schemeClr val="bg2">
                    <a:lumMod val="10000"/>
                  </a:schemeClr>
                </a:solidFill>
              </a:rPr>
              <a:t>before the next pitch.</a:t>
            </a:r>
          </a:p>
        </p:txBody>
      </p:sp>
    </p:spTree>
    <p:extLst>
      <p:ext uri="{BB962C8B-B14F-4D97-AF65-F5344CB8AC3E}">
        <p14:creationId xmlns:p14="http://schemas.microsoft.com/office/powerpoint/2010/main" val="1380554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5757-47EF-BFB8-5C37-EAF5768EC4DA}"/>
              </a:ext>
            </a:extLst>
          </p:cNvPr>
          <p:cNvSpPr>
            <a:spLocks noGrp="1"/>
          </p:cNvSpPr>
          <p:nvPr>
            <p:ph type="title"/>
          </p:nvPr>
        </p:nvSpPr>
        <p:spPr/>
        <p:txBody>
          <a:bodyPr/>
          <a:lstStyle/>
          <a:p>
            <a:r>
              <a:rPr lang="en-US" dirty="0"/>
              <a:t>Position and batting order</a:t>
            </a:r>
            <a:br>
              <a:rPr lang="en-US" dirty="0"/>
            </a:br>
            <a:r>
              <a:rPr lang="en-US" dirty="0"/>
              <a:t>7-1-2 penalty 3</a:t>
            </a:r>
            <a:br>
              <a:rPr lang="en-US" dirty="0"/>
            </a:br>
            <a:endParaRPr lang="en-US" dirty="0"/>
          </a:p>
        </p:txBody>
      </p:sp>
      <p:sp>
        <p:nvSpPr>
          <p:cNvPr id="3" name="Content Placeholder 2">
            <a:extLst>
              <a:ext uri="{FF2B5EF4-FFF2-40B4-BE49-F238E27FC236}">
                <a16:creationId xmlns:a16="http://schemas.microsoft.com/office/drawing/2014/main" id="{EFA6D00F-975B-A5FB-131F-7FDB59398224}"/>
              </a:ext>
            </a:extLst>
          </p:cNvPr>
          <p:cNvSpPr>
            <a:spLocks noGrp="1"/>
          </p:cNvSpPr>
          <p:nvPr>
            <p:ph idx="1"/>
          </p:nvPr>
        </p:nvSpPr>
        <p:spPr/>
        <p:txBody>
          <a:bodyPr/>
          <a:lstStyle/>
          <a:p>
            <a:pPr marL="0" indent="0">
              <a:buNone/>
            </a:pPr>
            <a:r>
              <a:rPr lang="en-US" dirty="0"/>
              <a:t>text</a:t>
            </a:r>
          </a:p>
        </p:txBody>
      </p:sp>
      <p:sp>
        <p:nvSpPr>
          <p:cNvPr id="4" name="Footer Placeholder 3">
            <a:extLst>
              <a:ext uri="{FF2B5EF4-FFF2-40B4-BE49-F238E27FC236}">
                <a16:creationId xmlns:a16="http://schemas.microsoft.com/office/drawing/2014/main" id="{B1FA0B07-F2F5-FC0F-8CF5-F73261456374}"/>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baseball player hitting a ball&#10;&#10;Description automatically generated">
            <a:extLst>
              <a:ext uri="{FF2B5EF4-FFF2-40B4-BE49-F238E27FC236}">
                <a16:creationId xmlns:a16="http://schemas.microsoft.com/office/drawing/2014/main" id="{6B1BD394-CB0A-0A58-0763-821734029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985" y="1927900"/>
            <a:ext cx="8394192" cy="3447288"/>
          </a:xfrm>
          <a:prstGeom prst="rect">
            <a:avLst/>
          </a:prstGeom>
        </p:spPr>
      </p:pic>
      <p:sp>
        <p:nvSpPr>
          <p:cNvPr id="5" name="Content Placeholder 8">
            <a:extLst>
              <a:ext uri="{FF2B5EF4-FFF2-40B4-BE49-F238E27FC236}">
                <a16:creationId xmlns:a16="http://schemas.microsoft.com/office/drawing/2014/main" id="{D632FE3B-2938-EFC4-1B16-7A50E369B104}"/>
              </a:ext>
            </a:extLst>
          </p:cNvPr>
          <p:cNvSpPr txBox="1">
            <a:spLocks/>
          </p:cNvSpPr>
          <p:nvPr/>
        </p:nvSpPr>
        <p:spPr bwMode="auto">
          <a:xfrm>
            <a:off x="1729947" y="5503943"/>
            <a:ext cx="10237688" cy="823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2000" dirty="0"/>
              <a:t>Formats the penalty to clarify the effect for when an improper batter has completed their turn at bat and no appeal has been </a:t>
            </a:r>
            <a:r>
              <a:rPr lang="en-US" sz="2000" dirty="0">
                <a:solidFill>
                  <a:schemeClr val="bg2">
                    <a:lumMod val="10000"/>
                  </a:schemeClr>
                </a:solidFill>
              </a:rPr>
              <a:t>made before the next pitch.</a:t>
            </a:r>
          </a:p>
        </p:txBody>
      </p:sp>
    </p:spTree>
    <p:extLst>
      <p:ext uri="{BB962C8B-B14F-4D97-AF65-F5344CB8AC3E}">
        <p14:creationId xmlns:p14="http://schemas.microsoft.com/office/powerpoint/2010/main" val="1738202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8B6F-C4E9-DA3C-B53F-73435B615969}"/>
              </a:ext>
            </a:extLst>
          </p:cNvPr>
          <p:cNvSpPr>
            <a:spLocks noGrp="1"/>
          </p:cNvSpPr>
          <p:nvPr>
            <p:ph type="title"/>
          </p:nvPr>
        </p:nvSpPr>
        <p:spPr/>
        <p:txBody>
          <a:bodyPr/>
          <a:lstStyle/>
          <a:p>
            <a:r>
              <a:rPr lang="en-US" dirty="0"/>
              <a:t>Batter is out</a:t>
            </a:r>
            <a:br>
              <a:rPr lang="en-US" dirty="0"/>
            </a:br>
            <a:r>
              <a:rPr lang="en-US" dirty="0"/>
              <a:t>7-4-4</a:t>
            </a:r>
          </a:p>
        </p:txBody>
      </p:sp>
      <p:sp>
        <p:nvSpPr>
          <p:cNvPr id="3" name="Content Placeholder 2">
            <a:extLst>
              <a:ext uri="{FF2B5EF4-FFF2-40B4-BE49-F238E27FC236}">
                <a16:creationId xmlns:a16="http://schemas.microsoft.com/office/drawing/2014/main" id="{63CCD2B2-CDA4-2D65-C5B3-38D25BE0E7BB}"/>
              </a:ext>
            </a:extLst>
          </p:cNvPr>
          <p:cNvSpPr>
            <a:spLocks noGrp="1"/>
          </p:cNvSpPr>
          <p:nvPr>
            <p:ph idx="1"/>
          </p:nvPr>
        </p:nvSpPr>
        <p:spPr/>
        <p:txBody>
          <a:bodyPr/>
          <a:lstStyle/>
          <a:p>
            <a:pPr marL="0" indent="0">
              <a:buNone/>
            </a:pPr>
            <a:r>
              <a:rPr lang="en-US" dirty="0"/>
              <a:t>text</a:t>
            </a:r>
          </a:p>
        </p:txBody>
      </p:sp>
      <p:sp>
        <p:nvSpPr>
          <p:cNvPr id="4" name="Footer Placeholder 3">
            <a:extLst>
              <a:ext uri="{FF2B5EF4-FFF2-40B4-BE49-F238E27FC236}">
                <a16:creationId xmlns:a16="http://schemas.microsoft.com/office/drawing/2014/main" id="{DEF5E989-909D-544E-9BA5-A2C26991C35D}"/>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silhouette of a baseball player&#10;&#10;Description automatically generated">
            <a:extLst>
              <a:ext uri="{FF2B5EF4-FFF2-40B4-BE49-F238E27FC236}">
                <a16:creationId xmlns:a16="http://schemas.microsoft.com/office/drawing/2014/main" id="{DAD3FDBC-EA99-1421-E3EB-D4B9262AB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0462" y="1977452"/>
            <a:ext cx="4590288" cy="4398264"/>
          </a:xfrm>
          <a:prstGeom prst="rect">
            <a:avLst/>
          </a:prstGeom>
        </p:spPr>
      </p:pic>
      <p:sp>
        <p:nvSpPr>
          <p:cNvPr id="5" name="Content Placeholder 9">
            <a:extLst>
              <a:ext uri="{FF2B5EF4-FFF2-40B4-BE49-F238E27FC236}">
                <a16:creationId xmlns:a16="http://schemas.microsoft.com/office/drawing/2014/main" id="{BFA31A6A-52CE-EE77-7B1D-A21623EEEF51}"/>
              </a:ext>
            </a:extLst>
          </p:cNvPr>
          <p:cNvSpPr txBox="1">
            <a:spLocks/>
          </p:cNvSpPr>
          <p:nvPr/>
        </p:nvSpPr>
        <p:spPr bwMode="auto">
          <a:xfrm>
            <a:off x="6809147" y="2204195"/>
            <a:ext cx="4840441" cy="41715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Formats the rule to clarify the various ways the batter can interfere with the catcher’s fielding or throwing.</a:t>
            </a:r>
          </a:p>
        </p:txBody>
      </p:sp>
    </p:spTree>
    <p:extLst>
      <p:ext uri="{BB962C8B-B14F-4D97-AF65-F5344CB8AC3E}">
        <p14:creationId xmlns:p14="http://schemas.microsoft.com/office/powerpoint/2010/main" val="4167997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2024 </a:t>
            </a:r>
            <a:r>
              <a:rPr lang="en-US" dirty="0" err="1"/>
              <a:t>nfhs</a:t>
            </a:r>
            <a:r>
              <a:rPr lang="en-US" dirty="0"/>
              <a:t> softball points of emphasis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326562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2A72-C8BB-B94A-97B7-989D2E41B256}"/>
              </a:ext>
            </a:extLst>
          </p:cNvPr>
          <p:cNvSpPr>
            <a:spLocks noGrp="1"/>
          </p:cNvSpPr>
          <p:nvPr>
            <p:ph type="title"/>
          </p:nvPr>
        </p:nvSpPr>
        <p:spPr/>
        <p:txBody>
          <a:bodyPr/>
          <a:lstStyle/>
          <a:p>
            <a:r>
              <a:rPr lang="en-US" dirty="0"/>
              <a:t>Game management</a:t>
            </a:r>
          </a:p>
        </p:txBody>
      </p:sp>
      <p:sp>
        <p:nvSpPr>
          <p:cNvPr id="3" name="Content Placeholder 2">
            <a:extLst>
              <a:ext uri="{FF2B5EF4-FFF2-40B4-BE49-F238E27FC236}">
                <a16:creationId xmlns:a16="http://schemas.microsoft.com/office/drawing/2014/main" id="{F24089E0-0C2D-2908-A47C-2E345D542951}"/>
              </a:ext>
            </a:extLst>
          </p:cNvPr>
          <p:cNvSpPr>
            <a:spLocks noGrp="1"/>
          </p:cNvSpPr>
          <p:nvPr>
            <p:ph idx="1"/>
          </p:nvPr>
        </p:nvSpPr>
        <p:spPr>
          <a:xfrm>
            <a:off x="9189218" y="1979954"/>
            <a:ext cx="2798920" cy="4295091"/>
          </a:xfrm>
        </p:spPr>
        <p:txBody>
          <a:bodyPr/>
          <a:lstStyle/>
          <a:p>
            <a:pPr marL="231775" indent="-231775"/>
            <a:r>
              <a:rPr lang="en-US" sz="1600" dirty="0">
                <a:effectLst/>
                <a:latin typeface="Calibri" panose="020F0502020204030204" pitchFamily="34" charset="0"/>
                <a:ea typeface="Calibri" panose="020F0502020204030204" pitchFamily="34" charset="0"/>
                <a:cs typeface="Times New Roman" panose="02020603050405020304" pitchFamily="18" charset="0"/>
              </a:rPr>
              <a:t>Umpire and coach communication should be conversational, not confrontational. </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31775" indent="-231775"/>
            <a:r>
              <a:rPr lang="en-US" sz="1600" dirty="0">
                <a:effectLst/>
                <a:latin typeface="Calibri" panose="020F0502020204030204" pitchFamily="34" charset="0"/>
                <a:ea typeface="Calibri" panose="020F0502020204030204" pitchFamily="34" charset="0"/>
                <a:cs typeface="Times New Roman" panose="02020603050405020304" pitchFamily="18" charset="0"/>
              </a:rPr>
              <a:t>Professionalism should be followed by coaches and umpires to maintain a successful working relationship. </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31775" indent="-231775"/>
            <a:r>
              <a:rPr lang="en-US" sz="1600" dirty="0">
                <a:effectLst/>
                <a:latin typeface="Calibri" panose="020F0502020204030204" pitchFamily="34" charset="0"/>
                <a:ea typeface="Calibri" panose="020F0502020204030204" pitchFamily="34" charset="0"/>
                <a:cs typeface="Times New Roman" panose="02020603050405020304" pitchFamily="18" charset="0"/>
              </a:rPr>
              <a:t>Although umpires are not there to “rush” players, one of their responsibilities is to help maintain a good flow of the game. </a:t>
            </a:r>
            <a:endParaRPr lang="en-US" sz="1300" dirty="0"/>
          </a:p>
        </p:txBody>
      </p:sp>
      <p:sp>
        <p:nvSpPr>
          <p:cNvPr id="4" name="Footer Placeholder 3">
            <a:extLst>
              <a:ext uri="{FF2B5EF4-FFF2-40B4-BE49-F238E27FC236}">
                <a16:creationId xmlns:a16="http://schemas.microsoft.com/office/drawing/2014/main" id="{F0AA5E4F-B000-93EF-0045-C417DE52BFE5}"/>
              </a:ext>
            </a:extLst>
          </p:cNvPr>
          <p:cNvSpPr>
            <a:spLocks noGrp="1"/>
          </p:cNvSpPr>
          <p:nvPr>
            <p:ph type="ftr" sz="quarter" idx="11"/>
          </p:nvPr>
        </p:nvSpPr>
        <p:spPr/>
        <p:txBody>
          <a:bodyPr/>
          <a:lstStyle/>
          <a:p>
            <a:pPr>
              <a:defRPr/>
            </a:pPr>
            <a:r>
              <a:rPr lang="en-US"/>
              <a:t>www.nfhs.org</a:t>
            </a:r>
            <a:endParaRPr lang="en-US" dirty="0"/>
          </a:p>
        </p:txBody>
      </p:sp>
      <p:pic>
        <p:nvPicPr>
          <p:cNvPr id="8" name="Picture 7">
            <a:extLst>
              <a:ext uri="{FF2B5EF4-FFF2-40B4-BE49-F238E27FC236}">
                <a16:creationId xmlns:a16="http://schemas.microsoft.com/office/drawing/2014/main" id="{875AA43D-B139-B381-DC80-C82EE7FCAF61}"/>
              </a:ext>
            </a:extLst>
          </p:cNvPr>
          <p:cNvPicPr>
            <a:picLocks noChangeAspect="1"/>
          </p:cNvPicPr>
          <p:nvPr/>
        </p:nvPicPr>
        <p:blipFill>
          <a:blip r:embed="rId3"/>
          <a:stretch>
            <a:fillRect/>
          </a:stretch>
        </p:blipFill>
        <p:spPr>
          <a:xfrm>
            <a:off x="1479235" y="2032686"/>
            <a:ext cx="7562577" cy="3694694"/>
          </a:xfrm>
          <a:prstGeom prst="rect">
            <a:avLst/>
          </a:prstGeom>
        </p:spPr>
      </p:pic>
    </p:spTree>
    <p:extLst>
      <p:ext uri="{BB962C8B-B14F-4D97-AF65-F5344CB8AC3E}">
        <p14:creationId xmlns:p14="http://schemas.microsoft.com/office/powerpoint/2010/main" val="2961998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E4C2-3026-199A-4A56-9A2BFCB941DA}"/>
              </a:ext>
            </a:extLst>
          </p:cNvPr>
          <p:cNvSpPr>
            <a:spLocks noGrp="1"/>
          </p:cNvSpPr>
          <p:nvPr>
            <p:ph type="title"/>
          </p:nvPr>
        </p:nvSpPr>
        <p:spPr/>
        <p:txBody>
          <a:bodyPr/>
          <a:lstStyle/>
          <a:p>
            <a:r>
              <a:rPr lang="en-US" dirty="0"/>
              <a:t>Unacceptable conditions</a:t>
            </a:r>
          </a:p>
        </p:txBody>
      </p:sp>
      <p:sp>
        <p:nvSpPr>
          <p:cNvPr id="3" name="Content Placeholder 2">
            <a:extLst>
              <a:ext uri="{FF2B5EF4-FFF2-40B4-BE49-F238E27FC236}">
                <a16:creationId xmlns:a16="http://schemas.microsoft.com/office/drawing/2014/main" id="{93F4AAD6-F7F4-D5DE-39AF-35C78B24BAE8}"/>
              </a:ext>
            </a:extLst>
          </p:cNvPr>
          <p:cNvSpPr>
            <a:spLocks noGrp="1"/>
          </p:cNvSpPr>
          <p:nvPr>
            <p:ph idx="1"/>
          </p:nvPr>
        </p:nvSpPr>
        <p:spPr>
          <a:xfrm>
            <a:off x="5733535" y="2057400"/>
            <a:ext cx="6234099" cy="4270376"/>
          </a:xfrm>
        </p:spPr>
        <p:txBody>
          <a:bodyPr/>
          <a:lstStyle/>
          <a:p>
            <a:pPr marL="231775" marR="0" indent="-231775">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Umpire jurisdiction is limited to the confines of the field of play. </a:t>
            </a:r>
            <a:r>
              <a:rPr lang="en-US" sz="1800" kern="100" dirty="0">
                <a:latin typeface="Calibri" panose="020F0502020204030204" pitchFamily="34" charset="0"/>
                <a:ea typeface="Calibri" panose="020F0502020204030204" pitchFamily="34" charset="0"/>
                <a:cs typeface="Times New Roman" panose="02020603050405020304" pitchFamily="18" charset="0"/>
              </a:rPr>
              <a:t>Issues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outside of the field of play such as spectator behavior is monitored and controlled by event management. Absent a designated event manager, the home team’s head coach assumes this responsibility. However, if conditions become unacceptable for play due to spectator conduct, umpires have the authority to call (end) the contest.  </a:t>
            </a:r>
          </a:p>
          <a:p>
            <a:pPr marL="231775" marR="0" indent="-231775">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to spectator behavior, other external conditions could result in the umpire having to call (end) the contest. For example, at the start of a game, a wildfire might be a safe distance with winds carrying the smoke away from the field. If these conditions change and result in conditions becoming unacceptable for play, it may result in an umpire having to call (end) the game.  </a:t>
            </a:r>
          </a:p>
          <a:p>
            <a:pPr marL="0" indent="0">
              <a:buNone/>
            </a:pPr>
            <a:endParaRPr lang="en-US" dirty="0"/>
          </a:p>
        </p:txBody>
      </p:sp>
      <p:sp>
        <p:nvSpPr>
          <p:cNvPr id="4" name="Footer Placeholder 3">
            <a:extLst>
              <a:ext uri="{FF2B5EF4-FFF2-40B4-BE49-F238E27FC236}">
                <a16:creationId xmlns:a16="http://schemas.microsoft.com/office/drawing/2014/main" id="{1699394F-383E-24B1-D754-C8AF4827371E}"/>
              </a:ext>
            </a:extLst>
          </p:cNvPr>
          <p:cNvSpPr>
            <a:spLocks noGrp="1"/>
          </p:cNvSpPr>
          <p:nvPr>
            <p:ph type="ftr" sz="quarter" idx="11"/>
          </p:nvPr>
        </p:nvSpPr>
        <p:spPr/>
        <p:txBody>
          <a:bodyPr/>
          <a:lstStyle/>
          <a:p>
            <a:pPr>
              <a:defRPr/>
            </a:pPr>
            <a:r>
              <a:rPr lang="en-US"/>
              <a:t>www.nfhs.org</a:t>
            </a:r>
            <a:endParaRPr lang="en-US" dirty="0"/>
          </a:p>
        </p:txBody>
      </p:sp>
      <p:pic>
        <p:nvPicPr>
          <p:cNvPr id="8" name="Picture 7">
            <a:extLst>
              <a:ext uri="{FF2B5EF4-FFF2-40B4-BE49-F238E27FC236}">
                <a16:creationId xmlns:a16="http://schemas.microsoft.com/office/drawing/2014/main" id="{ED8D1746-69A9-6C6A-47A9-2F2323004B77}"/>
              </a:ext>
            </a:extLst>
          </p:cNvPr>
          <p:cNvPicPr>
            <a:picLocks noChangeAspect="1"/>
          </p:cNvPicPr>
          <p:nvPr/>
        </p:nvPicPr>
        <p:blipFill>
          <a:blip r:embed="rId3"/>
          <a:stretch>
            <a:fillRect/>
          </a:stretch>
        </p:blipFill>
        <p:spPr>
          <a:xfrm>
            <a:off x="1569228" y="1991421"/>
            <a:ext cx="3852279" cy="4375719"/>
          </a:xfrm>
          <a:prstGeom prst="rect">
            <a:avLst/>
          </a:prstGeom>
        </p:spPr>
      </p:pic>
    </p:spTree>
    <p:extLst>
      <p:ext uri="{BB962C8B-B14F-4D97-AF65-F5344CB8AC3E}">
        <p14:creationId xmlns:p14="http://schemas.microsoft.com/office/powerpoint/2010/main" val="2196332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AD27-9584-5003-7026-42CFF1169587}"/>
              </a:ext>
            </a:extLst>
          </p:cNvPr>
          <p:cNvSpPr>
            <a:spLocks noGrp="1"/>
          </p:cNvSpPr>
          <p:nvPr>
            <p:ph type="title"/>
          </p:nvPr>
        </p:nvSpPr>
        <p:spPr/>
        <p:txBody>
          <a:bodyPr/>
          <a:lstStyle/>
          <a:p>
            <a:r>
              <a:rPr lang="en-US" dirty="0"/>
              <a:t>Unreported vs. illegal substitutions</a:t>
            </a:r>
          </a:p>
        </p:txBody>
      </p:sp>
      <p:sp>
        <p:nvSpPr>
          <p:cNvPr id="3" name="Content Placeholder 2">
            <a:extLst>
              <a:ext uri="{FF2B5EF4-FFF2-40B4-BE49-F238E27FC236}">
                <a16:creationId xmlns:a16="http://schemas.microsoft.com/office/drawing/2014/main" id="{2B393F74-5152-6427-5AC9-37F5F28718A1}"/>
              </a:ext>
            </a:extLst>
          </p:cNvPr>
          <p:cNvSpPr>
            <a:spLocks noGrp="1"/>
          </p:cNvSpPr>
          <p:nvPr>
            <p:ph idx="1"/>
          </p:nvPr>
        </p:nvSpPr>
        <p:spPr>
          <a:xfrm>
            <a:off x="5974493" y="2100649"/>
            <a:ext cx="5993142" cy="4227127"/>
          </a:xfrm>
        </p:spPr>
        <p:txBody>
          <a:bodyPr/>
          <a:lstStyle/>
          <a:p>
            <a:pPr marL="287338" marR="0" indent="-287338">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An illegal substitute is a player who is ineligible to occupy a position in the lineup.  This can occur when a player:</a:t>
            </a:r>
          </a:p>
          <a:p>
            <a:pPr marL="519113" marR="0" lvl="0" indent="-231775">
              <a:lnSpc>
                <a:spcPct val="107000"/>
              </a:lnSpc>
              <a:spcBef>
                <a:spcPts val="0"/>
              </a:spcBef>
              <a:spcAft>
                <a:spcPts val="0"/>
              </a:spcAft>
              <a:buFont typeface="+mj-lt"/>
              <a:buAutoNum type="arabicPeriod"/>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Enters or re-enters the game without eligibility to do so (illegal re-entry).  </a:t>
            </a:r>
          </a:p>
          <a:p>
            <a:pPr marL="519113" marR="0" lvl="0" indent="-231775">
              <a:lnSpc>
                <a:spcPct val="107000"/>
              </a:lnSpc>
              <a:spcBef>
                <a:spcPts val="0"/>
              </a:spcBef>
              <a:spcAft>
                <a:spcPts val="0"/>
              </a:spcAft>
              <a:buFont typeface="+mj-lt"/>
              <a:buAutoNum type="arabicPeriod"/>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Re-enters the game in the wrong position in the batting order.</a:t>
            </a:r>
          </a:p>
          <a:p>
            <a:pPr marL="519113" marR="0" lvl="0" indent="-231775">
              <a:lnSpc>
                <a:spcPct val="107000"/>
              </a:lnSpc>
              <a:spcBef>
                <a:spcPts val="0"/>
              </a:spcBef>
              <a:spcAft>
                <a:spcPts val="0"/>
              </a:spcAft>
              <a:buFont typeface="+mj-lt"/>
              <a:buAutoNum type="arabicPeriod"/>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Is the (F.P.) FLEX and enters the game as a batter or runner in a different position in the batting order than the DP.</a:t>
            </a:r>
          </a:p>
          <a:p>
            <a:pPr marL="519113" marR="0" lvl="0" indent="-231775">
              <a:lnSpc>
                <a:spcPct val="107000"/>
              </a:lnSpc>
              <a:spcBef>
                <a:spcPts val="0"/>
              </a:spcBef>
              <a:spcAft>
                <a:spcPts val="800"/>
              </a:spcAft>
              <a:buFont typeface="+mj-lt"/>
              <a:buAutoNum type="arabicPeriod"/>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Violates the courtesy runner rule. </a:t>
            </a:r>
          </a:p>
          <a:p>
            <a:pPr marL="231775" marR="0" indent="-231775">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All of these violations result in an illegal substitution and the </a:t>
            </a:r>
            <a:r>
              <a:rPr lang="en-US" sz="1600" kern="1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offender is restricted to the bench/dugout for the first offense. </a:t>
            </a:r>
          </a:p>
          <a:p>
            <a:pPr marL="231775" marR="0" indent="-231775">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In contrast to an illegal substitute, an unreported substitute is a</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en-US" sz="1600" dirty="0">
                <a:effectLst/>
                <a:latin typeface="Calibri" panose="020F0502020204030204" pitchFamily="34" charset="0"/>
                <a:ea typeface="Calibri" panose="020F0502020204030204" pitchFamily="34" charset="0"/>
                <a:cs typeface="Times New Roman" panose="02020603050405020304" pitchFamily="18" charset="0"/>
              </a:rPr>
              <a:t>player that could legally occupy the position they are in the lineup but has simply failed to report that they are entering the game. </a:t>
            </a:r>
            <a:r>
              <a:rPr lang="en-US" sz="16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 first offense results in a team warning. </a:t>
            </a:r>
            <a:endParaRPr lang="en-US" sz="1600" dirty="0">
              <a:solidFill>
                <a:schemeClr val="tx1">
                  <a:lumMod val="50000"/>
                </a:schemeClr>
              </a:solidFill>
            </a:endParaRPr>
          </a:p>
        </p:txBody>
      </p:sp>
      <p:sp>
        <p:nvSpPr>
          <p:cNvPr id="4" name="Footer Placeholder 3">
            <a:extLst>
              <a:ext uri="{FF2B5EF4-FFF2-40B4-BE49-F238E27FC236}">
                <a16:creationId xmlns:a16="http://schemas.microsoft.com/office/drawing/2014/main" id="{B4E3A7A1-513D-43DA-9201-8083A8B6DD85}"/>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erson standing behind a fence&#10;&#10;Description automatically generated">
            <a:extLst>
              <a:ext uri="{FF2B5EF4-FFF2-40B4-BE49-F238E27FC236}">
                <a16:creationId xmlns:a16="http://schemas.microsoft.com/office/drawing/2014/main" id="{D59414C1-C76D-75BC-D33F-473C42E39E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321" y="1984376"/>
            <a:ext cx="4078224" cy="4343400"/>
          </a:xfrm>
          <a:prstGeom prst="rect">
            <a:avLst/>
          </a:prstGeom>
        </p:spPr>
      </p:pic>
    </p:spTree>
    <p:extLst>
      <p:ext uri="{BB962C8B-B14F-4D97-AF65-F5344CB8AC3E}">
        <p14:creationId xmlns:p14="http://schemas.microsoft.com/office/powerpoint/2010/main" val="534889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B00C-9594-D341-935A-215F2184024C}"/>
              </a:ext>
            </a:extLst>
          </p:cNvPr>
          <p:cNvSpPr>
            <a:spLocks noGrp="1"/>
          </p:cNvSpPr>
          <p:nvPr>
            <p:ph type="title"/>
          </p:nvPr>
        </p:nvSpPr>
        <p:spPr/>
        <p:txBody>
          <a:bodyPr/>
          <a:lstStyle/>
          <a:p>
            <a:r>
              <a:rPr lang="en-US" dirty="0"/>
              <a:t>Pitching mechanics: replant</a:t>
            </a:r>
          </a:p>
        </p:txBody>
      </p:sp>
      <p:sp>
        <p:nvSpPr>
          <p:cNvPr id="3" name="Content Placeholder 2">
            <a:extLst>
              <a:ext uri="{FF2B5EF4-FFF2-40B4-BE49-F238E27FC236}">
                <a16:creationId xmlns:a16="http://schemas.microsoft.com/office/drawing/2014/main" id="{F4E10369-DCCC-8F34-32A5-063B62BCBDC9}"/>
              </a:ext>
            </a:extLst>
          </p:cNvPr>
          <p:cNvSpPr>
            <a:spLocks noGrp="1"/>
          </p:cNvSpPr>
          <p:nvPr>
            <p:ph idx="1"/>
          </p:nvPr>
        </p:nvSpPr>
        <p:spPr>
          <a:xfrm>
            <a:off x="5881816" y="2119184"/>
            <a:ext cx="6085818" cy="4208592"/>
          </a:xfrm>
        </p:spPr>
        <p:txBody>
          <a:bodyPr/>
          <a:lstStyle/>
          <a:p>
            <a:pPr marL="231775" indent="-231775"/>
            <a:r>
              <a:rPr lang="en-US" sz="1800" dirty="0">
                <a:effectLst/>
                <a:latin typeface="Calibri" panose="020F0502020204030204" pitchFamily="34" charset="0"/>
                <a:ea typeface="Calibri" panose="020F0502020204030204" pitchFamily="34" charset="0"/>
                <a:cs typeface="Times New Roman" panose="02020603050405020304" pitchFamily="18" charset="0"/>
              </a:rPr>
              <a:t>A replant </a:t>
            </a:r>
            <a:r>
              <a:rPr lang="en-US" sz="18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prior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delivery would result in an illegal pitch.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31775" indent="-231775"/>
            <a:r>
              <a:rPr lang="en-US" sz="1800" dirty="0">
                <a:effectLst/>
                <a:latin typeface="Calibri" panose="020F0502020204030204" pitchFamily="34" charset="0"/>
                <a:ea typeface="Calibri" panose="020F0502020204030204" pitchFamily="34" charset="0"/>
                <a:cs typeface="Times New Roman" panose="02020603050405020304" pitchFamily="18" charset="0"/>
              </a:rPr>
              <a:t>It is an illegal action if the pitcher slides their foot forward</a:t>
            </a:r>
          </a:p>
          <a:p>
            <a:pPr marL="231775" indent="-231775">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past the pitching plate pushing off to start their movement from a position in front of the pitching plate (no part of their foot is still in contact with or over the pitching plate). </a:t>
            </a:r>
          </a:p>
          <a:p>
            <a:pPr marL="231775" indent="-231775">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31775" indent="-231775"/>
            <a:r>
              <a:rPr lang="en-US" sz="1800" dirty="0">
                <a:effectLst/>
                <a:latin typeface="Calibri" panose="020F0502020204030204" pitchFamily="34" charset="0"/>
                <a:ea typeface="Calibri" panose="020F0502020204030204" pitchFamily="34" charset="0"/>
                <a:cs typeface="Times New Roman" panose="02020603050405020304" pitchFamily="18" charset="0"/>
              </a:rPr>
              <a:t>“Closing the hip,” is pushing with the pivot foot while delivering the pitch.  Depending on the pitching style, the pitcher will either bring their pivot foot forward to square up toward the batter or they will tuck the pivot foot behind the non-pivot foot. This push is during the act of delivering the pitch and is legal. </a:t>
            </a:r>
            <a:endParaRPr lang="en-US" dirty="0"/>
          </a:p>
        </p:txBody>
      </p:sp>
      <p:sp>
        <p:nvSpPr>
          <p:cNvPr id="4" name="Footer Placeholder 3">
            <a:extLst>
              <a:ext uri="{FF2B5EF4-FFF2-40B4-BE49-F238E27FC236}">
                <a16:creationId xmlns:a16="http://schemas.microsoft.com/office/drawing/2014/main" id="{DA695083-9621-01D3-405D-04CA152F54F1}"/>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baseball player throwing a ball&#10;&#10;Description automatically generated">
            <a:extLst>
              <a:ext uri="{FF2B5EF4-FFF2-40B4-BE49-F238E27FC236}">
                <a16:creationId xmlns:a16="http://schemas.microsoft.com/office/drawing/2014/main" id="{AD90BE5C-3785-511B-C948-F7EC524B48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645" y="2016385"/>
            <a:ext cx="4222973" cy="4384415"/>
          </a:xfrm>
          <a:prstGeom prst="rect">
            <a:avLst/>
          </a:prstGeom>
        </p:spPr>
      </p:pic>
    </p:spTree>
    <p:extLst>
      <p:ext uri="{BB962C8B-B14F-4D97-AF65-F5344CB8AC3E}">
        <p14:creationId xmlns:p14="http://schemas.microsoft.com/office/powerpoint/2010/main" val="341895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err="1"/>
              <a:t>nfhs</a:t>
            </a:r>
            <a:endParaRPr lang="en-US" dirty="0"/>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a:xfrm>
            <a:off x="1119116" y="1989138"/>
            <a:ext cx="10849047" cy="4338637"/>
          </a:xfrm>
        </p:spPr>
        <p:txBody>
          <a:bodyPr/>
          <a:lstStyle/>
          <a:p>
            <a:r>
              <a:rPr lang="en-US" altLang="en-US" sz="2400" dirty="0"/>
              <a:t>NFHS (located in Indianapolis, IN – Est. 1920):</a:t>
            </a:r>
          </a:p>
          <a:p>
            <a:pPr lvl="1"/>
            <a:r>
              <a:rPr lang="en-US" altLang="en-US" sz="2200" dirty="0"/>
              <a:t>National leader and advocate for </a:t>
            </a:r>
            <a:br>
              <a:rPr lang="en-US" altLang="en-US" sz="2200" dirty="0"/>
            </a:br>
            <a:r>
              <a:rPr lang="en-US" altLang="en-US" sz="2200" dirty="0"/>
              <a:t>high school athletics and </a:t>
            </a:r>
            <a:br>
              <a:rPr lang="en-US" altLang="en-US" sz="2200" dirty="0"/>
            </a:br>
            <a:r>
              <a:rPr lang="en-US" altLang="en-US" sz="2200" dirty="0"/>
              <a:t>performing arts programs.</a:t>
            </a:r>
          </a:p>
          <a:p>
            <a:pPr lvl="1"/>
            <a:r>
              <a:rPr lang="en-US" altLang="en-US" sz="2200" dirty="0"/>
              <a:t>Serves 51 state associations, 19,500 </a:t>
            </a:r>
            <a:br>
              <a:rPr lang="en-US" altLang="en-US" sz="2200" dirty="0"/>
            </a:br>
            <a:r>
              <a:rPr lang="en-US" altLang="en-US" sz="2200" dirty="0"/>
              <a:t>high schools and 12 million student </a:t>
            </a:r>
            <a:br>
              <a:rPr lang="en-US" altLang="en-US" sz="2200" dirty="0"/>
            </a:br>
            <a:r>
              <a:rPr lang="en-US" altLang="en-US" sz="2200" dirty="0"/>
              <a:t>participants.</a:t>
            </a:r>
          </a:p>
          <a:p>
            <a:pPr lvl="1"/>
            <a:r>
              <a:rPr lang="en-US" altLang="en-US" sz="2200" dirty="0"/>
              <a:t>Writes playing rules for 17 high school </a:t>
            </a:r>
            <a:br>
              <a:rPr lang="en-US" altLang="en-US" sz="2200" dirty="0"/>
            </a:br>
            <a:r>
              <a:rPr lang="en-US" altLang="en-US" sz="2200" dirty="0"/>
              <a:t>sports for boys and girls.</a:t>
            </a:r>
          </a:p>
          <a:p>
            <a:pPr lvl="1"/>
            <a:r>
              <a:rPr lang="en-US" altLang="en-US" sz="2200" dirty="0"/>
              <a:t>Offers online education courses for high school coaches, </a:t>
            </a:r>
            <a:br>
              <a:rPr lang="en-US" altLang="en-US" sz="2200" dirty="0"/>
            </a:br>
            <a:r>
              <a:rPr lang="en-US" altLang="en-US" sz="2200" dirty="0"/>
              <a:t>officials, parents, students and others.</a:t>
            </a:r>
          </a:p>
          <a:p>
            <a:pPr lvl="1"/>
            <a:r>
              <a:rPr lang="en-US" altLang="en-US" sz="2200" dirty="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a:defRPr/>
            </a:pPr>
            <a:r>
              <a:rPr lang="en-US"/>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838" y="2551100"/>
            <a:ext cx="4629016" cy="231258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br>
              <a:rPr lang="en-US" dirty="0"/>
            </a:b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ctr">
              <a:lnSpc>
                <a:spcPct val="100000"/>
              </a:lnSpc>
            </a:pPr>
            <a:r>
              <a:rPr lang="en-US" sz="8000" dirty="0">
                <a:solidFill>
                  <a:schemeClr val="bg1"/>
                </a:solidFill>
                <a:latin typeface="+mn-lt"/>
              </a:rPr>
              <a:t>OFFICIALS EDUCATION </a:t>
            </a:r>
          </a:p>
          <a:p>
            <a:pPr algn="ctr">
              <a:lnSpc>
                <a:spcPct val="100000"/>
              </a:lnSpc>
            </a:pPr>
            <a:r>
              <a:rPr lang="en-US" sz="5900" b="0" dirty="0">
                <a:solidFill>
                  <a:schemeClr val="bg1"/>
                </a:solidFill>
                <a:latin typeface="+mn-lt"/>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RULES </a:t>
            </a:r>
          </a:p>
          <a:p>
            <a:pPr algn="ctr"/>
            <a:r>
              <a:rPr lang="en-US" dirty="0">
                <a:solidFill>
                  <a:schemeClr val="bg1"/>
                </a:solidFill>
                <a:latin typeface="Acumin Pro Ultra Black" panose="020B0A04020202020204"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VIDEO </a:t>
            </a:r>
          </a:p>
          <a:p>
            <a:pPr algn="ctr"/>
            <a:r>
              <a:rPr lang="en-US" dirty="0">
                <a:solidFill>
                  <a:schemeClr val="bg1"/>
                </a:solidFill>
                <a:latin typeface="Acumin Pro Ultra Black" panose="020B0A04020202020204"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algn="ctr"/>
            <a:r>
              <a:rPr lang="en-US" dirty="0">
                <a:solidFill>
                  <a:schemeClr val="bg1"/>
                </a:solidFill>
                <a:latin typeface="Acumin Pro Ultra Black" panose="020B0A04020202020204" pitchFamily="34" charset="0"/>
              </a:rPr>
              <a:t>OFFICIALS </a:t>
            </a:r>
          </a:p>
          <a:p>
            <a:pPr algn="ctr"/>
            <a:r>
              <a:rPr lang="en-US" dirty="0">
                <a:solidFill>
                  <a:schemeClr val="bg1"/>
                </a:solidFill>
                <a:latin typeface="Acumin Pro Ultra Black" panose="020B0A04020202020204"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043A7-2C3E-6292-AB5A-46DF15FFA5CE}"/>
              </a:ext>
            </a:extLst>
          </p:cNvPr>
          <p:cNvSpPr txBox="1"/>
          <p:nvPr/>
        </p:nvSpPr>
        <p:spPr>
          <a:xfrm>
            <a:off x="0" y="5930154"/>
            <a:ext cx="12192000" cy="738664"/>
          </a:xfrm>
          <a:prstGeom prst="rect">
            <a:avLst/>
          </a:prstGeom>
          <a:noFill/>
        </p:spPr>
        <p:txBody>
          <a:bodyPr wrap="square" rtlCol="0">
            <a:spAutoFit/>
          </a:bodyPr>
          <a:lstStyle/>
          <a:p>
            <a:pPr algn="ctr"/>
            <a:r>
              <a:rPr lang="en-US" sz="4200" b="1" dirty="0">
                <a:solidFill>
                  <a:schemeClr val="bg1"/>
                </a:solidFill>
                <a:latin typeface="Calibri" panose="020F0502020204030204" pitchFamily="34" charset="0"/>
                <a:cs typeface="Calibri" panose="020F0502020204030204" pitchFamily="34" charset="0"/>
              </a:rPr>
              <a:t>100% FREE to your state as a NFHS-Member Benefit.</a:t>
            </a:r>
          </a:p>
        </p:txBody>
      </p:sp>
      <p:sp>
        <p:nvSpPr>
          <p:cNvPr id="5" name="Rectangle 4">
            <a:extLst>
              <a:ext uri="{FF2B5EF4-FFF2-40B4-BE49-F238E27FC236}">
                <a16:creationId xmlns:a16="http://schemas.microsoft.com/office/drawing/2014/main" id="{4DCA946C-DB6A-DAA9-B7D3-5F7F0AD04049}"/>
              </a:ext>
            </a:extLst>
          </p:cNvPr>
          <p:cNvSpPr/>
          <p:nvPr/>
        </p:nvSpPr>
        <p:spPr>
          <a:xfrm>
            <a:off x="389842" y="2691956"/>
            <a:ext cx="6660777" cy="307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9E1BCD5-25B1-FE7D-651E-A78821A5FE21}"/>
              </a:ext>
            </a:extLst>
          </p:cNvPr>
          <p:cNvSpPr/>
          <p:nvPr/>
        </p:nvSpPr>
        <p:spPr>
          <a:xfrm>
            <a:off x="7386796" y="365613"/>
            <a:ext cx="4424081" cy="5405719"/>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36D0751-D11F-4E91-10B2-ACC74348E8AD}"/>
              </a:ext>
            </a:extLst>
          </p:cNvPr>
          <p:cNvSpPr txBox="1"/>
          <p:nvPr/>
        </p:nvSpPr>
        <p:spPr>
          <a:xfrm>
            <a:off x="389841" y="2757011"/>
            <a:ext cx="6660777" cy="646331"/>
          </a:xfrm>
          <a:prstGeom prst="rect">
            <a:avLst/>
          </a:prstGeom>
          <a:noFill/>
        </p:spPr>
        <p:txBody>
          <a:bodyPr wrap="square" rtlCol="0">
            <a:spAutoFit/>
          </a:bodyPr>
          <a:lstStyle/>
          <a:p>
            <a:pPr algn="ctr"/>
            <a:r>
              <a:rPr lang="en-US" sz="3600" b="1" dirty="0">
                <a:solidFill>
                  <a:srgbClr val="00205B"/>
                </a:solidFill>
                <a:latin typeface="Calibri" panose="020F0502020204030204" pitchFamily="34" charset="0"/>
                <a:cs typeface="Calibri" panose="020F0502020204030204" pitchFamily="34" charset="0"/>
              </a:rPr>
              <a:t>Year Two Accomplishments</a:t>
            </a:r>
          </a:p>
        </p:txBody>
      </p:sp>
      <p:sp>
        <p:nvSpPr>
          <p:cNvPr id="9" name="TextBox 8">
            <a:extLst>
              <a:ext uri="{FF2B5EF4-FFF2-40B4-BE49-F238E27FC236}">
                <a16:creationId xmlns:a16="http://schemas.microsoft.com/office/drawing/2014/main" id="{75FD8129-B3AF-5B93-5D6A-F3307559EAC1}"/>
              </a:ext>
            </a:extLst>
          </p:cNvPr>
          <p:cNvSpPr txBox="1"/>
          <p:nvPr/>
        </p:nvSpPr>
        <p:spPr>
          <a:xfrm>
            <a:off x="813968" y="4411726"/>
            <a:ext cx="1779493" cy="615553"/>
          </a:xfrm>
          <a:prstGeom prst="rect">
            <a:avLst/>
          </a:prstGeom>
          <a:noFill/>
        </p:spPr>
        <p:txBody>
          <a:bodyPr wrap="square" rtlCol="0">
            <a:spAutoFit/>
          </a:bodyPr>
          <a:lstStyle/>
          <a:p>
            <a:pPr algn="ctr"/>
            <a:r>
              <a:rPr lang="en-US" sz="3400" b="1" dirty="0">
                <a:solidFill>
                  <a:srgbClr val="00205B"/>
                </a:solidFill>
                <a:latin typeface="Calibri" panose="020F0502020204030204" pitchFamily="34" charset="0"/>
                <a:cs typeface="Calibri" panose="020F0502020204030204" pitchFamily="34" charset="0"/>
              </a:rPr>
              <a:t>16</a:t>
            </a:r>
          </a:p>
        </p:txBody>
      </p:sp>
      <p:sp>
        <p:nvSpPr>
          <p:cNvPr id="10" name="TextBox 9">
            <a:extLst>
              <a:ext uri="{FF2B5EF4-FFF2-40B4-BE49-F238E27FC236}">
                <a16:creationId xmlns:a16="http://schemas.microsoft.com/office/drawing/2014/main" id="{4192D87A-CDD0-C4D9-C48D-7ED24D7A4962}"/>
              </a:ext>
            </a:extLst>
          </p:cNvPr>
          <p:cNvSpPr txBox="1"/>
          <p:nvPr/>
        </p:nvSpPr>
        <p:spPr>
          <a:xfrm>
            <a:off x="813967" y="4940787"/>
            <a:ext cx="1779493" cy="710707"/>
          </a:xfrm>
          <a:prstGeom prst="rect">
            <a:avLst/>
          </a:prstGeom>
          <a:noFill/>
        </p:spPr>
        <p:txBody>
          <a:bodyPr wrap="square" rtlCol="0">
            <a:spAutoFit/>
          </a:bodyPr>
          <a:lstStyle/>
          <a:p>
            <a:pPr algn="ctr">
              <a:lnSpc>
                <a:spcPts val="1600"/>
              </a:lnSpc>
            </a:pPr>
            <a:r>
              <a:rPr lang="en-US" sz="1600" b="1" dirty="0">
                <a:solidFill>
                  <a:srgbClr val="00205B"/>
                </a:solidFill>
                <a:latin typeface="Calibri" panose="020F0502020204030204" pitchFamily="34" charset="0"/>
                <a:cs typeface="Calibri" panose="020F0502020204030204" pitchFamily="34" charset="0"/>
              </a:rPr>
              <a:t>States </a:t>
            </a:r>
            <a:br>
              <a:rPr lang="en-US" sz="1600" b="1" dirty="0">
                <a:solidFill>
                  <a:srgbClr val="00205B"/>
                </a:solidFill>
                <a:latin typeface="Calibri" panose="020F0502020204030204" pitchFamily="34" charset="0"/>
                <a:cs typeface="Calibri" panose="020F0502020204030204" pitchFamily="34" charset="0"/>
              </a:rPr>
            </a:br>
            <a:r>
              <a:rPr lang="en-US" sz="1600" b="1" dirty="0">
                <a:solidFill>
                  <a:srgbClr val="00205B"/>
                </a:solidFill>
                <a:latin typeface="Calibri" panose="020F0502020204030204" pitchFamily="34" charset="0"/>
                <a:cs typeface="Calibri" panose="020F0502020204030204" pitchFamily="34" charset="0"/>
              </a:rPr>
              <a:t>Registering</a:t>
            </a:r>
            <a:br>
              <a:rPr lang="en-US" sz="1600" b="1" dirty="0">
                <a:solidFill>
                  <a:srgbClr val="00205B"/>
                </a:solidFill>
                <a:latin typeface="Calibri" panose="020F0502020204030204" pitchFamily="34" charset="0"/>
                <a:cs typeface="Calibri" panose="020F0502020204030204" pitchFamily="34" charset="0"/>
              </a:rPr>
            </a:br>
            <a:r>
              <a:rPr lang="en-US" sz="1600" b="1" dirty="0">
                <a:solidFill>
                  <a:srgbClr val="00205B"/>
                </a:solidFill>
                <a:latin typeface="Calibri" panose="020F0502020204030204" pitchFamily="34" charset="0"/>
                <a:cs typeface="Calibri" panose="020F0502020204030204" pitchFamily="34" charset="0"/>
              </a:rPr>
              <a:t>Officials</a:t>
            </a:r>
          </a:p>
        </p:txBody>
      </p:sp>
      <p:sp>
        <p:nvSpPr>
          <p:cNvPr id="22" name="TextBox 21">
            <a:extLst>
              <a:ext uri="{FF2B5EF4-FFF2-40B4-BE49-F238E27FC236}">
                <a16:creationId xmlns:a16="http://schemas.microsoft.com/office/drawing/2014/main" id="{ABA08E4C-9ACE-A930-AF71-8E9520EF371B}"/>
              </a:ext>
            </a:extLst>
          </p:cNvPr>
          <p:cNvSpPr txBox="1"/>
          <p:nvPr/>
        </p:nvSpPr>
        <p:spPr>
          <a:xfrm>
            <a:off x="2929637" y="4411726"/>
            <a:ext cx="1779493" cy="615553"/>
          </a:xfrm>
          <a:prstGeom prst="rect">
            <a:avLst/>
          </a:prstGeom>
          <a:noFill/>
        </p:spPr>
        <p:txBody>
          <a:bodyPr wrap="square" rtlCol="0">
            <a:spAutoFit/>
          </a:bodyPr>
          <a:lstStyle/>
          <a:p>
            <a:pPr algn="ctr"/>
            <a:r>
              <a:rPr lang="en-US" sz="3400" b="1" dirty="0">
                <a:solidFill>
                  <a:srgbClr val="00205B"/>
                </a:solidFill>
                <a:latin typeface="Calibri" panose="020F0502020204030204" pitchFamily="34" charset="0"/>
                <a:cs typeface="Calibri" panose="020F0502020204030204" pitchFamily="34" charset="0"/>
              </a:rPr>
              <a:t>194,810</a:t>
            </a:r>
          </a:p>
        </p:txBody>
      </p:sp>
      <p:sp>
        <p:nvSpPr>
          <p:cNvPr id="23" name="TextBox 22">
            <a:extLst>
              <a:ext uri="{FF2B5EF4-FFF2-40B4-BE49-F238E27FC236}">
                <a16:creationId xmlns:a16="http://schemas.microsoft.com/office/drawing/2014/main" id="{05299956-1209-4DFB-6F3D-87B6006D0A8A}"/>
              </a:ext>
            </a:extLst>
          </p:cNvPr>
          <p:cNvSpPr txBox="1"/>
          <p:nvPr/>
        </p:nvSpPr>
        <p:spPr>
          <a:xfrm>
            <a:off x="2929636" y="4940787"/>
            <a:ext cx="1779493" cy="505523"/>
          </a:xfrm>
          <a:prstGeom prst="rect">
            <a:avLst/>
          </a:prstGeom>
          <a:noFill/>
        </p:spPr>
        <p:txBody>
          <a:bodyPr wrap="square" rtlCol="0">
            <a:spAutoFit/>
          </a:bodyPr>
          <a:lstStyle/>
          <a:p>
            <a:pPr algn="ctr">
              <a:lnSpc>
                <a:spcPts val="1600"/>
              </a:lnSpc>
            </a:pPr>
            <a:r>
              <a:rPr lang="en-US" sz="1600" b="1" dirty="0">
                <a:solidFill>
                  <a:srgbClr val="00205B"/>
                </a:solidFill>
                <a:latin typeface="Calibri" panose="020F0502020204030204" pitchFamily="34" charset="0"/>
                <a:cs typeface="Calibri" panose="020F0502020204030204" pitchFamily="34" charset="0"/>
              </a:rPr>
              <a:t>Contests</a:t>
            </a:r>
          </a:p>
          <a:p>
            <a:pPr algn="ctr">
              <a:lnSpc>
                <a:spcPts val="1600"/>
              </a:lnSpc>
            </a:pPr>
            <a:r>
              <a:rPr lang="en-US" sz="1600" b="1" dirty="0">
                <a:solidFill>
                  <a:srgbClr val="00205B"/>
                </a:solidFill>
                <a:latin typeface="Calibri" panose="020F0502020204030204" pitchFamily="34" charset="0"/>
                <a:cs typeface="Calibri" panose="020F0502020204030204" pitchFamily="34" charset="0"/>
              </a:rPr>
              <a:t>Assigned</a:t>
            </a:r>
          </a:p>
        </p:txBody>
      </p:sp>
      <p:sp>
        <p:nvSpPr>
          <p:cNvPr id="24" name="TextBox 23">
            <a:extLst>
              <a:ext uri="{FF2B5EF4-FFF2-40B4-BE49-F238E27FC236}">
                <a16:creationId xmlns:a16="http://schemas.microsoft.com/office/drawing/2014/main" id="{842F022C-1A08-7BB8-654E-47A85BD92009}"/>
              </a:ext>
            </a:extLst>
          </p:cNvPr>
          <p:cNvSpPr txBox="1"/>
          <p:nvPr/>
        </p:nvSpPr>
        <p:spPr>
          <a:xfrm>
            <a:off x="4990126" y="4411726"/>
            <a:ext cx="1779493" cy="615553"/>
          </a:xfrm>
          <a:prstGeom prst="rect">
            <a:avLst/>
          </a:prstGeom>
          <a:noFill/>
        </p:spPr>
        <p:txBody>
          <a:bodyPr wrap="square" rtlCol="0">
            <a:spAutoFit/>
          </a:bodyPr>
          <a:lstStyle/>
          <a:p>
            <a:pPr algn="ctr"/>
            <a:r>
              <a:rPr lang="en-US" sz="3400" b="1" dirty="0">
                <a:solidFill>
                  <a:srgbClr val="00205B"/>
                </a:solidFill>
                <a:latin typeface="Calibri" panose="020F0502020204030204" pitchFamily="34" charset="0"/>
                <a:cs typeface="Calibri" panose="020F0502020204030204" pitchFamily="34" charset="0"/>
              </a:rPr>
              <a:t>$29M</a:t>
            </a:r>
          </a:p>
        </p:txBody>
      </p:sp>
      <p:sp>
        <p:nvSpPr>
          <p:cNvPr id="25" name="TextBox 24">
            <a:extLst>
              <a:ext uri="{FF2B5EF4-FFF2-40B4-BE49-F238E27FC236}">
                <a16:creationId xmlns:a16="http://schemas.microsoft.com/office/drawing/2014/main" id="{F07A0674-D414-8519-69EE-978C1F26BABE}"/>
              </a:ext>
            </a:extLst>
          </p:cNvPr>
          <p:cNvSpPr txBox="1"/>
          <p:nvPr/>
        </p:nvSpPr>
        <p:spPr>
          <a:xfrm>
            <a:off x="4990125" y="4940787"/>
            <a:ext cx="1779493" cy="710707"/>
          </a:xfrm>
          <a:prstGeom prst="rect">
            <a:avLst/>
          </a:prstGeom>
          <a:noFill/>
        </p:spPr>
        <p:txBody>
          <a:bodyPr wrap="square" rtlCol="0">
            <a:spAutoFit/>
          </a:bodyPr>
          <a:lstStyle/>
          <a:p>
            <a:pPr algn="ctr">
              <a:lnSpc>
                <a:spcPts val="1600"/>
              </a:lnSpc>
            </a:pPr>
            <a:r>
              <a:rPr lang="en-US" sz="1600" b="1" dirty="0">
                <a:solidFill>
                  <a:srgbClr val="00205B"/>
                </a:solidFill>
                <a:latin typeface="Calibri" panose="020F0502020204030204" pitchFamily="34" charset="0"/>
                <a:cs typeface="Calibri" panose="020F0502020204030204" pitchFamily="34" charset="0"/>
              </a:rPr>
              <a:t>Payments</a:t>
            </a:r>
          </a:p>
          <a:p>
            <a:pPr algn="ctr">
              <a:lnSpc>
                <a:spcPts val="1600"/>
              </a:lnSpc>
            </a:pPr>
            <a:r>
              <a:rPr lang="en-US" sz="1600" b="1" dirty="0">
                <a:solidFill>
                  <a:srgbClr val="00205B"/>
                </a:solidFill>
                <a:latin typeface="Calibri" panose="020F0502020204030204" pitchFamily="34" charset="0"/>
                <a:cs typeface="Calibri" panose="020F0502020204030204" pitchFamily="34" charset="0"/>
              </a:rPr>
              <a:t>Sent to </a:t>
            </a:r>
          </a:p>
          <a:p>
            <a:pPr algn="ctr">
              <a:lnSpc>
                <a:spcPts val="1600"/>
              </a:lnSpc>
            </a:pPr>
            <a:r>
              <a:rPr lang="en-US" sz="1600" b="1" dirty="0">
                <a:solidFill>
                  <a:srgbClr val="00205B"/>
                </a:solidFill>
                <a:latin typeface="Calibri" panose="020F0502020204030204" pitchFamily="34" charset="0"/>
                <a:cs typeface="Calibri" panose="020F0502020204030204" pitchFamily="34" charset="0"/>
              </a:rPr>
              <a:t>Officials</a:t>
            </a:r>
          </a:p>
        </p:txBody>
      </p:sp>
      <p:pic>
        <p:nvPicPr>
          <p:cNvPr id="29" name="Picture 28" descr="Text&#10;&#10;Description automatically generated">
            <a:extLst>
              <a:ext uri="{FF2B5EF4-FFF2-40B4-BE49-F238E27FC236}">
                <a16:creationId xmlns:a16="http://schemas.microsoft.com/office/drawing/2014/main" id="{28866970-9A84-5D4E-CFAE-FEC8B0D5D583}"/>
              </a:ext>
            </a:extLst>
          </p:cNvPr>
          <p:cNvPicPr>
            <a:picLocks noChangeAspect="1"/>
          </p:cNvPicPr>
          <p:nvPr/>
        </p:nvPicPr>
        <p:blipFill rotWithShape="1">
          <a:blip r:embed="rId3">
            <a:extLst>
              <a:ext uri="{28A0092B-C50C-407E-A947-70E740481C1C}">
                <a14:useLocalDpi xmlns:a14="http://schemas.microsoft.com/office/drawing/2010/main" val="0"/>
              </a:ext>
            </a:extLst>
          </a:blip>
          <a:srcRect l="11100" t="9173" r="15516" b="17100"/>
          <a:stretch/>
        </p:blipFill>
        <p:spPr>
          <a:xfrm>
            <a:off x="597023" y="227281"/>
            <a:ext cx="6222877" cy="2343953"/>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B06D410E-C395-3C2D-200F-18BD53B88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05" y="3454659"/>
            <a:ext cx="5382779" cy="874778"/>
          </a:xfrm>
          <a:prstGeom prst="rect">
            <a:avLst/>
          </a:prstGeom>
        </p:spPr>
      </p:pic>
      <p:grpSp>
        <p:nvGrpSpPr>
          <p:cNvPr id="55" name="Group 54">
            <a:extLst>
              <a:ext uri="{FF2B5EF4-FFF2-40B4-BE49-F238E27FC236}">
                <a16:creationId xmlns:a16="http://schemas.microsoft.com/office/drawing/2014/main" id="{2E6EC9A7-0836-483D-B127-EEEC4592DFB3}"/>
              </a:ext>
            </a:extLst>
          </p:cNvPr>
          <p:cNvGrpSpPr/>
          <p:nvPr/>
        </p:nvGrpSpPr>
        <p:grpSpPr>
          <a:xfrm>
            <a:off x="7523393" y="531050"/>
            <a:ext cx="590168" cy="590168"/>
            <a:chOff x="7787640" y="1356360"/>
            <a:chExt cx="590168" cy="590168"/>
          </a:xfrm>
        </p:grpSpPr>
        <p:sp>
          <p:nvSpPr>
            <p:cNvPr id="32" name="Oval 31">
              <a:extLst>
                <a:ext uri="{FF2B5EF4-FFF2-40B4-BE49-F238E27FC236}">
                  <a16:creationId xmlns:a16="http://schemas.microsoft.com/office/drawing/2014/main" id="{C8C49DBC-3B08-5057-3DBC-12393E711D26}"/>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0A58BAF3-B45D-0AE7-8F9A-96B273B9ABB9}"/>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52249A99-E08B-42CC-4310-7E3C5A3500F3}"/>
              </a:ext>
            </a:extLst>
          </p:cNvPr>
          <p:cNvSpPr txBox="1"/>
          <p:nvPr/>
        </p:nvSpPr>
        <p:spPr>
          <a:xfrm>
            <a:off x="8222889" y="602574"/>
            <a:ext cx="3459002" cy="4955203"/>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Future Developments:</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Auto Assign</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Mobil Assign</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Customized Game and Travel Fees</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Mass Update Capabilities</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Integrated Playoff Financial Reporting</a:t>
            </a:r>
          </a:p>
          <a:p>
            <a:endParaRPr lang="en-US" sz="1600" dirty="0">
              <a:solidFill>
                <a:schemeClr val="bg1"/>
              </a:solidFill>
              <a:latin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cs typeface="Calibri" panose="020F0502020204030204" pitchFamily="34" charset="0"/>
              </a:rPr>
              <a:t>Improvements:</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Invoicing</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Updated Financial Reporting</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Playoff and Tournament Bracketing</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Eligibility Tracking Notifications</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NFHS Learn Integration</a:t>
            </a:r>
          </a:p>
          <a:p>
            <a:endParaRPr lang="en-US" sz="1600" dirty="0">
              <a:solidFill>
                <a:schemeClr val="bg1"/>
              </a:solidFill>
              <a:latin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cs typeface="Calibri" panose="020F0502020204030204" pitchFamily="34" charset="0"/>
              </a:rPr>
              <a:t>Coming Fall 2023:</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NFHS Exam Center</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New Team App</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New Form Builder</a:t>
            </a:r>
          </a:p>
        </p:txBody>
      </p:sp>
      <p:grpSp>
        <p:nvGrpSpPr>
          <p:cNvPr id="56" name="Group 55">
            <a:extLst>
              <a:ext uri="{FF2B5EF4-FFF2-40B4-BE49-F238E27FC236}">
                <a16:creationId xmlns:a16="http://schemas.microsoft.com/office/drawing/2014/main" id="{DBC85F11-D36A-CDDF-1CD9-F7274AD958BD}"/>
              </a:ext>
            </a:extLst>
          </p:cNvPr>
          <p:cNvGrpSpPr/>
          <p:nvPr/>
        </p:nvGrpSpPr>
        <p:grpSpPr>
          <a:xfrm>
            <a:off x="7543667" y="2560472"/>
            <a:ext cx="590168" cy="590168"/>
            <a:chOff x="7787640" y="1356360"/>
            <a:chExt cx="590168" cy="590168"/>
          </a:xfrm>
        </p:grpSpPr>
        <p:sp>
          <p:nvSpPr>
            <p:cNvPr id="57" name="Oval 56">
              <a:extLst>
                <a:ext uri="{FF2B5EF4-FFF2-40B4-BE49-F238E27FC236}">
                  <a16:creationId xmlns:a16="http://schemas.microsoft.com/office/drawing/2014/main" id="{CC7DAACE-9ED3-E23C-EAF8-4338C8D1F8AD}"/>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2F189047-0637-2B8D-3BF3-77A94CE960D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E20DF16-561E-A871-E0BB-DE6B742EF69A}"/>
              </a:ext>
            </a:extLst>
          </p:cNvPr>
          <p:cNvGrpSpPr/>
          <p:nvPr/>
        </p:nvGrpSpPr>
        <p:grpSpPr>
          <a:xfrm>
            <a:off x="7553804" y="4316771"/>
            <a:ext cx="590168" cy="590168"/>
            <a:chOff x="7787640" y="1356360"/>
            <a:chExt cx="590168" cy="590168"/>
          </a:xfrm>
        </p:grpSpPr>
        <p:sp>
          <p:nvSpPr>
            <p:cNvPr id="60" name="Oval 59">
              <a:extLst>
                <a:ext uri="{FF2B5EF4-FFF2-40B4-BE49-F238E27FC236}">
                  <a16:creationId xmlns:a16="http://schemas.microsoft.com/office/drawing/2014/main" id="{238C6568-05EF-D021-35C6-E7853BACD67A}"/>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5BA8A4D6-C2D3-385C-14E9-CA0BE74043E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3" name="Picture 2" descr="Chart&#10;&#10;Description automatically generated">
            <a:extLst>
              <a:ext uri="{FF2B5EF4-FFF2-40B4-BE49-F238E27FC236}">
                <a16:creationId xmlns:a16="http://schemas.microsoft.com/office/drawing/2014/main" id="{50F0DE1B-4A0B-C66E-F490-B2C3E8F13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553" y="3579618"/>
            <a:ext cx="1536887" cy="910164"/>
          </a:xfrm>
          <a:prstGeom prst="rect">
            <a:avLst/>
          </a:prstGeom>
        </p:spPr>
      </p:pic>
    </p:spTree>
    <p:extLst>
      <p:ext uri="{BB962C8B-B14F-4D97-AF65-F5344CB8AC3E}">
        <p14:creationId xmlns:p14="http://schemas.microsoft.com/office/powerpoint/2010/main" val="2867506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a:extLst>
              <a:ext uri="{FF2B5EF4-FFF2-40B4-BE49-F238E27FC236}">
                <a16:creationId xmlns:a16="http://schemas.microsoft.com/office/drawing/2014/main" id="{DCE886AC-B90D-3D98-C20B-77D838F7A5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3">
            <a:extLst>
              <a:ext uri="{FF2B5EF4-FFF2-40B4-BE49-F238E27FC236}">
                <a16:creationId xmlns:a16="http://schemas.microsoft.com/office/drawing/2014/main" id="{FEAEF941-BA70-93C5-8814-D527DDF4CDC9}"/>
              </a:ext>
            </a:extLst>
          </p:cNvPr>
          <p:cNvSpPr txBox="1">
            <a:spLocks/>
          </p:cNvSpPr>
          <p:nvPr/>
        </p:nvSpPr>
        <p:spPr>
          <a:xfrm>
            <a:off x="10199688" y="6378321"/>
            <a:ext cx="1992312" cy="2952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dirty="0"/>
              <a:t>www.nfhs.org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a:t>
            </a:r>
            <a:br>
              <a:rPr lang="en-US" dirty="0"/>
            </a:br>
            <a:r>
              <a:rPr lang="en-US" dirty="0"/>
              <a:t>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a:t>www.nfhs.org</a:t>
            </a:r>
            <a:endParaRPr lang="en-US" dirty="0"/>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762001" y="642218"/>
            <a:ext cx="6095999" cy="1466447"/>
          </a:xfrm>
          <a:prstGeom prst="rect">
            <a:avLst/>
          </a:prstGeom>
          <a:solidFill>
            <a:srgbClr val="FFFFFF">
              <a:alpha val="80000"/>
            </a:srgbClr>
          </a:solidFill>
          <a:ln w="19050"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7" name="Text Box 10"/>
          <p:cNvSpPr txBox="1">
            <a:spLocks noChangeArrowheads="1"/>
          </p:cNvSpPr>
          <p:nvPr/>
        </p:nvSpPr>
        <p:spPr bwMode="auto">
          <a:xfrm>
            <a:off x="929953" y="762000"/>
            <a:ext cx="2727648"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a:lnSpc>
                <a:spcPct val="85000"/>
              </a:lnSpc>
            </a:pPr>
            <a:r>
              <a:rPr lang="en-US" sz="4200" b="1" kern="1400" dirty="0">
                <a:solidFill>
                  <a:srgbClr val="0D2C6C"/>
                </a:solidFill>
                <a:latin typeface="+mj-lt"/>
              </a:rPr>
              <a:t>Coaching Softball</a:t>
            </a:r>
          </a:p>
        </p:txBody>
      </p:sp>
      <p:sp>
        <p:nvSpPr>
          <p:cNvPr id="11" name="Text Box 13"/>
          <p:cNvSpPr txBox="1">
            <a:spLocks noChangeArrowheads="1"/>
          </p:cNvSpPr>
          <p:nvPr/>
        </p:nvSpPr>
        <p:spPr bwMode="auto">
          <a:xfrm>
            <a:off x="251861" y="2743200"/>
            <a:ext cx="10119047" cy="796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9350">
              <a:lnSpc>
                <a:spcPts val="2920"/>
              </a:lnSpc>
              <a:spcAft>
                <a:spcPts val="300"/>
              </a:spcAft>
              <a:buFont typeface="Wingdings" panose="05000000000000000000" pitchFamily="2" charset="2"/>
              <a:buChar char="§"/>
              <a:tabLst>
                <a:tab pos="1427163" algn="l"/>
              </a:tabLst>
            </a:pPr>
            <a:r>
              <a:rPr lang="en-US" altLang="en-US" sz="2800" kern="1400" dirty="0">
                <a:solidFill>
                  <a:srgbClr val="132554"/>
                </a:solidFill>
                <a:latin typeface="+mj-lt"/>
              </a:rPr>
              <a:t>  </a:t>
            </a:r>
            <a:r>
              <a:rPr lang="en-US" altLang="en-US" sz="2800" kern="1400" dirty="0">
                <a:solidFill>
                  <a:srgbClr val="132554"/>
                </a:solidFill>
                <a:latin typeface="+mj-lt"/>
                <a:cs typeface="Arial" pitchFamily="34" charset="0"/>
              </a:rPr>
              <a:t>Identify stages of the throwing motion and recognize the</a:t>
            </a:r>
            <a:br>
              <a:rPr lang="en-US" altLang="en-US" sz="2800" kern="1400" dirty="0">
                <a:solidFill>
                  <a:srgbClr val="132554"/>
                </a:solidFill>
                <a:latin typeface="+mj-lt"/>
                <a:cs typeface="Arial" pitchFamily="34" charset="0"/>
              </a:rPr>
            </a:br>
            <a:r>
              <a:rPr lang="en-US" altLang="en-US" sz="2800" kern="1400" dirty="0">
                <a:solidFill>
                  <a:srgbClr val="132554"/>
                </a:solidFill>
                <a:latin typeface="+mj-lt"/>
                <a:cs typeface="Arial" pitchFamily="34" charset="0"/>
              </a:rPr>
              <a:t>    proper receiving body position</a:t>
            </a:r>
          </a:p>
        </p:txBody>
      </p:sp>
      <p:sp>
        <p:nvSpPr>
          <p:cNvPr id="13" name="Text Box 15"/>
          <p:cNvSpPr txBox="1">
            <a:spLocks noChangeArrowheads="1"/>
          </p:cNvSpPr>
          <p:nvPr/>
        </p:nvSpPr>
        <p:spPr bwMode="auto">
          <a:xfrm>
            <a:off x="6998" y="6260115"/>
            <a:ext cx="12224525" cy="566018"/>
          </a:xfrm>
          <a:prstGeom prst="rect">
            <a:avLst/>
          </a:prstGeom>
          <a:solidFill>
            <a:srgbClr val="0D2C6C"/>
          </a:solidFill>
          <a:ln w="19050" algn="in">
            <a:noFill/>
            <a:miter lim="800000"/>
            <a:headEnd/>
            <a:tailEnd/>
          </a:ln>
          <a:effectLst/>
        </p:spPr>
        <p:txBody>
          <a:bodyPr vert="horz" wrap="square" lIns="36576" tIns="54864" rIns="1920240" bIns="36576" numCol="1" anchor="t" anchorCtr="0" compatLnSpc="1">
            <a:prstTxWarp prst="textNoShape">
              <a:avLst/>
            </a:prstTxWarp>
          </a:bodyPr>
          <a:lstStyle/>
          <a:p>
            <a:pPr algn="ctr" fontAlgn="base">
              <a:lnSpc>
                <a:spcPct val="150000"/>
              </a:lnSpc>
              <a:spcBef>
                <a:spcPct val="0"/>
              </a:spcBef>
              <a:spcAft>
                <a:spcPct val="0"/>
              </a:spcAft>
            </a:pPr>
            <a:r>
              <a:rPr lang="en-US" altLang="en-US" sz="2000" dirty="0">
                <a:solidFill>
                  <a:schemeClr val="bg1"/>
                </a:solidFill>
                <a:latin typeface="+mj-lt"/>
                <a:cs typeface="Arial" pitchFamily="34" charset="0"/>
              </a:rPr>
              <a:t>Available at     </a:t>
            </a:r>
            <a:r>
              <a:rPr lang="en-US" altLang="en-US" sz="2000" b="1" dirty="0">
                <a:solidFill>
                  <a:schemeClr val="bg1"/>
                </a:solidFill>
                <a:latin typeface="+mj-lt"/>
                <a:cs typeface="Arial" pitchFamily="34" charset="0"/>
              </a:rPr>
              <a:t> </a:t>
            </a:r>
            <a:endParaRPr lang="en-US" altLang="en-US" sz="2400" dirty="0">
              <a:solidFill>
                <a:schemeClr val="bg1"/>
              </a:solidFill>
              <a:latin typeface="+mj-lt"/>
              <a:cs typeface="Arial" pitchFamily="34" charset="0"/>
            </a:endParaRPr>
          </a:p>
        </p:txBody>
      </p:sp>
      <p:sp>
        <p:nvSpPr>
          <p:cNvPr id="14" name="Rectangle 7">
            <a:extLst>
              <a:ext uri="{FF2B5EF4-FFF2-40B4-BE49-F238E27FC236}">
                <a16:creationId xmlns:a16="http://schemas.microsoft.com/office/drawing/2014/main" id="{EA1646F0-4967-4ECC-A7F7-D494591172B2}"/>
              </a:ext>
            </a:extLst>
          </p:cNvPr>
          <p:cNvSpPr>
            <a:spLocks noChangeArrowheads="1"/>
          </p:cNvSpPr>
          <p:nvPr/>
        </p:nvSpPr>
        <p:spPr bwMode="auto">
          <a:xfrm>
            <a:off x="0" y="642218"/>
            <a:ext cx="762000" cy="1466447"/>
          </a:xfrm>
          <a:prstGeom prst="rect">
            <a:avLst/>
          </a:prstGeom>
          <a:solidFill>
            <a:srgbClr val="0D2C6C"/>
          </a:solidFill>
          <a:ln w="19050"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pic>
        <p:nvPicPr>
          <p:cNvPr id="18" name="Picture 17">
            <a:extLst>
              <a:ext uri="{FF2B5EF4-FFF2-40B4-BE49-F238E27FC236}">
                <a16:creationId xmlns:a16="http://schemas.microsoft.com/office/drawing/2014/main" id="{FD35B021-AE70-3243-AA6A-F663A11928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4518" y="614597"/>
            <a:ext cx="1432824" cy="1432824"/>
          </a:xfrm>
          <a:prstGeom prst="rect">
            <a:avLst/>
          </a:prstGeom>
        </p:spPr>
      </p:pic>
      <p:sp>
        <p:nvSpPr>
          <p:cNvPr id="9" name="Rectangle 8">
            <a:extLst>
              <a:ext uri="{FF2B5EF4-FFF2-40B4-BE49-F238E27FC236}">
                <a16:creationId xmlns:a16="http://schemas.microsoft.com/office/drawing/2014/main" id="{B040E0F5-D443-1349-95D6-D6530287CB63}"/>
              </a:ext>
            </a:extLst>
          </p:cNvPr>
          <p:cNvSpPr/>
          <p:nvPr/>
        </p:nvSpPr>
        <p:spPr>
          <a:xfrm>
            <a:off x="10828108" y="2209238"/>
            <a:ext cx="1371600" cy="579318"/>
          </a:xfrm>
          <a:prstGeom prst="rect">
            <a:avLst/>
          </a:prstGeom>
          <a:solidFill>
            <a:srgbClr val="EE1744"/>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tlCol="0" anchor="ctr"/>
          <a:lstStyle/>
          <a:p>
            <a:pPr algn="ctr">
              <a:lnSpc>
                <a:spcPts val="2820"/>
              </a:lnSpc>
            </a:pPr>
            <a:endParaRPr lang="en-US" sz="3000" dirty="0"/>
          </a:p>
        </p:txBody>
      </p:sp>
      <p:pic>
        <p:nvPicPr>
          <p:cNvPr id="26" name="Picture 25" descr="Text&#10;&#10;Description automatically generated with medium confidence">
            <a:extLst>
              <a:ext uri="{FF2B5EF4-FFF2-40B4-BE49-F238E27FC236}">
                <a16:creationId xmlns:a16="http://schemas.microsoft.com/office/drawing/2014/main" id="{EEA85CD9-12DE-464F-849F-F5D8A67A007C}"/>
              </a:ext>
            </a:extLst>
          </p:cNvPr>
          <p:cNvPicPr>
            <a:picLocks noChangeAspect="1"/>
          </p:cNvPicPr>
          <p:nvPr/>
        </p:nvPicPr>
        <p:blipFill rotWithShape="1">
          <a:blip r:embed="rId4">
            <a:extLst>
              <a:ext uri="{28A0092B-C50C-407E-A947-70E740481C1C}">
                <a14:useLocalDpi xmlns:a14="http://schemas.microsoft.com/office/drawing/2010/main" val="0"/>
              </a:ext>
            </a:extLst>
          </a:blip>
          <a:srcRect t="39662" b="36661"/>
          <a:stretch/>
        </p:blipFill>
        <p:spPr>
          <a:xfrm>
            <a:off x="5673528" y="6369251"/>
            <a:ext cx="3089472" cy="411480"/>
          </a:xfrm>
          <a:prstGeom prst="rect">
            <a:avLst/>
          </a:prstGeom>
        </p:spPr>
      </p:pic>
      <p:cxnSp>
        <p:nvCxnSpPr>
          <p:cNvPr id="19" name="Straight Connector 18">
            <a:extLst>
              <a:ext uri="{FF2B5EF4-FFF2-40B4-BE49-F238E27FC236}">
                <a16:creationId xmlns:a16="http://schemas.microsoft.com/office/drawing/2014/main" id="{69C05829-262E-064F-9F0B-B1FD8CC3EFDF}"/>
              </a:ext>
            </a:extLst>
          </p:cNvPr>
          <p:cNvCxnSpPr>
            <a:cxnSpLocks/>
          </p:cNvCxnSpPr>
          <p:nvPr/>
        </p:nvCxnSpPr>
        <p:spPr>
          <a:xfrm>
            <a:off x="3733800" y="757945"/>
            <a:ext cx="0" cy="1214438"/>
          </a:xfrm>
          <a:prstGeom prst="line">
            <a:avLst/>
          </a:prstGeom>
          <a:ln>
            <a:solidFill>
              <a:srgbClr val="0D2C6C"/>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6AA8F07-BEA9-AC48-B360-0A9C12CE32EE}"/>
              </a:ext>
            </a:extLst>
          </p:cNvPr>
          <p:cNvSpPr txBox="1"/>
          <p:nvPr/>
        </p:nvSpPr>
        <p:spPr>
          <a:xfrm>
            <a:off x="10904308" y="2332305"/>
            <a:ext cx="1219200" cy="431528"/>
          </a:xfrm>
          <a:prstGeom prst="rect">
            <a:avLst/>
          </a:prstGeom>
          <a:noFill/>
        </p:spPr>
        <p:txBody>
          <a:bodyPr wrap="square" rtlCol="0">
            <a:spAutoFit/>
          </a:bodyPr>
          <a:lstStyle/>
          <a:p>
            <a:pPr>
              <a:lnSpc>
                <a:spcPts val="2380"/>
              </a:lnSpc>
            </a:pPr>
            <a:r>
              <a:rPr lang="en-US" sz="3200" b="1" dirty="0">
                <a:solidFill>
                  <a:schemeClr val="bg1"/>
                </a:solidFill>
              </a:rPr>
              <a:t>$50</a:t>
            </a:r>
          </a:p>
        </p:txBody>
      </p:sp>
      <p:pic>
        <p:nvPicPr>
          <p:cNvPr id="5" name="Picture 3">
            <a:extLst>
              <a:ext uri="{FF2B5EF4-FFF2-40B4-BE49-F238E27FC236}">
                <a16:creationId xmlns:a16="http://schemas.microsoft.com/office/drawing/2014/main" id="{C99FC78F-5A8A-F457-8046-8C80A2109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364259" y="843348"/>
            <a:ext cx="966788" cy="966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2" name="Text Box 13">
            <a:extLst>
              <a:ext uri="{FF2B5EF4-FFF2-40B4-BE49-F238E27FC236}">
                <a16:creationId xmlns:a16="http://schemas.microsoft.com/office/drawing/2014/main" id="{FC482AA4-9BB7-E35A-7D9C-4E5065B83AC3}"/>
              </a:ext>
            </a:extLst>
          </p:cNvPr>
          <p:cNvSpPr txBox="1">
            <a:spLocks noChangeArrowheads="1"/>
          </p:cNvSpPr>
          <p:nvPr/>
        </p:nvSpPr>
        <p:spPr bwMode="auto">
          <a:xfrm>
            <a:off x="251861" y="3564876"/>
            <a:ext cx="11688278"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482725" indent="-333375">
              <a:lnSpc>
                <a:spcPts val="2920"/>
              </a:lnSpc>
              <a:spcAft>
                <a:spcPts val="300"/>
              </a:spcAft>
              <a:buFont typeface="Wingdings" panose="05000000000000000000" pitchFamily="2" charset="2"/>
              <a:buChar char="§"/>
              <a:tabLst>
                <a:tab pos="1773238" algn="l"/>
              </a:tabLst>
            </a:pPr>
            <a:r>
              <a:rPr lang="en-US" altLang="en-US" sz="2800" kern="1400" dirty="0">
                <a:solidFill>
                  <a:srgbClr val="132554"/>
                </a:solidFill>
                <a:latin typeface="+mj-lt"/>
                <a:cs typeface="Arial" pitchFamily="34" charset="0"/>
              </a:rPr>
              <a:t>Understand the mechanics of hitting, baserunning, leads and sliding</a:t>
            </a:r>
          </a:p>
        </p:txBody>
      </p:sp>
      <p:sp>
        <p:nvSpPr>
          <p:cNvPr id="15" name="Text Box 13">
            <a:extLst>
              <a:ext uri="{FF2B5EF4-FFF2-40B4-BE49-F238E27FC236}">
                <a16:creationId xmlns:a16="http://schemas.microsoft.com/office/drawing/2014/main" id="{90081F8F-A9DA-5C3C-7309-975FE2C1F08B}"/>
              </a:ext>
            </a:extLst>
          </p:cNvPr>
          <p:cNvSpPr txBox="1">
            <a:spLocks noChangeArrowheads="1"/>
          </p:cNvSpPr>
          <p:nvPr/>
        </p:nvSpPr>
        <p:spPr bwMode="auto">
          <a:xfrm>
            <a:off x="251861" y="4129332"/>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149350">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  Identify key elements of the swing including phases and positions</a:t>
            </a:r>
            <a:br>
              <a:rPr lang="en-US" altLang="en-US" sz="2800" kern="1400" dirty="0">
                <a:solidFill>
                  <a:srgbClr val="132554"/>
                </a:solidFill>
                <a:latin typeface="+mj-lt"/>
                <a:cs typeface="Arial" pitchFamily="34" charset="0"/>
              </a:rPr>
            </a:br>
            <a:endParaRPr lang="en-US" altLang="en-US" sz="2800" kern="1400" dirty="0">
              <a:solidFill>
                <a:srgbClr val="132554"/>
              </a:solidFill>
              <a:latin typeface="+mj-lt"/>
              <a:cs typeface="Arial" pitchFamily="34" charset="0"/>
            </a:endParaRPr>
          </a:p>
        </p:txBody>
      </p:sp>
      <p:sp>
        <p:nvSpPr>
          <p:cNvPr id="16" name="Text Box 13">
            <a:extLst>
              <a:ext uri="{FF2B5EF4-FFF2-40B4-BE49-F238E27FC236}">
                <a16:creationId xmlns:a16="http://schemas.microsoft.com/office/drawing/2014/main" id="{5525C261-5F8F-75A3-434E-31CF9A2CB15A}"/>
              </a:ext>
            </a:extLst>
          </p:cNvPr>
          <p:cNvSpPr txBox="1">
            <a:spLocks noChangeArrowheads="1"/>
          </p:cNvSpPr>
          <p:nvPr/>
        </p:nvSpPr>
        <p:spPr bwMode="auto">
          <a:xfrm>
            <a:off x="205339" y="4695784"/>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482725" indent="-277813">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Recognize the starting positions and footwork for all players</a:t>
            </a:r>
          </a:p>
        </p:txBody>
      </p:sp>
      <p:sp>
        <p:nvSpPr>
          <p:cNvPr id="20" name="Text Box 13">
            <a:extLst>
              <a:ext uri="{FF2B5EF4-FFF2-40B4-BE49-F238E27FC236}">
                <a16:creationId xmlns:a16="http://schemas.microsoft.com/office/drawing/2014/main" id="{9DBDF847-B5A8-6683-0BA0-3C15CD544B13}"/>
              </a:ext>
            </a:extLst>
          </p:cNvPr>
          <p:cNvSpPr txBox="1">
            <a:spLocks noChangeArrowheads="1"/>
          </p:cNvSpPr>
          <p:nvPr/>
        </p:nvSpPr>
        <p:spPr bwMode="auto">
          <a:xfrm>
            <a:off x="381000" y="5271714"/>
            <a:ext cx="11734800" cy="827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316038" indent="-290513">
              <a:lnSpc>
                <a:spcPts val="2920"/>
              </a:lnSpc>
              <a:spcAft>
                <a:spcPts val="300"/>
              </a:spcAft>
              <a:buFont typeface="Wingdings" panose="05000000000000000000" pitchFamily="2" charset="2"/>
              <a:buChar char="§"/>
            </a:pPr>
            <a:r>
              <a:rPr lang="en-US" altLang="en-US" sz="2800" kern="1400" dirty="0">
                <a:solidFill>
                  <a:srgbClr val="132554"/>
                </a:solidFill>
                <a:latin typeface="+mj-lt"/>
                <a:cs typeface="Arial" pitchFamily="34" charset="0"/>
              </a:rPr>
              <a:t>Identify defensive responsibilities and tactics for all positions</a:t>
            </a:r>
          </a:p>
        </p:txBody>
      </p:sp>
      <p:pic>
        <p:nvPicPr>
          <p:cNvPr id="2" name="Picture 1">
            <a:extLst>
              <a:ext uri="{FF2B5EF4-FFF2-40B4-BE49-F238E27FC236}">
                <a16:creationId xmlns:a16="http://schemas.microsoft.com/office/drawing/2014/main" id="{869A457B-D36C-4292-E342-B2AF57DB3D8D}"/>
              </a:ext>
            </a:extLst>
          </p:cNvPr>
          <p:cNvPicPr>
            <a:picLocks noChangeAspect="1"/>
          </p:cNvPicPr>
          <p:nvPr/>
        </p:nvPicPr>
        <p:blipFill>
          <a:blip r:embed="rId6"/>
          <a:stretch>
            <a:fillRect/>
          </a:stretch>
        </p:blipFill>
        <p:spPr>
          <a:xfrm>
            <a:off x="-56795" y="-14766"/>
            <a:ext cx="12288317" cy="6894941"/>
          </a:xfrm>
          <a:prstGeom prst="rect">
            <a:avLst/>
          </a:prstGeom>
        </p:spPr>
      </p:pic>
    </p:spTree>
    <p:extLst>
      <p:ext uri="{BB962C8B-B14F-4D97-AF65-F5344CB8AC3E}">
        <p14:creationId xmlns:p14="http://schemas.microsoft.com/office/powerpoint/2010/main" val="2108939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br>
              <a:rPr lang="en-US" dirty="0"/>
            </a:b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dirty="0"/>
              <a:t>By 2025, every high school sporting event in America will be streamed live. </a:t>
            </a:r>
          </a:p>
          <a:p>
            <a:r>
              <a:rPr lang="en-US" altLang="en-US" dirty="0"/>
              <a:t>The NFHS Network will be </a:t>
            </a:r>
            <a:br>
              <a:rPr lang="en-US" altLang="en-US" dirty="0"/>
            </a:br>
            <a:r>
              <a:rPr lang="en-US" altLang="en-US" dirty="0"/>
              <a:t>THE DESTINATION for fans </a:t>
            </a:r>
            <a:br>
              <a:rPr lang="en-US" altLang="en-US" dirty="0"/>
            </a:br>
            <a:r>
              <a:rPr lang="en-US" altLang="en-US" dirty="0"/>
              <a:t>to view these broadcasts. </a:t>
            </a:r>
          </a:p>
          <a:p>
            <a:r>
              <a:rPr lang="en-US" altLang="en-US" dirty="0"/>
              <a:t>Covering 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2200" b="1" u="sng">
                <a:solidFill>
                  <a:srgbClr val="00205B"/>
                </a:solidFill>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algn="ctr" eaLnBrk="1" hangingPunct="1">
              <a:lnSpc>
                <a:spcPct val="80000"/>
              </a:lnSpc>
              <a:spcBef>
                <a:spcPct val="0"/>
              </a:spcBef>
              <a:buFontTx/>
              <a:buNone/>
            </a:pPr>
            <a:r>
              <a:rPr lang="en-US" altLang="en-US" sz="15000" b="1" dirty="0">
                <a:solidFill>
                  <a:schemeClr val="bg1"/>
                </a:solidFill>
                <a:ea typeface="Calibri" charset="0"/>
                <a:cs typeface="Calibri" charset="0"/>
              </a:rPr>
              <a:t>Over 1 million events this year…</a:t>
            </a:r>
          </a:p>
        </p:txBody>
      </p:sp>
      <p:pic>
        <p:nvPicPr>
          <p:cNvPr id="8" name="Picture 7" descr="A picture containing icon&#10;&#10;Description automatically generated">
            <a:extLst>
              <a:ext uri="{FF2B5EF4-FFF2-40B4-BE49-F238E27FC236}">
                <a16:creationId xmlns:a16="http://schemas.microsoft.com/office/drawing/2014/main" id="{E543B016-1D75-E61E-64D7-A1B803148AB0}"/>
              </a:ext>
            </a:extLst>
          </p:cNvPr>
          <p:cNvPicPr>
            <a:picLocks noChangeAspect="1"/>
          </p:cNvPicPr>
          <p:nvPr/>
        </p:nvPicPr>
        <p:blipFill>
          <a:blip r:embed="rId4"/>
          <a:stretch>
            <a:fillRect/>
          </a:stretch>
        </p:blipFill>
        <p:spPr>
          <a:xfrm>
            <a:off x="11245994" y="5765903"/>
            <a:ext cx="813331" cy="951845"/>
          </a:xfrm>
          <a:prstGeom prst="rect">
            <a:avLst/>
          </a:prstGeom>
        </p:spPr>
      </p:pic>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a:defRPr/>
            </a:pPr>
            <a:r>
              <a:rPr lang="en-US"/>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Football and Sports </a:t>
            </a:r>
          </a:p>
          <a:p>
            <a:pPr algn="ctr" eaLnBrk="1" hangingPunct="1">
              <a:buFontTx/>
              <a:buNone/>
            </a:pPr>
            <a:r>
              <a:rPr lang="en-US" altLang="en-US" sz="800" dirty="0">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Boys Lacrosse</a:t>
            </a:r>
          </a:p>
          <a:p>
            <a:pPr algn="ctr" eaLnBrk="1" hangingPunct="1">
              <a:buFontTx/>
              <a:buNone/>
            </a:pPr>
            <a:r>
              <a:rPr lang="en-US" altLang="en-US" sz="800" dirty="0">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a:xfrm>
            <a:off x="963613" y="4406900"/>
            <a:ext cx="8867775" cy="1362075"/>
          </a:xfrm>
        </p:spPr>
        <p:txBody>
          <a:bodyPr/>
          <a:lstStyle/>
          <a:p>
            <a:pPr>
              <a:defRPr/>
            </a:pPr>
            <a:br>
              <a:rPr lang="en-US" dirty="0"/>
            </a:br>
            <a:r>
              <a:rPr lang="en-US" dirty="0"/>
              <a:t>2024 </a:t>
            </a:r>
            <a:r>
              <a:rPr lang="en-US" dirty="0" err="1"/>
              <a:t>nfhs</a:t>
            </a:r>
            <a:r>
              <a:rPr lang="en-US" dirty="0"/>
              <a:t> softball resources</a:t>
            </a:r>
          </a:p>
        </p:txBody>
      </p:sp>
      <p:sp>
        <p:nvSpPr>
          <p:cNvPr id="26627" name="Text Placeholder 5">
            <a:extLst>
              <a:ext uri="{FF2B5EF4-FFF2-40B4-BE49-F238E27FC236}">
                <a16:creationId xmlns:a16="http://schemas.microsoft.com/office/drawing/2014/main" id="{C3057226-7172-4B25-A5AF-6F76B37DCF69}"/>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3422099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err="1"/>
              <a:t>nfhs</a:t>
            </a:r>
            <a:r>
              <a:rPr lang="en-US" dirty="0"/>
              <a:t> softball resources</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155941" y="1989138"/>
            <a:ext cx="5587760" cy="4338637"/>
          </a:xfrm>
        </p:spPr>
        <p:txBody>
          <a:bodyPr/>
          <a:lstStyle/>
          <a:p>
            <a:pPr>
              <a:defRPr/>
            </a:pPr>
            <a:r>
              <a:rPr lang="en-US" sz="2800" dirty="0"/>
              <a:t>NFHS Rules Books, Case Books </a:t>
            </a:r>
            <a:br>
              <a:rPr lang="en-US" sz="2800" dirty="0"/>
            </a:br>
            <a:r>
              <a:rPr lang="en-US" sz="2800" dirty="0"/>
              <a:t>and other softball resources can be ordered:</a:t>
            </a:r>
          </a:p>
          <a:p>
            <a:pPr marL="457200" lvl="1" indent="0">
              <a:buFont typeface="Arial" panose="020B0604020202020204" pitchFamily="34" charset="0"/>
              <a:buNone/>
              <a:defRPr/>
            </a:pPr>
            <a:r>
              <a:rPr lang="en-US" sz="2800" dirty="0"/>
              <a:t> </a:t>
            </a:r>
          </a:p>
          <a:p>
            <a:pPr lvl="1">
              <a:defRPr/>
            </a:pPr>
            <a:r>
              <a:rPr lang="en-US" sz="2800" dirty="0"/>
              <a:t>online at </a:t>
            </a:r>
            <a:r>
              <a:rPr lang="en-US" sz="2800" dirty="0">
                <a:hlinkClick r:id="rId4"/>
              </a:rPr>
              <a:t>www.nfhs.com</a:t>
            </a:r>
            <a:r>
              <a:rPr lang="en-US" sz="2800" dirty="0"/>
              <a:t> or</a:t>
            </a:r>
          </a:p>
          <a:p>
            <a:pPr lvl="1">
              <a:defRPr/>
            </a:pPr>
            <a:endParaRPr lang="en-US" sz="2800" dirty="0"/>
          </a:p>
          <a:p>
            <a:pPr lvl="1">
              <a:defRPr/>
            </a:pPr>
            <a:r>
              <a:rPr lang="en-US" sz="2800" dirty="0"/>
              <a:t>by calling 1-800-776-3462</a:t>
            </a:r>
          </a:p>
        </p:txBody>
      </p:sp>
      <p:sp>
        <p:nvSpPr>
          <p:cNvPr id="3" name="Footer Placeholder 3">
            <a:extLst>
              <a:ext uri="{FF2B5EF4-FFF2-40B4-BE49-F238E27FC236}">
                <a16:creationId xmlns:a16="http://schemas.microsoft.com/office/drawing/2014/main" id="{E20FF87B-0E8E-DF4F-7C60-35B1CFCA9079}"/>
              </a:ext>
            </a:extLst>
          </p:cNvPr>
          <p:cNvSpPr>
            <a:spLocks noGrp="1"/>
          </p:cNvSpPr>
          <p:nvPr>
            <p:ph type="ftr" sz="quarter" idx="11"/>
          </p:nvPr>
        </p:nvSpPr>
        <p:spPr>
          <a:xfrm>
            <a:off x="9996488" y="6524625"/>
            <a:ext cx="1992312" cy="295275"/>
          </a:xfrm>
        </p:spPr>
        <p:txBody>
          <a:bodyPr/>
          <a:lstStyle/>
          <a:p>
            <a:pPr>
              <a:defRPr/>
            </a:pPr>
            <a:r>
              <a:rPr lang="en-US"/>
              <a:t>www.nfhs.org</a:t>
            </a:r>
          </a:p>
        </p:txBody>
      </p:sp>
      <p:pic>
        <p:nvPicPr>
          <p:cNvPr id="12" name="Picture 11" descr="A person running with a ball on her back&#10;&#10;Description automatically generated">
            <a:extLst>
              <a:ext uri="{FF2B5EF4-FFF2-40B4-BE49-F238E27FC236}">
                <a16:creationId xmlns:a16="http://schemas.microsoft.com/office/drawing/2014/main" id="{E95E3CBE-3C33-196E-C415-277354E0B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7008" y="1964763"/>
            <a:ext cx="1469480" cy="2000805"/>
          </a:xfrm>
          <a:prstGeom prst="rect">
            <a:avLst/>
          </a:prstGeom>
          <a:ln w="38100">
            <a:solidFill>
              <a:schemeClr val="bg2">
                <a:lumMod val="10000"/>
              </a:schemeClr>
            </a:solidFill>
          </a:ln>
        </p:spPr>
      </p:pic>
      <p:pic>
        <p:nvPicPr>
          <p:cNvPr id="14" name="Picture 13" descr="A cover of a softball case book&#10;&#10;Description automatically generated">
            <a:extLst>
              <a:ext uri="{FF2B5EF4-FFF2-40B4-BE49-F238E27FC236}">
                <a16:creationId xmlns:a16="http://schemas.microsoft.com/office/drawing/2014/main" id="{14FB4941-235B-33AC-BF31-11F267A40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7810" y="1989138"/>
            <a:ext cx="1478373" cy="2000805"/>
          </a:xfrm>
          <a:prstGeom prst="rect">
            <a:avLst/>
          </a:prstGeom>
          <a:ln w="38100">
            <a:solidFill>
              <a:schemeClr val="bg2">
                <a:lumMod val="10000"/>
              </a:schemeClr>
            </a:solidFill>
          </a:ln>
        </p:spPr>
      </p:pic>
      <p:graphicFrame>
        <p:nvGraphicFramePr>
          <p:cNvPr id="5" name="Object 4">
            <a:extLst>
              <a:ext uri="{FF2B5EF4-FFF2-40B4-BE49-F238E27FC236}">
                <a16:creationId xmlns:a16="http://schemas.microsoft.com/office/drawing/2014/main" id="{4820C612-E0F4-AAA6-A86A-265D47D24939}"/>
              </a:ext>
            </a:extLst>
          </p:cNvPr>
          <p:cNvGraphicFramePr>
            <a:graphicFrameLocks noChangeAspect="1"/>
          </p:cNvGraphicFramePr>
          <p:nvPr>
            <p:extLst>
              <p:ext uri="{D42A27DB-BD31-4B8C-83A1-F6EECF244321}">
                <p14:modId xmlns:p14="http://schemas.microsoft.com/office/powerpoint/2010/main" val="2709967406"/>
              </p:ext>
            </p:extLst>
          </p:nvPr>
        </p:nvGraphicFramePr>
        <p:xfrm>
          <a:off x="7893963" y="4135957"/>
          <a:ext cx="1473585" cy="2336391"/>
        </p:xfrm>
        <a:graphic>
          <a:graphicData uri="http://schemas.openxmlformats.org/presentationml/2006/ole">
            <mc:AlternateContent xmlns:mc="http://schemas.openxmlformats.org/markup-compatibility/2006">
              <mc:Choice xmlns:v="urn:schemas-microsoft-com:vml" Requires="v">
                <p:oleObj spid="_x0000_s1025" name="Acrobat Document" r:id="rId7" imgW="2849682" imgH="4518300" progId="Acrobat.Document.DC">
                  <p:embed/>
                </p:oleObj>
              </mc:Choice>
              <mc:Fallback>
                <p:oleObj name="Acrobat Document" r:id="rId7" imgW="2849682" imgH="4518300" progId="Acrobat.Document.DC">
                  <p:embed/>
                  <p:pic>
                    <p:nvPicPr>
                      <p:cNvPr id="0" name=""/>
                      <p:cNvPicPr/>
                      <p:nvPr/>
                    </p:nvPicPr>
                    <p:blipFill>
                      <a:blip r:embed="rId8"/>
                      <a:stretch>
                        <a:fillRect/>
                      </a:stretch>
                    </p:blipFill>
                    <p:spPr>
                      <a:xfrm>
                        <a:off x="7893963" y="4135957"/>
                        <a:ext cx="1473585" cy="2336391"/>
                      </a:xfrm>
                      <a:prstGeom prst="rect">
                        <a:avLst/>
                      </a:prstGeom>
                      <a:ln w="38100">
                        <a:solidFill>
                          <a:schemeClr val="bg2">
                            <a:lumMod val="10000"/>
                          </a:schemeClr>
                        </a:solidFill>
                      </a:ln>
                    </p:spPr>
                  </p:pic>
                </p:oleObj>
              </mc:Fallback>
            </mc:AlternateContent>
          </a:graphicData>
        </a:graphic>
      </p:graphicFrame>
      <p:graphicFrame>
        <p:nvGraphicFramePr>
          <p:cNvPr id="6" name="Object 5">
            <a:extLst>
              <a:ext uri="{FF2B5EF4-FFF2-40B4-BE49-F238E27FC236}">
                <a16:creationId xmlns:a16="http://schemas.microsoft.com/office/drawing/2014/main" id="{30483BD3-6E60-AE08-8585-85C89EA4B874}"/>
              </a:ext>
            </a:extLst>
          </p:cNvPr>
          <p:cNvGraphicFramePr>
            <a:graphicFrameLocks noChangeAspect="1"/>
          </p:cNvGraphicFramePr>
          <p:nvPr>
            <p:extLst>
              <p:ext uri="{D42A27DB-BD31-4B8C-83A1-F6EECF244321}">
                <p14:modId xmlns:p14="http://schemas.microsoft.com/office/powerpoint/2010/main" val="1731438639"/>
              </p:ext>
            </p:extLst>
          </p:nvPr>
        </p:nvGraphicFramePr>
        <p:xfrm>
          <a:off x="10073761" y="4158456"/>
          <a:ext cx="1469480" cy="2336391"/>
        </p:xfrm>
        <a:graphic>
          <a:graphicData uri="http://schemas.openxmlformats.org/presentationml/2006/ole">
            <mc:AlternateContent xmlns:mc="http://schemas.openxmlformats.org/markup-compatibility/2006">
              <mc:Choice xmlns:v="urn:schemas-microsoft-com:vml" Requires="v">
                <p:oleObj spid="_x0000_s1026" name="Acrobat Document" r:id="rId9" imgW="2842192" imgH="4518300" progId="Acrobat.Document.DC">
                  <p:embed/>
                </p:oleObj>
              </mc:Choice>
              <mc:Fallback>
                <p:oleObj name="Acrobat Document" r:id="rId9" imgW="2842192" imgH="4518300" progId="Acrobat.Document.DC">
                  <p:embed/>
                  <p:pic>
                    <p:nvPicPr>
                      <p:cNvPr id="0" name=""/>
                      <p:cNvPicPr/>
                      <p:nvPr/>
                    </p:nvPicPr>
                    <p:blipFill>
                      <a:blip r:embed="rId10"/>
                      <a:stretch>
                        <a:fillRect/>
                      </a:stretch>
                    </p:blipFill>
                    <p:spPr>
                      <a:xfrm>
                        <a:off x="10073761" y="4158456"/>
                        <a:ext cx="1469480" cy="2336391"/>
                      </a:xfrm>
                      <a:prstGeom prst="rect">
                        <a:avLst/>
                      </a:prstGeom>
                      <a:ln w="38100">
                        <a:solidFill>
                          <a:schemeClr val="bg2">
                            <a:lumMod val="10000"/>
                          </a:schemeClr>
                        </a:solidFill>
                      </a:ln>
                    </p:spPr>
                  </p:pic>
                </p:oleObj>
              </mc:Fallback>
            </mc:AlternateContent>
          </a:graphicData>
        </a:graphic>
      </p:graphicFrame>
    </p:spTree>
    <p:extLst>
      <p:ext uri="{BB962C8B-B14F-4D97-AF65-F5344CB8AC3E}">
        <p14:creationId xmlns:p14="http://schemas.microsoft.com/office/powerpoint/2010/main" val="2125550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258-1EE9-4A0B-920B-2AA2E1219022}"/>
              </a:ext>
            </a:extLst>
          </p:cNvPr>
          <p:cNvSpPr>
            <a:spLocks noGrp="1"/>
          </p:cNvSpPr>
          <p:nvPr>
            <p:ph type="title"/>
          </p:nvPr>
        </p:nvSpPr>
        <p:spPr/>
        <p:txBody>
          <a:bodyPr/>
          <a:lstStyle/>
          <a:p>
            <a:r>
              <a:rPr lang="en-US" dirty="0"/>
              <a:t>NFHS Rules Committee</a:t>
            </a:r>
          </a:p>
        </p:txBody>
      </p:sp>
      <p:sp>
        <p:nvSpPr>
          <p:cNvPr id="3" name="Footer Placeholder 2">
            <a:extLst>
              <a:ext uri="{FF2B5EF4-FFF2-40B4-BE49-F238E27FC236}">
                <a16:creationId xmlns:a16="http://schemas.microsoft.com/office/drawing/2014/main" id="{39B184FC-4CF8-4D8D-8225-316FCE7E3497}"/>
              </a:ext>
            </a:extLst>
          </p:cNvPr>
          <p:cNvSpPr>
            <a:spLocks noGrp="1"/>
          </p:cNvSpPr>
          <p:nvPr>
            <p:ph type="ftr" sz="quarter" idx="11"/>
          </p:nvPr>
        </p:nvSpPr>
        <p:spPr/>
        <p:txBody>
          <a:bodyPr/>
          <a:lstStyle/>
          <a:p>
            <a:pPr>
              <a:defRPr/>
            </a:pPr>
            <a:r>
              <a:rPr lang="en-US"/>
              <a:t>www.nfhs.org</a:t>
            </a:r>
          </a:p>
        </p:txBody>
      </p:sp>
      <p:pic>
        <p:nvPicPr>
          <p:cNvPr id="54" name="Picture Placeholder 53">
            <a:extLst>
              <a:ext uri="{FF2B5EF4-FFF2-40B4-BE49-F238E27FC236}">
                <a16:creationId xmlns:a16="http://schemas.microsoft.com/office/drawing/2014/main" id="{862D8436-29AF-3274-5C4E-460B9DD3880D}"/>
              </a:ext>
            </a:extLst>
          </p:cNvPr>
          <p:cNvPicPr>
            <a:picLocks noGrp="1" noChangeAspect="1"/>
          </p:cNvPicPr>
          <p:nvPr>
            <p:ph type="pic" sz="quarter" idx="18"/>
          </p:nvPr>
        </p:nvPicPr>
        <p:blipFill>
          <a:blip r:embed="rId3"/>
          <a:srcRect l="17054" r="17054"/>
          <a:stretch/>
        </p:blipFill>
        <p:spPr/>
      </p:pic>
      <p:sp>
        <p:nvSpPr>
          <p:cNvPr id="12" name="Text Placeholder 11">
            <a:extLst>
              <a:ext uri="{FF2B5EF4-FFF2-40B4-BE49-F238E27FC236}">
                <a16:creationId xmlns:a16="http://schemas.microsoft.com/office/drawing/2014/main" id="{D61F14D8-0AB0-49C2-9F4C-F7B13C1471FE}"/>
              </a:ext>
            </a:extLst>
          </p:cNvPr>
          <p:cNvSpPr>
            <a:spLocks noGrp="1"/>
          </p:cNvSpPr>
          <p:nvPr>
            <p:ph type="body" sz="quarter" idx="21"/>
          </p:nvPr>
        </p:nvSpPr>
        <p:spPr/>
        <p:txBody>
          <a:bodyPr/>
          <a:lstStyle/>
          <a:p>
            <a:r>
              <a:rPr lang="en-US" dirty="0"/>
              <a:t>Dr. Karissa Niehoff</a:t>
            </a:r>
          </a:p>
          <a:p>
            <a:r>
              <a:rPr lang="en-US" dirty="0"/>
              <a:t>NFHS</a:t>
            </a:r>
          </a:p>
          <a:p>
            <a:r>
              <a:rPr lang="en-US" dirty="0"/>
              <a:t>Publisher</a:t>
            </a:r>
          </a:p>
        </p:txBody>
      </p:sp>
      <p:sp>
        <p:nvSpPr>
          <p:cNvPr id="13" name="Text Placeholder 12">
            <a:extLst>
              <a:ext uri="{FF2B5EF4-FFF2-40B4-BE49-F238E27FC236}">
                <a16:creationId xmlns:a16="http://schemas.microsoft.com/office/drawing/2014/main" id="{C453CC4C-276F-4C33-8528-A5F1FF4E8618}"/>
              </a:ext>
            </a:extLst>
          </p:cNvPr>
          <p:cNvSpPr>
            <a:spLocks noGrp="1"/>
          </p:cNvSpPr>
          <p:nvPr>
            <p:ph type="body" sz="quarter" idx="22"/>
          </p:nvPr>
        </p:nvSpPr>
        <p:spPr/>
        <p:txBody>
          <a:bodyPr/>
          <a:lstStyle/>
          <a:p>
            <a:r>
              <a:rPr lang="en-US" dirty="0"/>
              <a:t>Sandy Searcy</a:t>
            </a:r>
          </a:p>
          <a:p>
            <a:r>
              <a:rPr lang="en-US" dirty="0"/>
              <a:t>NFHS</a:t>
            </a:r>
          </a:p>
          <a:p>
            <a:r>
              <a:rPr lang="en-US" dirty="0"/>
              <a:t>Editor</a:t>
            </a:r>
          </a:p>
        </p:txBody>
      </p:sp>
      <p:sp>
        <p:nvSpPr>
          <p:cNvPr id="14" name="Text Placeholder 13">
            <a:extLst>
              <a:ext uri="{FF2B5EF4-FFF2-40B4-BE49-F238E27FC236}">
                <a16:creationId xmlns:a16="http://schemas.microsoft.com/office/drawing/2014/main" id="{236347D2-9C00-4CF4-866D-67484EF92909}"/>
              </a:ext>
            </a:extLst>
          </p:cNvPr>
          <p:cNvSpPr>
            <a:spLocks noGrp="1"/>
          </p:cNvSpPr>
          <p:nvPr>
            <p:ph type="body" sz="quarter" idx="23"/>
          </p:nvPr>
        </p:nvSpPr>
        <p:spPr/>
        <p:txBody>
          <a:bodyPr/>
          <a:lstStyle/>
          <a:p>
            <a:r>
              <a:rPr lang="en-US" dirty="0"/>
              <a:t>Andi Osters</a:t>
            </a:r>
          </a:p>
          <a:p>
            <a:r>
              <a:rPr lang="en-US" dirty="0"/>
              <a:t>Michigan</a:t>
            </a:r>
          </a:p>
          <a:p>
            <a:r>
              <a:rPr lang="en-US" dirty="0"/>
              <a:t>Chair - 2026</a:t>
            </a:r>
          </a:p>
        </p:txBody>
      </p:sp>
      <p:sp>
        <p:nvSpPr>
          <p:cNvPr id="15" name="Text Placeholder 14">
            <a:extLst>
              <a:ext uri="{FF2B5EF4-FFF2-40B4-BE49-F238E27FC236}">
                <a16:creationId xmlns:a16="http://schemas.microsoft.com/office/drawing/2014/main" id="{6918DDA6-387C-4FC7-B0F9-46992543532F}"/>
              </a:ext>
            </a:extLst>
          </p:cNvPr>
          <p:cNvSpPr>
            <a:spLocks noGrp="1"/>
          </p:cNvSpPr>
          <p:nvPr>
            <p:ph type="body" sz="quarter" idx="24"/>
          </p:nvPr>
        </p:nvSpPr>
        <p:spPr/>
        <p:txBody>
          <a:bodyPr/>
          <a:lstStyle/>
          <a:p>
            <a:r>
              <a:rPr lang="en-US" dirty="0"/>
              <a:t>Dennis Crowe</a:t>
            </a:r>
          </a:p>
          <a:p>
            <a:r>
              <a:rPr lang="en-US" dirty="0"/>
              <a:t>Maine</a:t>
            </a:r>
            <a:br>
              <a:rPr lang="en-US" dirty="0"/>
            </a:br>
            <a:r>
              <a:rPr lang="en-US" dirty="0"/>
              <a:t>Section 1 - 2024</a:t>
            </a:r>
          </a:p>
        </p:txBody>
      </p:sp>
      <p:sp>
        <p:nvSpPr>
          <p:cNvPr id="16" name="Text Placeholder 15">
            <a:extLst>
              <a:ext uri="{FF2B5EF4-FFF2-40B4-BE49-F238E27FC236}">
                <a16:creationId xmlns:a16="http://schemas.microsoft.com/office/drawing/2014/main" id="{A7341D57-F80A-4600-B2E6-B5D897067246}"/>
              </a:ext>
            </a:extLst>
          </p:cNvPr>
          <p:cNvSpPr>
            <a:spLocks noGrp="1"/>
          </p:cNvSpPr>
          <p:nvPr>
            <p:ph type="body" sz="quarter" idx="25"/>
          </p:nvPr>
        </p:nvSpPr>
        <p:spPr/>
        <p:txBody>
          <a:bodyPr/>
          <a:lstStyle/>
          <a:p>
            <a:r>
              <a:rPr lang="en-US" dirty="0"/>
              <a:t>Sarah Bridenbaugh</a:t>
            </a:r>
          </a:p>
          <a:p>
            <a:r>
              <a:rPr lang="en-US" dirty="0"/>
              <a:t>Kentucky</a:t>
            </a:r>
          </a:p>
          <a:p>
            <a:r>
              <a:rPr lang="en-US" dirty="0"/>
              <a:t>Section 2 - 2025</a:t>
            </a:r>
          </a:p>
        </p:txBody>
      </p:sp>
      <p:sp>
        <p:nvSpPr>
          <p:cNvPr id="17" name="Text Placeholder 16">
            <a:extLst>
              <a:ext uri="{FF2B5EF4-FFF2-40B4-BE49-F238E27FC236}">
                <a16:creationId xmlns:a16="http://schemas.microsoft.com/office/drawing/2014/main" id="{B37260AD-B4B9-4277-BDB4-7880737D109D}"/>
              </a:ext>
            </a:extLst>
          </p:cNvPr>
          <p:cNvSpPr>
            <a:spLocks noGrp="1"/>
          </p:cNvSpPr>
          <p:nvPr>
            <p:ph type="body" sz="quarter" idx="26"/>
          </p:nvPr>
        </p:nvSpPr>
        <p:spPr/>
        <p:txBody>
          <a:bodyPr/>
          <a:lstStyle/>
          <a:p>
            <a:r>
              <a:rPr lang="en-US" dirty="0"/>
              <a:t>Michelle </a:t>
            </a:r>
            <a:r>
              <a:rPr lang="en-US" dirty="0" err="1"/>
              <a:t>Yeater</a:t>
            </a:r>
            <a:endParaRPr lang="en-US" dirty="0"/>
          </a:p>
          <a:p>
            <a:r>
              <a:rPr lang="en-US" dirty="0"/>
              <a:t>South Carolina</a:t>
            </a:r>
          </a:p>
          <a:p>
            <a:r>
              <a:rPr lang="en-US" dirty="0"/>
              <a:t>Section 3 - 2026</a:t>
            </a:r>
          </a:p>
        </p:txBody>
      </p:sp>
      <p:sp>
        <p:nvSpPr>
          <p:cNvPr id="18" name="Text Placeholder 17">
            <a:extLst>
              <a:ext uri="{FF2B5EF4-FFF2-40B4-BE49-F238E27FC236}">
                <a16:creationId xmlns:a16="http://schemas.microsoft.com/office/drawing/2014/main" id="{D80D5C9A-097B-497C-AA1E-401105003230}"/>
              </a:ext>
            </a:extLst>
          </p:cNvPr>
          <p:cNvSpPr>
            <a:spLocks noGrp="1"/>
          </p:cNvSpPr>
          <p:nvPr>
            <p:ph type="body" sz="quarter" idx="27"/>
          </p:nvPr>
        </p:nvSpPr>
        <p:spPr/>
        <p:txBody>
          <a:bodyPr/>
          <a:lstStyle/>
          <a:p>
            <a:r>
              <a:rPr lang="en-US" dirty="0"/>
              <a:t>Cathy Creighton</a:t>
            </a:r>
          </a:p>
          <a:p>
            <a:r>
              <a:rPr lang="en-US" dirty="0"/>
              <a:t>Iowa</a:t>
            </a:r>
          </a:p>
          <a:p>
            <a:r>
              <a:rPr lang="en-US" dirty="0"/>
              <a:t>Section 4 - 2023</a:t>
            </a:r>
          </a:p>
        </p:txBody>
      </p:sp>
      <p:sp>
        <p:nvSpPr>
          <p:cNvPr id="29" name="Text Placeholder 28">
            <a:extLst>
              <a:ext uri="{FF2B5EF4-FFF2-40B4-BE49-F238E27FC236}">
                <a16:creationId xmlns:a16="http://schemas.microsoft.com/office/drawing/2014/main" id="{5D3CFCE4-1EB1-4ED1-B286-FE264BAAE0A3}"/>
              </a:ext>
            </a:extLst>
          </p:cNvPr>
          <p:cNvSpPr>
            <a:spLocks noGrp="1"/>
          </p:cNvSpPr>
          <p:nvPr>
            <p:ph type="body" sz="quarter" idx="38"/>
          </p:nvPr>
        </p:nvSpPr>
        <p:spPr>
          <a:xfrm>
            <a:off x="2506292" y="5564216"/>
            <a:ext cx="1050925" cy="461963"/>
          </a:xfrm>
        </p:spPr>
        <p:txBody>
          <a:bodyPr/>
          <a:lstStyle/>
          <a:p>
            <a:r>
              <a:rPr lang="en-US" dirty="0"/>
              <a:t>Diane Smith</a:t>
            </a:r>
          </a:p>
          <a:p>
            <a:r>
              <a:rPr lang="en-US" dirty="0"/>
              <a:t>Kansas</a:t>
            </a:r>
          </a:p>
          <a:p>
            <a:r>
              <a:rPr lang="en-US" dirty="0"/>
              <a:t>Section 5 - 2024</a:t>
            </a:r>
          </a:p>
        </p:txBody>
      </p:sp>
      <p:sp>
        <p:nvSpPr>
          <p:cNvPr id="30" name="Text Placeholder 29">
            <a:extLst>
              <a:ext uri="{FF2B5EF4-FFF2-40B4-BE49-F238E27FC236}">
                <a16:creationId xmlns:a16="http://schemas.microsoft.com/office/drawing/2014/main" id="{7A627F75-6732-4F64-8CB5-600D57883D99}"/>
              </a:ext>
            </a:extLst>
          </p:cNvPr>
          <p:cNvSpPr>
            <a:spLocks noGrp="1"/>
          </p:cNvSpPr>
          <p:nvPr>
            <p:ph type="body" sz="quarter" idx="39"/>
          </p:nvPr>
        </p:nvSpPr>
        <p:spPr>
          <a:xfrm>
            <a:off x="3710834" y="5494327"/>
            <a:ext cx="1050925" cy="461963"/>
          </a:xfrm>
        </p:spPr>
        <p:txBody>
          <a:bodyPr/>
          <a:lstStyle/>
          <a:p>
            <a:r>
              <a:rPr lang="en-US" dirty="0"/>
              <a:t>Steve Roberts</a:t>
            </a:r>
          </a:p>
          <a:p>
            <a:r>
              <a:rPr lang="en-US" dirty="0"/>
              <a:t>Arkansas</a:t>
            </a:r>
          </a:p>
          <a:p>
            <a:r>
              <a:rPr lang="en-US" dirty="0"/>
              <a:t>Section 6 - 2025</a:t>
            </a:r>
          </a:p>
        </p:txBody>
      </p:sp>
      <p:sp>
        <p:nvSpPr>
          <p:cNvPr id="31" name="Text Placeholder 30">
            <a:extLst>
              <a:ext uri="{FF2B5EF4-FFF2-40B4-BE49-F238E27FC236}">
                <a16:creationId xmlns:a16="http://schemas.microsoft.com/office/drawing/2014/main" id="{E93A4F3D-DC00-42AC-B623-CBA2D5FC2042}"/>
              </a:ext>
            </a:extLst>
          </p:cNvPr>
          <p:cNvSpPr>
            <a:spLocks noGrp="1"/>
          </p:cNvSpPr>
          <p:nvPr>
            <p:ph type="body" sz="quarter" idx="40"/>
          </p:nvPr>
        </p:nvSpPr>
        <p:spPr>
          <a:xfrm>
            <a:off x="4855654" y="5538155"/>
            <a:ext cx="1050925" cy="461963"/>
          </a:xfrm>
        </p:spPr>
        <p:txBody>
          <a:bodyPr/>
          <a:lstStyle/>
          <a:p>
            <a:r>
              <a:rPr lang="en-US" dirty="0"/>
              <a:t>Laura Traeger</a:t>
            </a:r>
          </a:p>
          <a:p>
            <a:r>
              <a:rPr lang="en-US" dirty="0"/>
              <a:t>Nevada</a:t>
            </a:r>
          </a:p>
          <a:p>
            <a:r>
              <a:rPr lang="en-US" dirty="0"/>
              <a:t>Section 7 - 2026</a:t>
            </a:r>
          </a:p>
          <a:p>
            <a:endParaRPr lang="en-US" dirty="0"/>
          </a:p>
        </p:txBody>
      </p:sp>
      <p:sp>
        <p:nvSpPr>
          <p:cNvPr id="32" name="Text Placeholder 31">
            <a:extLst>
              <a:ext uri="{FF2B5EF4-FFF2-40B4-BE49-F238E27FC236}">
                <a16:creationId xmlns:a16="http://schemas.microsoft.com/office/drawing/2014/main" id="{C86FB7C1-8A0F-4991-AFA3-1DD6BC039C8A}"/>
              </a:ext>
            </a:extLst>
          </p:cNvPr>
          <p:cNvSpPr>
            <a:spLocks noGrp="1"/>
          </p:cNvSpPr>
          <p:nvPr>
            <p:ph type="body" sz="quarter" idx="41"/>
          </p:nvPr>
        </p:nvSpPr>
        <p:spPr>
          <a:xfrm>
            <a:off x="6089377" y="5538155"/>
            <a:ext cx="1050925" cy="461963"/>
          </a:xfrm>
        </p:spPr>
        <p:txBody>
          <a:bodyPr/>
          <a:lstStyle/>
          <a:p>
            <a:r>
              <a:rPr lang="en-US" dirty="0"/>
              <a:t>Kelly Foster</a:t>
            </a:r>
          </a:p>
          <a:p>
            <a:r>
              <a:rPr lang="en-US" dirty="0"/>
              <a:t>Oregon</a:t>
            </a:r>
          </a:p>
          <a:p>
            <a:r>
              <a:rPr lang="en-US" dirty="0"/>
              <a:t>Section 8 - 2023</a:t>
            </a:r>
          </a:p>
        </p:txBody>
      </p:sp>
      <p:sp>
        <p:nvSpPr>
          <p:cNvPr id="33" name="Text Placeholder 32">
            <a:extLst>
              <a:ext uri="{FF2B5EF4-FFF2-40B4-BE49-F238E27FC236}">
                <a16:creationId xmlns:a16="http://schemas.microsoft.com/office/drawing/2014/main" id="{2488076E-2044-4729-8BBB-8DD973DEE775}"/>
              </a:ext>
            </a:extLst>
          </p:cNvPr>
          <p:cNvSpPr>
            <a:spLocks noGrp="1"/>
          </p:cNvSpPr>
          <p:nvPr>
            <p:ph type="body" sz="quarter" idx="42"/>
          </p:nvPr>
        </p:nvSpPr>
        <p:spPr>
          <a:xfrm>
            <a:off x="7293919" y="5548967"/>
            <a:ext cx="1050925" cy="461963"/>
          </a:xfrm>
        </p:spPr>
        <p:txBody>
          <a:bodyPr/>
          <a:lstStyle/>
          <a:p>
            <a:r>
              <a:rPr lang="en-US" dirty="0"/>
              <a:t>BJ Kuntz</a:t>
            </a:r>
          </a:p>
          <a:p>
            <a:r>
              <a:rPr lang="en-US" dirty="0"/>
              <a:t>NFHS Coaches Association - 2025</a:t>
            </a:r>
          </a:p>
        </p:txBody>
      </p:sp>
      <p:sp>
        <p:nvSpPr>
          <p:cNvPr id="34" name="Text Placeholder 33">
            <a:extLst>
              <a:ext uri="{FF2B5EF4-FFF2-40B4-BE49-F238E27FC236}">
                <a16:creationId xmlns:a16="http://schemas.microsoft.com/office/drawing/2014/main" id="{81AEFE19-B561-41B6-ACC6-F2645D982CBB}"/>
              </a:ext>
            </a:extLst>
          </p:cNvPr>
          <p:cNvSpPr>
            <a:spLocks noGrp="1"/>
          </p:cNvSpPr>
          <p:nvPr>
            <p:ph type="body" sz="quarter" idx="43"/>
          </p:nvPr>
        </p:nvSpPr>
        <p:spPr>
          <a:xfrm>
            <a:off x="8338951" y="5573075"/>
            <a:ext cx="1050925" cy="461963"/>
          </a:xfrm>
        </p:spPr>
        <p:txBody>
          <a:bodyPr/>
          <a:lstStyle/>
          <a:p>
            <a:r>
              <a:rPr lang="en-US" dirty="0"/>
              <a:t>Michiael Shannon</a:t>
            </a:r>
          </a:p>
          <a:p>
            <a:r>
              <a:rPr lang="en-US" dirty="0"/>
              <a:t>NFHS Officials</a:t>
            </a:r>
          </a:p>
          <a:p>
            <a:r>
              <a:rPr lang="en-US" dirty="0"/>
              <a:t>Association - 2026</a:t>
            </a:r>
          </a:p>
        </p:txBody>
      </p:sp>
      <p:pic>
        <p:nvPicPr>
          <p:cNvPr id="36" name="Picture Placeholder 36" descr="A person smiling for the camera&#10;&#10;Description automatically generated with low confidence">
            <a:extLst>
              <a:ext uri="{FF2B5EF4-FFF2-40B4-BE49-F238E27FC236}">
                <a16:creationId xmlns:a16="http://schemas.microsoft.com/office/drawing/2014/main" id="{5733EC61-7EA7-E6CE-8AF8-BBEB619905CA}"/>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3051" b="3051"/>
          <a:stretch/>
        </p:blipFill>
        <p:spPr>
          <a:xfrm>
            <a:off x="1947863" y="2308225"/>
            <a:ext cx="1050925" cy="1233488"/>
          </a:xfrm>
        </p:spPr>
      </p:pic>
      <p:pic>
        <p:nvPicPr>
          <p:cNvPr id="37" name="Picture Placeholder 36" descr="A person smiling for the camera&#10;&#10;Description automatically generated with low confidence">
            <a:extLst>
              <a:ext uri="{FF2B5EF4-FFF2-40B4-BE49-F238E27FC236}">
                <a16:creationId xmlns:a16="http://schemas.microsoft.com/office/drawing/2014/main" id="{B91D84D3-AD8B-CDF3-430D-E7F6D4D3E253}"/>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6380" t="1683" r="16380" b="35167"/>
          <a:stretch/>
        </p:blipFill>
        <p:spPr>
          <a:xfrm>
            <a:off x="1947390" y="2307986"/>
            <a:ext cx="1051560" cy="1234440"/>
          </a:xfrm>
        </p:spPr>
      </p:pic>
      <p:pic>
        <p:nvPicPr>
          <p:cNvPr id="38" name="Picture Placeholder 38" descr="A picture containing person, clothing, suit, posing&#10;&#10;Description automatically generated">
            <a:extLst>
              <a:ext uri="{FF2B5EF4-FFF2-40B4-BE49-F238E27FC236}">
                <a16:creationId xmlns:a16="http://schemas.microsoft.com/office/drawing/2014/main" id="{AAB62D50-10D5-350C-8BB2-23A9F63AC9F2}"/>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t="10826" b="10826"/>
          <a:stretch/>
        </p:blipFill>
        <p:spPr>
          <a:xfrm>
            <a:off x="3114675" y="2306638"/>
            <a:ext cx="1050925" cy="1235075"/>
          </a:xfrm>
        </p:spPr>
      </p:pic>
      <p:pic>
        <p:nvPicPr>
          <p:cNvPr id="40" name="Picture Placeholder 42" descr="A person wearing glasses and a suit&#10;&#10;Description automatically generated with medium confidence">
            <a:extLst>
              <a:ext uri="{FF2B5EF4-FFF2-40B4-BE49-F238E27FC236}">
                <a16:creationId xmlns:a16="http://schemas.microsoft.com/office/drawing/2014/main" id="{748674EE-D6FE-5105-F8A2-E12A1DF44114}"/>
              </a:ext>
            </a:extLst>
          </p:cNvPr>
          <p:cNvPicPr>
            <a:picLocks noGrp="1" noChangeAspect="1"/>
          </p:cNvPicPr>
          <p:nvPr>
            <p:ph type="pic" sz="quarter" idx="16"/>
          </p:nvPr>
        </p:nvPicPr>
        <p:blipFill rotWithShape="1">
          <a:blip r:embed="rId6">
            <a:extLst>
              <a:ext uri="{28A0092B-C50C-407E-A947-70E740481C1C}">
                <a14:useLocalDpi xmlns:a14="http://schemas.microsoft.com/office/drawing/2010/main" val="0"/>
              </a:ext>
            </a:extLst>
          </a:blip>
          <a:srcRect t="1497" b="1497"/>
          <a:stretch/>
        </p:blipFill>
        <p:spPr>
          <a:xfrm>
            <a:off x="5448300" y="2306638"/>
            <a:ext cx="1052513" cy="1235075"/>
          </a:xfrm>
        </p:spPr>
      </p:pic>
      <p:pic>
        <p:nvPicPr>
          <p:cNvPr id="43" name="Picture Placeholder 44" descr="A person smiling for the camera&#10;&#10;Description automatically generated with medium confidence">
            <a:extLst>
              <a:ext uri="{FF2B5EF4-FFF2-40B4-BE49-F238E27FC236}">
                <a16:creationId xmlns:a16="http://schemas.microsoft.com/office/drawing/2014/main" id="{083FA4E9-7F99-9EC0-987F-79CA9B5DB49C}"/>
              </a:ext>
            </a:extLst>
          </p:cNvPr>
          <p:cNvPicPr>
            <a:picLocks noGrp="1" noChangeAspect="1"/>
          </p:cNvPicPr>
          <p:nvPr>
            <p:ph type="pic" sz="quarter" idx="17"/>
          </p:nvPr>
        </p:nvPicPr>
        <p:blipFill rotWithShape="1">
          <a:blip r:embed="rId7">
            <a:extLst>
              <a:ext uri="{28A0092B-C50C-407E-A947-70E740481C1C}">
                <a14:useLocalDpi xmlns:a14="http://schemas.microsoft.com/office/drawing/2010/main" val="0"/>
              </a:ext>
            </a:extLst>
          </a:blip>
          <a:srcRect t="1750" b="1750"/>
          <a:stretch/>
        </p:blipFill>
        <p:spPr>
          <a:xfrm>
            <a:off x="6610350" y="2306638"/>
            <a:ext cx="1050925" cy="1235075"/>
          </a:xfrm>
        </p:spPr>
      </p:pic>
      <p:pic>
        <p:nvPicPr>
          <p:cNvPr id="44" name="Picture Placeholder 48" descr="A close-up of a person smiling&#10;&#10;Description automatically generated">
            <a:extLst>
              <a:ext uri="{FF2B5EF4-FFF2-40B4-BE49-F238E27FC236}">
                <a16:creationId xmlns:a16="http://schemas.microsoft.com/office/drawing/2014/main" id="{D2A73B5C-055D-F263-A146-A67EF1DFCE72}"/>
              </a:ext>
            </a:extLst>
          </p:cNvPr>
          <p:cNvPicPr>
            <a:picLocks noGrp="1" noChangeAspect="1"/>
          </p:cNvPicPr>
          <p:nvPr>
            <p:ph type="pic" sz="quarter" idx="19"/>
          </p:nvPr>
        </p:nvPicPr>
        <p:blipFill rotWithShape="1">
          <a:blip r:embed="rId8">
            <a:extLst>
              <a:ext uri="{28A0092B-C50C-407E-A947-70E740481C1C}">
                <a14:useLocalDpi xmlns:a14="http://schemas.microsoft.com/office/drawing/2010/main" val="0"/>
              </a:ext>
            </a:extLst>
          </a:blip>
          <a:srcRect t="8303" b="8303"/>
          <a:stretch/>
        </p:blipFill>
        <p:spPr>
          <a:xfrm>
            <a:off x="8937625" y="2306638"/>
            <a:ext cx="1052513" cy="1235075"/>
          </a:xfrm>
        </p:spPr>
      </p:pic>
      <p:pic>
        <p:nvPicPr>
          <p:cNvPr id="45" name="Picture Placeholder 50" descr="A picture containing person, person, wearing, suit&#10;&#10;Description automatically generated">
            <a:extLst>
              <a:ext uri="{FF2B5EF4-FFF2-40B4-BE49-F238E27FC236}">
                <a16:creationId xmlns:a16="http://schemas.microsoft.com/office/drawing/2014/main" id="{F3A56A02-3201-1117-CA45-7EFE302BCA17}"/>
              </a:ext>
            </a:extLst>
          </p:cNvPr>
          <p:cNvPicPr>
            <a:picLocks noGrp="1" noChangeAspect="1"/>
          </p:cNvPicPr>
          <p:nvPr>
            <p:ph type="pic" sz="quarter" idx="30"/>
          </p:nvPr>
        </p:nvPicPr>
        <p:blipFill rotWithShape="1">
          <a:blip r:embed="rId9">
            <a:extLst>
              <a:ext uri="{28A0092B-C50C-407E-A947-70E740481C1C}">
                <a14:useLocalDpi xmlns:a14="http://schemas.microsoft.com/office/drawing/2010/main" val="0"/>
              </a:ext>
            </a:extLst>
          </a:blip>
          <a:srcRect t="8018" b="8018"/>
          <a:stretch/>
        </p:blipFill>
        <p:spPr>
          <a:xfrm>
            <a:off x="2525165" y="4262438"/>
            <a:ext cx="1050925" cy="1235075"/>
          </a:xfrm>
        </p:spPr>
      </p:pic>
      <p:pic>
        <p:nvPicPr>
          <p:cNvPr id="46" name="Picture Placeholder 52" descr="A person smiling for the camera&#10;&#10;Description automatically generated with medium confidence">
            <a:extLst>
              <a:ext uri="{FF2B5EF4-FFF2-40B4-BE49-F238E27FC236}">
                <a16:creationId xmlns:a16="http://schemas.microsoft.com/office/drawing/2014/main" id="{75FAC03F-7D54-408C-4732-E5998CB7A9C2}"/>
              </a:ext>
            </a:extLst>
          </p:cNvPr>
          <p:cNvPicPr>
            <a:picLocks noGrp="1" noChangeAspect="1"/>
          </p:cNvPicPr>
          <p:nvPr>
            <p:ph type="pic" sz="quarter" idx="31"/>
          </p:nvPr>
        </p:nvPicPr>
        <p:blipFill rotWithShape="1">
          <a:blip r:embed="rId10">
            <a:extLst>
              <a:ext uri="{28A0092B-C50C-407E-A947-70E740481C1C}">
                <a14:useLocalDpi xmlns:a14="http://schemas.microsoft.com/office/drawing/2010/main" val="0"/>
              </a:ext>
            </a:extLst>
          </a:blip>
          <a:srcRect t="3062" b="3062"/>
          <a:stretch/>
        </p:blipFill>
        <p:spPr>
          <a:xfrm>
            <a:off x="3755068" y="4259252"/>
            <a:ext cx="1052512" cy="1235075"/>
          </a:xfrm>
        </p:spPr>
      </p:pic>
      <p:pic>
        <p:nvPicPr>
          <p:cNvPr id="47" name="Picture Placeholder 56" descr="A picture containing person, clothing, posing&#10;&#10;Description automatically generated">
            <a:extLst>
              <a:ext uri="{FF2B5EF4-FFF2-40B4-BE49-F238E27FC236}">
                <a16:creationId xmlns:a16="http://schemas.microsoft.com/office/drawing/2014/main" id="{8963682D-A265-7C61-0DE9-9E3569DE03C8}"/>
              </a:ext>
            </a:extLst>
          </p:cNvPr>
          <p:cNvPicPr>
            <a:picLocks noGrp="1" noChangeAspect="1"/>
          </p:cNvPicPr>
          <p:nvPr>
            <p:ph type="pic" sz="quarter" idx="33"/>
          </p:nvPr>
        </p:nvPicPr>
        <p:blipFill rotWithShape="1">
          <a:blip r:embed="rId11">
            <a:extLst>
              <a:ext uri="{28A0092B-C50C-407E-A947-70E740481C1C}">
                <a14:useLocalDpi xmlns:a14="http://schemas.microsoft.com/office/drawing/2010/main" val="0"/>
              </a:ext>
            </a:extLst>
          </a:blip>
          <a:srcRect t="10826" b="10826"/>
          <a:stretch/>
        </p:blipFill>
        <p:spPr>
          <a:xfrm>
            <a:off x="6089377" y="4243940"/>
            <a:ext cx="1050925" cy="1235075"/>
          </a:xfrm>
        </p:spPr>
      </p:pic>
      <p:pic>
        <p:nvPicPr>
          <p:cNvPr id="48" name="Picture Placeholder 58" descr="A person smiling for the camera&#10;&#10;Description automatically generated with low confidence">
            <a:extLst>
              <a:ext uri="{FF2B5EF4-FFF2-40B4-BE49-F238E27FC236}">
                <a16:creationId xmlns:a16="http://schemas.microsoft.com/office/drawing/2014/main" id="{2E82121C-2740-E799-05DA-B1360DDCFDC9}"/>
              </a:ext>
            </a:extLst>
          </p:cNvPr>
          <p:cNvPicPr>
            <a:picLocks noGrp="1" noChangeAspect="1"/>
          </p:cNvPicPr>
          <p:nvPr>
            <p:ph type="pic" sz="quarter" idx="34"/>
          </p:nvPr>
        </p:nvPicPr>
        <p:blipFill rotWithShape="1">
          <a:blip r:embed="rId12">
            <a:extLst>
              <a:ext uri="{28A0092B-C50C-407E-A947-70E740481C1C}">
                <a14:useLocalDpi xmlns:a14="http://schemas.microsoft.com/office/drawing/2010/main" val="0"/>
              </a:ext>
            </a:extLst>
          </a:blip>
          <a:srcRect l="3708" r="3708"/>
          <a:stretch/>
        </p:blipFill>
        <p:spPr>
          <a:xfrm>
            <a:off x="7293126" y="4264536"/>
            <a:ext cx="1052512" cy="1233488"/>
          </a:xfrm>
        </p:spPr>
      </p:pic>
      <p:pic>
        <p:nvPicPr>
          <p:cNvPr id="49" name="Picture Placeholder 48">
            <a:extLst>
              <a:ext uri="{FF2B5EF4-FFF2-40B4-BE49-F238E27FC236}">
                <a16:creationId xmlns:a16="http://schemas.microsoft.com/office/drawing/2014/main" id="{77586CFB-B29D-E002-58ED-591CA5192C3C}"/>
              </a:ext>
            </a:extLst>
          </p:cNvPr>
          <p:cNvPicPr>
            <a:picLocks noGrp="1" noChangeAspect="1"/>
          </p:cNvPicPr>
          <p:nvPr>
            <p:ph type="pic" sz="quarter" idx="15"/>
          </p:nvPr>
        </p:nvPicPr>
        <p:blipFill>
          <a:blip r:embed="rId13" cstate="print">
            <a:extLst>
              <a:ext uri="{28A0092B-C50C-407E-A947-70E740481C1C}">
                <a14:useLocalDpi xmlns:a14="http://schemas.microsoft.com/office/drawing/2010/main" val="0"/>
              </a:ext>
            </a:extLst>
          </a:blip>
          <a:srcRect t="10746" b="10746"/>
          <a:stretch>
            <a:fillRect/>
          </a:stretch>
        </p:blipFill>
        <p:spPr bwMode="auto">
          <a:prstGeom prst="rect">
            <a:avLst/>
          </a:prstGeom>
          <a:noFill/>
          <a:ln>
            <a:noFill/>
          </a:ln>
        </p:spPr>
      </p:pic>
      <p:pic>
        <p:nvPicPr>
          <p:cNvPr id="50" name="Picture Placeholder 49" descr="A picture containing person, smiling&#10;&#10;Description automatically generated">
            <a:extLst>
              <a:ext uri="{FF2B5EF4-FFF2-40B4-BE49-F238E27FC236}">
                <a16:creationId xmlns:a16="http://schemas.microsoft.com/office/drawing/2014/main" id="{1FA010BF-1EBA-11DB-CFAF-690B561EEE95}"/>
              </a:ext>
            </a:extLst>
          </p:cNvPr>
          <p:cNvPicPr>
            <a:picLocks noGrp="1" noChangeAspect="1"/>
          </p:cNvPicPr>
          <p:nvPr>
            <p:ph type="pic" sz="quarter" idx="32"/>
          </p:nvPr>
        </p:nvPicPr>
        <p:blipFill>
          <a:blip r:embed="rId14" cstate="print">
            <a:extLst>
              <a:ext uri="{28A0092B-C50C-407E-A947-70E740481C1C}">
                <a14:useLocalDpi xmlns:a14="http://schemas.microsoft.com/office/drawing/2010/main" val="0"/>
              </a:ext>
            </a:extLst>
          </a:blip>
          <a:srcRect t="3008" b="3008"/>
          <a:stretch>
            <a:fillRect/>
          </a:stretch>
        </p:blipFill>
        <p:spPr bwMode="auto">
          <a:xfrm>
            <a:off x="4922996" y="4244575"/>
            <a:ext cx="1051560" cy="1234440"/>
          </a:xfrm>
          <a:prstGeom prst="rect">
            <a:avLst/>
          </a:prstGeom>
          <a:noFill/>
          <a:ln>
            <a:noFill/>
          </a:ln>
        </p:spPr>
      </p:pic>
      <p:pic>
        <p:nvPicPr>
          <p:cNvPr id="55" name="Picture Placeholder 54">
            <a:extLst>
              <a:ext uri="{FF2B5EF4-FFF2-40B4-BE49-F238E27FC236}">
                <a16:creationId xmlns:a16="http://schemas.microsoft.com/office/drawing/2014/main" id="{D6A8204F-2B26-3C57-F715-C3DB1C93AAB6}"/>
              </a:ext>
            </a:extLst>
          </p:cNvPr>
          <p:cNvPicPr>
            <a:picLocks noGrp="1" noChangeAspect="1"/>
          </p:cNvPicPr>
          <p:nvPr>
            <p:ph type="pic" sz="quarter" idx="35"/>
          </p:nvPr>
        </p:nvPicPr>
        <p:blipFill>
          <a:blip r:embed="rId15" r:link="rId16">
            <a:extLst>
              <a:ext uri="{28A0092B-C50C-407E-A947-70E740481C1C}">
                <a14:useLocalDpi xmlns:a14="http://schemas.microsoft.com/office/drawing/2010/main" val="0"/>
              </a:ext>
            </a:extLst>
          </a:blip>
          <a:srcRect t="4620" b="4620"/>
          <a:stretch>
            <a:fillRect/>
          </a:stretch>
        </p:blipFill>
        <p:spPr bwMode="auto">
          <a:xfrm>
            <a:off x="8433507" y="4242117"/>
            <a:ext cx="1051560" cy="1234440"/>
          </a:xfrm>
          <a:prstGeom prst="rect">
            <a:avLst/>
          </a:prstGeom>
          <a:noFill/>
          <a:ln>
            <a:noFill/>
          </a:ln>
        </p:spPr>
      </p:pic>
    </p:spTree>
    <p:extLst>
      <p:ext uri="{BB962C8B-B14F-4D97-AF65-F5344CB8AC3E}">
        <p14:creationId xmlns:p14="http://schemas.microsoft.com/office/powerpoint/2010/main" val="2352899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err="1"/>
              <a:t>Nfhs</a:t>
            </a:r>
            <a:endParaRPr lang="en-US" dirty="0"/>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a:defRPr/>
            </a:pPr>
            <a:r>
              <a:rPr lang="en-US"/>
              <a:t>www.nfhs.org</a:t>
            </a:r>
          </a:p>
        </p:txBody>
      </p:sp>
      <p:pic>
        <p:nvPicPr>
          <p:cNvPr id="5" name="Picture 4" descr="A person running on a race track&#10;&#10;Description automatically generated with low confidence">
            <a:extLst>
              <a:ext uri="{FF2B5EF4-FFF2-40B4-BE49-F238E27FC236}">
                <a16:creationId xmlns:a16="http://schemas.microsoft.com/office/drawing/2014/main" id="{380A025D-B1B3-B891-938C-276BC92C7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59745">
            <a:off x="9436696" y="1512490"/>
            <a:ext cx="1270041" cy="1609344"/>
          </a:xfrm>
          <a:prstGeom prst="rect">
            <a:avLst/>
          </a:prstGeom>
        </p:spPr>
      </p:pic>
      <p:pic>
        <p:nvPicPr>
          <p:cNvPr id="7" name="Picture 6" descr="A picture containing text, grass&#10;&#10;Description automatically generated">
            <a:extLst>
              <a:ext uri="{FF2B5EF4-FFF2-40B4-BE49-F238E27FC236}">
                <a16:creationId xmlns:a16="http://schemas.microsoft.com/office/drawing/2014/main" id="{81BCEA73-804E-C33E-2BFE-C816B4AEC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8476" y="1027377"/>
            <a:ext cx="1269594" cy="1609344"/>
          </a:xfrm>
          <a:prstGeom prst="rect">
            <a:avLst/>
          </a:prstGeom>
        </p:spPr>
      </p:pic>
      <p:pic>
        <p:nvPicPr>
          <p:cNvPr id="8" name="Picture 7" descr="A picture containing text, person, sport, crowd&#10;&#10;Description automatically generated">
            <a:extLst>
              <a:ext uri="{FF2B5EF4-FFF2-40B4-BE49-F238E27FC236}">
                <a16:creationId xmlns:a16="http://schemas.microsoft.com/office/drawing/2014/main" id="{2F05FE73-301D-5411-9D8A-46A1C05BA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9" name="Picture 8" descr="A group of people playing water polo&#10;&#10;Description automatically generated with low confidence">
            <a:extLst>
              <a:ext uri="{FF2B5EF4-FFF2-40B4-BE49-F238E27FC236}">
                <a16:creationId xmlns:a16="http://schemas.microsoft.com/office/drawing/2014/main" id="{F8083428-3725-796B-4ACD-1601FE0673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10" name="Picture 9" descr="A magazine cover with a person playing tennis&#10;&#10;Description automatically generated with low confidence">
            <a:extLst>
              <a:ext uri="{FF2B5EF4-FFF2-40B4-BE49-F238E27FC236}">
                <a16:creationId xmlns:a16="http://schemas.microsoft.com/office/drawing/2014/main" id="{767661DE-D028-7067-FCCF-C4419209D8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4215" y="3459673"/>
            <a:ext cx="1052413" cy="1426464"/>
          </a:xfrm>
          <a:prstGeom prst="rect">
            <a:avLst/>
          </a:prstGeom>
        </p:spPr>
      </p:pic>
      <p:pic>
        <p:nvPicPr>
          <p:cNvPr id="11" name="Picture 10" descr="Calendar&#10;&#10;Description automatically generated">
            <a:extLst>
              <a:ext uri="{FF2B5EF4-FFF2-40B4-BE49-F238E27FC236}">
                <a16:creationId xmlns:a16="http://schemas.microsoft.com/office/drawing/2014/main" id="{1424C7B7-B6D2-8358-0268-EC45F05A51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1544" y="3459673"/>
            <a:ext cx="1049244" cy="1426464"/>
          </a:xfrm>
          <a:prstGeom prst="rect">
            <a:avLst/>
          </a:prstGeom>
        </p:spPr>
      </p:pic>
      <p:pic>
        <p:nvPicPr>
          <p:cNvPr id="12" name="Picture 11" descr="A person holding a tennis racket&#10;&#10;Description automatically generated with medium confidence">
            <a:extLst>
              <a:ext uri="{FF2B5EF4-FFF2-40B4-BE49-F238E27FC236}">
                <a16:creationId xmlns:a16="http://schemas.microsoft.com/office/drawing/2014/main" id="{4FA82D46-76F6-FE8E-566F-DCC308653E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5582" y="3471612"/>
            <a:ext cx="1046074" cy="1426464"/>
          </a:xfrm>
          <a:prstGeom prst="rect">
            <a:avLst/>
          </a:prstGeom>
        </p:spPr>
      </p:pic>
      <p:pic>
        <p:nvPicPr>
          <p:cNvPr id="13" name="Picture 12" descr="A picture containing text, person, outdoor&#10;&#10;Description automatically generated">
            <a:extLst>
              <a:ext uri="{FF2B5EF4-FFF2-40B4-BE49-F238E27FC236}">
                <a16:creationId xmlns:a16="http://schemas.microsoft.com/office/drawing/2014/main" id="{A5C5D402-A547-B305-9161-726D6A3EEB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3205" y="3459673"/>
            <a:ext cx="1046074" cy="1426464"/>
          </a:xfrm>
          <a:prstGeom prst="rect">
            <a:avLst/>
          </a:prstGeom>
        </p:spPr>
      </p:pic>
      <p:pic>
        <p:nvPicPr>
          <p:cNvPr id="14" name="Picture 13" descr="A football player kicking a ball&#10;&#10;Description automatically generated with medium confidence">
            <a:extLst>
              <a:ext uri="{FF2B5EF4-FFF2-40B4-BE49-F238E27FC236}">
                <a16:creationId xmlns:a16="http://schemas.microsoft.com/office/drawing/2014/main" id="{CFA0DC6D-0249-E87C-1F67-981880FA48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5583" y="3459673"/>
            <a:ext cx="1050828" cy="1426464"/>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AC2A3DC4-F55C-1431-9873-4D0F681763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32715" y="3459673"/>
            <a:ext cx="1044489" cy="1426464"/>
          </a:xfrm>
          <a:prstGeom prst="rect">
            <a:avLst/>
          </a:prstGeom>
        </p:spPr>
      </p:pic>
      <p:pic>
        <p:nvPicPr>
          <p:cNvPr id="16" name="Picture 15" descr="A picture containing text, book&#10;&#10;Description automatically generated">
            <a:extLst>
              <a:ext uri="{FF2B5EF4-FFF2-40B4-BE49-F238E27FC236}">
                <a16:creationId xmlns:a16="http://schemas.microsoft.com/office/drawing/2014/main" id="{8C62057E-E160-7244-0C10-DB54081AC9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92120" y="3459673"/>
            <a:ext cx="1053998" cy="1426464"/>
          </a:xfrm>
          <a:prstGeom prst="rect">
            <a:avLst/>
          </a:prstGeom>
        </p:spPr>
      </p:pic>
      <p:pic>
        <p:nvPicPr>
          <p:cNvPr id="17" name="Picture 16" descr="A picture containing text, sport, hitting, player&#10;&#10;Description automatically generated">
            <a:extLst>
              <a:ext uri="{FF2B5EF4-FFF2-40B4-BE49-F238E27FC236}">
                <a16:creationId xmlns:a16="http://schemas.microsoft.com/office/drawing/2014/main" id="{D56AFEA2-21B3-2781-0805-08A28D595A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6591" y="4966836"/>
            <a:ext cx="1047659" cy="1426464"/>
          </a:xfrm>
          <a:prstGeom prst="rect">
            <a:avLst/>
          </a:prstGeom>
        </p:spPr>
      </p:pic>
      <p:pic>
        <p:nvPicPr>
          <p:cNvPr id="18" name="Picture 17" descr="Text, qr code&#10;&#10;Description automatically generated">
            <a:extLst>
              <a:ext uri="{FF2B5EF4-FFF2-40B4-BE49-F238E27FC236}">
                <a16:creationId xmlns:a16="http://schemas.microsoft.com/office/drawing/2014/main" id="{46660BE4-4DAB-2E0F-47A5-CCBC691307F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13129" y="4966836"/>
            <a:ext cx="1046074" cy="1426464"/>
          </a:xfrm>
          <a:prstGeom prst="rect">
            <a:avLst/>
          </a:prstGeom>
        </p:spPr>
      </p:pic>
      <p:pic>
        <p:nvPicPr>
          <p:cNvPr id="19" name="Picture 18" descr="A cover of a book&#10;&#10;Description automatically generated with low confidence">
            <a:extLst>
              <a:ext uri="{FF2B5EF4-FFF2-40B4-BE49-F238E27FC236}">
                <a16:creationId xmlns:a16="http://schemas.microsoft.com/office/drawing/2014/main" id="{6450D033-475A-0295-3816-76A18C6C3C9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75582" y="4966836"/>
            <a:ext cx="1052413" cy="1426464"/>
          </a:xfrm>
          <a:prstGeom prst="rect">
            <a:avLst/>
          </a:prstGeom>
        </p:spPr>
      </p:pic>
      <p:pic>
        <p:nvPicPr>
          <p:cNvPr id="20" name="Picture 19" descr="A picture containing text, person, sign, green&#10;&#10;Description automatically generated">
            <a:extLst>
              <a:ext uri="{FF2B5EF4-FFF2-40B4-BE49-F238E27FC236}">
                <a16:creationId xmlns:a16="http://schemas.microsoft.com/office/drawing/2014/main" id="{A0372795-3EB7-5B91-5FC7-1C0056F184B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18450" y="4966836"/>
            <a:ext cx="1055583" cy="1426464"/>
          </a:xfrm>
          <a:prstGeom prst="rect">
            <a:avLst/>
          </a:prstGeom>
        </p:spPr>
      </p:pic>
      <p:pic>
        <p:nvPicPr>
          <p:cNvPr id="21" name="Picture 20" descr="A person playing tennis&#10;&#10;Description automatically generated with medium confidence">
            <a:extLst>
              <a:ext uri="{FF2B5EF4-FFF2-40B4-BE49-F238E27FC236}">
                <a16:creationId xmlns:a16="http://schemas.microsoft.com/office/drawing/2014/main" id="{09F749C8-0A36-4B08-A565-23825D61897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75583" y="4966836"/>
            <a:ext cx="1049244" cy="1426464"/>
          </a:xfrm>
          <a:prstGeom prst="rect">
            <a:avLst/>
          </a:prstGeom>
        </p:spPr>
      </p:pic>
      <p:pic>
        <p:nvPicPr>
          <p:cNvPr id="22" name="Picture 21" descr="A person wearing a helmet and running&#10;&#10;Description automatically generated with medium confidence">
            <a:extLst>
              <a:ext uri="{FF2B5EF4-FFF2-40B4-BE49-F238E27FC236}">
                <a16:creationId xmlns:a16="http://schemas.microsoft.com/office/drawing/2014/main" id="{C3B65076-7CEA-7D4A-E06C-046032DE45F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23206" y="4966836"/>
            <a:ext cx="1047659" cy="1426464"/>
          </a:xfrm>
          <a:prstGeom prst="rect">
            <a:avLst/>
          </a:prstGeom>
        </p:spPr>
      </p:pic>
      <p:pic>
        <p:nvPicPr>
          <p:cNvPr id="38" name="Picture 37" descr="Calendar&#10;&#10;Description automatically generated">
            <a:extLst>
              <a:ext uri="{FF2B5EF4-FFF2-40B4-BE49-F238E27FC236}">
                <a16:creationId xmlns:a16="http://schemas.microsoft.com/office/drawing/2014/main" id="{8840F7ED-D1D1-F5F0-304B-2154A9F1AC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92120" y="4966836"/>
            <a:ext cx="1055583" cy="14264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E2E2-A205-CA77-4D16-57921E881438}"/>
              </a:ext>
            </a:extLst>
          </p:cNvPr>
          <p:cNvSpPr>
            <a:spLocks noGrp="1"/>
          </p:cNvSpPr>
          <p:nvPr>
            <p:ph type="title"/>
          </p:nvPr>
        </p:nvSpPr>
        <p:spPr/>
        <p:txBody>
          <a:bodyPr/>
          <a:lstStyle/>
          <a:p>
            <a:r>
              <a:rPr lang="en-US" dirty="0">
                <a:solidFill>
                  <a:srgbClr val="D50032"/>
                </a:solidFill>
              </a:rPr>
              <a:t>NEW</a:t>
            </a:r>
            <a:r>
              <a:rPr lang="en-US" dirty="0"/>
              <a:t> NFHS </a:t>
            </a:r>
            <a:r>
              <a:rPr lang="en-US" cap="none" dirty="0" err="1"/>
              <a:t>AllAccess</a:t>
            </a:r>
            <a:r>
              <a:rPr lang="en-US" dirty="0"/>
              <a:t> – Website</a:t>
            </a:r>
          </a:p>
        </p:txBody>
      </p:sp>
      <p:sp>
        <p:nvSpPr>
          <p:cNvPr id="3" name="Content Placeholder 2">
            <a:extLst>
              <a:ext uri="{FF2B5EF4-FFF2-40B4-BE49-F238E27FC236}">
                <a16:creationId xmlns:a16="http://schemas.microsoft.com/office/drawing/2014/main" id="{59687457-F21C-DCE4-195D-918145CF1333}"/>
              </a:ext>
            </a:extLst>
          </p:cNvPr>
          <p:cNvSpPr>
            <a:spLocks noGrp="1"/>
          </p:cNvSpPr>
          <p:nvPr>
            <p:ph idx="1"/>
          </p:nvPr>
        </p:nvSpPr>
        <p:spPr>
          <a:xfrm>
            <a:off x="6000750" y="1989138"/>
            <a:ext cx="5967412" cy="4338637"/>
          </a:xfrm>
        </p:spPr>
        <p:txBody>
          <a:bodyPr/>
          <a:lstStyle/>
          <a:p>
            <a:r>
              <a:rPr lang="en-US" b="1" dirty="0" err="1"/>
              <a:t>AllAccess</a:t>
            </a:r>
            <a:r>
              <a:rPr lang="en-US" dirty="0"/>
              <a:t> is the </a:t>
            </a:r>
            <a:r>
              <a:rPr lang="en-US" b="1" dirty="0"/>
              <a:t>New NFHS Digital Publications Platform </a:t>
            </a:r>
            <a:r>
              <a:rPr lang="en-US" dirty="0"/>
              <a:t>that includes:</a:t>
            </a:r>
          </a:p>
          <a:p>
            <a:pPr lvl="1"/>
            <a:r>
              <a:rPr lang="en-US" dirty="0"/>
              <a:t>Rules Publications</a:t>
            </a:r>
          </a:p>
          <a:p>
            <a:pPr lvl="1"/>
            <a:r>
              <a:rPr lang="en-US" dirty="0"/>
              <a:t>High School Today Magazine</a:t>
            </a:r>
          </a:p>
          <a:p>
            <a:pPr lvl="1"/>
            <a:r>
              <a:rPr lang="en-US" dirty="0"/>
              <a:t>Policy Debate Quarterlies</a:t>
            </a:r>
          </a:p>
          <a:p>
            <a:pPr lvl="1"/>
            <a:r>
              <a:rPr lang="en-US" dirty="0"/>
              <a:t>Other NFHS Digital Publications</a:t>
            </a:r>
          </a:p>
          <a:p>
            <a:r>
              <a:rPr lang="en-US" dirty="0"/>
              <a:t>Website organized for associations and individuals to assign books and manage purchases</a:t>
            </a:r>
          </a:p>
          <a:p>
            <a:r>
              <a:rPr lang="en-US" dirty="0"/>
              <a:t>Visit </a:t>
            </a:r>
            <a:r>
              <a:rPr lang="en-US" i="1" dirty="0">
                <a:solidFill>
                  <a:srgbClr val="D50032"/>
                </a:solidFill>
              </a:rPr>
              <a:t>www.allaccess.nfhs.org</a:t>
            </a:r>
          </a:p>
        </p:txBody>
      </p:sp>
      <p:sp>
        <p:nvSpPr>
          <p:cNvPr id="4" name="Footer Placeholder 3">
            <a:extLst>
              <a:ext uri="{FF2B5EF4-FFF2-40B4-BE49-F238E27FC236}">
                <a16:creationId xmlns:a16="http://schemas.microsoft.com/office/drawing/2014/main" id="{107FD23E-C85E-4593-EBBF-A04A353A3D29}"/>
              </a:ext>
            </a:extLst>
          </p:cNvPr>
          <p:cNvSpPr>
            <a:spLocks noGrp="1"/>
          </p:cNvSpPr>
          <p:nvPr>
            <p:ph type="ftr" sz="quarter" idx="11"/>
          </p:nvPr>
        </p:nvSpPr>
        <p:spPr/>
        <p:txBody>
          <a:bodyPr/>
          <a:lstStyle/>
          <a:p>
            <a:pPr>
              <a:defRPr/>
            </a:pPr>
            <a:r>
              <a:rPr lang="en-US"/>
              <a:t>www.nfhs.org</a:t>
            </a:r>
          </a:p>
        </p:txBody>
      </p:sp>
      <p:pic>
        <p:nvPicPr>
          <p:cNvPr id="7" name="Content Placeholder 13">
            <a:extLst>
              <a:ext uri="{FF2B5EF4-FFF2-40B4-BE49-F238E27FC236}">
                <a16:creationId xmlns:a16="http://schemas.microsoft.com/office/drawing/2014/main" id="{22010DA4-D6A7-729A-E8A9-D5A1CB0F6B40}"/>
              </a:ext>
            </a:extLst>
          </p:cNvPr>
          <p:cNvPicPr>
            <a:picLocks noChangeAspect="1"/>
          </p:cNvPicPr>
          <p:nvPr/>
        </p:nvPicPr>
        <p:blipFill rotWithShape="1">
          <a:blip r:embed="rId2"/>
          <a:srcRect l="18390" t="7294" r="58136" b="27555"/>
          <a:stretch/>
        </p:blipFill>
        <p:spPr>
          <a:xfrm>
            <a:off x="1304925" y="2122365"/>
            <a:ext cx="4456113" cy="3352761"/>
          </a:xfrm>
          <a:prstGeom prst="rect">
            <a:avLst/>
          </a:prstGeom>
          <a:ln>
            <a:solidFill>
              <a:schemeClr val="tx1">
                <a:lumMod val="50000"/>
              </a:schemeClr>
            </a:solidFill>
          </a:ln>
        </p:spPr>
      </p:pic>
    </p:spTree>
    <p:extLst>
      <p:ext uri="{BB962C8B-B14F-4D97-AF65-F5344CB8AC3E}">
        <p14:creationId xmlns:p14="http://schemas.microsoft.com/office/powerpoint/2010/main" val="4176361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r>
              <a:rPr lang="en-US" dirty="0">
                <a:solidFill>
                  <a:srgbClr val="D50032"/>
                </a:solidFill>
              </a:rPr>
              <a:t>NEW</a:t>
            </a:r>
            <a:r>
              <a:rPr lang="en-US" dirty="0"/>
              <a:t> NFHS </a:t>
            </a:r>
            <a:r>
              <a:rPr lang="en-US" cap="none" dirty="0" err="1"/>
              <a:t>AllAccess</a:t>
            </a:r>
            <a:r>
              <a:rPr lang="en-US" dirty="0"/>
              <a:t> – Mobile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953125" y="1989138"/>
            <a:ext cx="6162675" cy="4535487"/>
          </a:xfrm>
        </p:spPr>
        <p:txBody>
          <a:bodyPr/>
          <a:lstStyle/>
          <a:p>
            <a:pPr marL="0" indent="0">
              <a:buNone/>
            </a:pPr>
            <a:r>
              <a:rPr lang="en-US" b="1" dirty="0"/>
              <a:t>Access Via Website or Mobile App:</a:t>
            </a:r>
          </a:p>
          <a:p>
            <a:r>
              <a:rPr lang="en-US" sz="2400" dirty="0"/>
              <a:t>View available publications for sale</a:t>
            </a:r>
          </a:p>
          <a:p>
            <a:r>
              <a:rPr lang="en-US" sz="2400" dirty="0"/>
              <a:t>View publications assigned to you</a:t>
            </a:r>
          </a:p>
          <a:p>
            <a:r>
              <a:rPr lang="en-US" sz="2400" dirty="0"/>
              <a:t>Download books for offline viewing</a:t>
            </a:r>
          </a:p>
          <a:p>
            <a:r>
              <a:rPr lang="en-US" sz="2400" dirty="0"/>
              <a:t>Read publications as an e-book</a:t>
            </a:r>
          </a:p>
          <a:p>
            <a:pPr lvl="1"/>
            <a:r>
              <a:rPr lang="en-US" sz="2200" dirty="0"/>
              <a:t>Book features include:</a:t>
            </a:r>
          </a:p>
          <a:p>
            <a:pPr lvl="2"/>
            <a:r>
              <a:rPr lang="en-US" sz="1700" dirty="0"/>
              <a:t>Table of contents</a:t>
            </a:r>
          </a:p>
          <a:p>
            <a:pPr lvl="2"/>
            <a:r>
              <a:rPr lang="en-US" sz="1700" dirty="0"/>
              <a:t>Highlighting text</a:t>
            </a:r>
          </a:p>
          <a:p>
            <a:pPr lvl="2"/>
            <a:r>
              <a:rPr lang="en-US" sz="1700" dirty="0"/>
              <a:t>Creating ‘sticky notes’ on pages</a:t>
            </a:r>
          </a:p>
          <a:p>
            <a:pPr lvl="2"/>
            <a:r>
              <a:rPr lang="en-US" sz="1700" dirty="0"/>
              <a:t>Searching for terms</a:t>
            </a:r>
          </a:p>
          <a:p>
            <a:pPr lvl="2"/>
            <a:r>
              <a:rPr lang="en-US" sz="1700" dirty="0"/>
              <a:t>Mark-up pen feature</a:t>
            </a:r>
          </a:p>
          <a:p>
            <a:pPr lvl="2"/>
            <a:r>
              <a:rPr lang="en-US" sz="1700" dirty="0"/>
              <a:t>Viewing highlights and notes on data page</a:t>
            </a:r>
          </a:p>
          <a:p>
            <a:r>
              <a:rPr lang="en-US" sz="2400" dirty="0"/>
              <a:t>Available on App Store and Google Play</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r>
              <a:rPr lang="en-US"/>
              <a:t>www.nfhs.org</a:t>
            </a:r>
          </a:p>
        </p:txBody>
      </p:sp>
      <p:pic>
        <p:nvPicPr>
          <p:cNvPr id="8" name="Content Placeholder 5" descr="A screenshot of a video game&#10;&#10;Description automatically generated with medium confidence">
            <a:extLst>
              <a:ext uri="{FF2B5EF4-FFF2-40B4-BE49-F238E27FC236}">
                <a16:creationId xmlns:a16="http://schemas.microsoft.com/office/drawing/2014/main" id="{768BD39D-F75D-A289-257E-811F82210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16302" y="2000568"/>
            <a:ext cx="1675411" cy="3626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7" descr="A picture containing text, screenshot, sports uniform, sports equipment&#10;&#10;Description automatically generated">
            <a:extLst>
              <a:ext uri="{FF2B5EF4-FFF2-40B4-BE49-F238E27FC236}">
                <a16:creationId xmlns:a16="http://schemas.microsoft.com/office/drawing/2014/main" id="{9BC557B5-2FA1-D396-FEF9-B7E3A0892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894" y="2000568"/>
            <a:ext cx="1675411" cy="3626009"/>
          </a:xfrm>
          <a:prstGeom prst="rect">
            <a:avLst/>
          </a:prstGeom>
          <a:ln>
            <a:solidFill>
              <a:schemeClr val="tx1"/>
            </a:solidFill>
          </a:ln>
        </p:spPr>
      </p:pic>
      <p:pic>
        <p:nvPicPr>
          <p:cNvPr id="11" name="Picture 10" descr="A picture containing text, font, screenshot, symbol&#10;&#10;Description automatically generated">
            <a:extLst>
              <a:ext uri="{FF2B5EF4-FFF2-40B4-BE49-F238E27FC236}">
                <a16:creationId xmlns:a16="http://schemas.microsoft.com/office/drawing/2014/main" id="{71B89758-FA3B-AADC-9FFD-594EE38FB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055" y="5825460"/>
            <a:ext cx="827250" cy="564227"/>
          </a:xfrm>
          <a:prstGeom prst="rect">
            <a:avLst/>
          </a:prstGeom>
        </p:spPr>
      </p:pic>
    </p:spTree>
    <p:extLst>
      <p:ext uri="{BB962C8B-B14F-4D97-AF65-F5344CB8AC3E}">
        <p14:creationId xmlns:p14="http://schemas.microsoft.com/office/powerpoint/2010/main" val="3815932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br>
              <a:rPr lang="en-US" altLang="en-US" sz="3200"/>
            </a:br>
            <a:r>
              <a:rPr lang="en-US" altLang="en-US" sz="3200"/>
              <a:t>Guidelines for Schools and state associations for consideration of accommodations</a:t>
            </a:r>
            <a:br>
              <a:rPr lang="en-US" altLang="en-US"/>
            </a:br>
            <a:endParaRPr lang="en-US" altLang="en-US"/>
          </a:p>
        </p:txBody>
      </p:sp>
      <p:sp>
        <p:nvSpPr>
          <p:cNvPr id="4" name="Footer Placeholder 3">
            <a:extLst>
              <a:ext uri="{FF2B5EF4-FFF2-40B4-BE49-F238E27FC236}">
                <a16:creationId xmlns:a16="http://schemas.microsoft.com/office/drawing/2014/main" id="{50B6A940-C73E-4AA6-B0AF-C3EB3A3B6A81}"/>
              </a:ext>
            </a:extLst>
          </p:cNvPr>
          <p:cNvSpPr>
            <a:spLocks noGrp="1"/>
          </p:cNvSpPr>
          <p:nvPr>
            <p:ph type="ftr" sz="quarter" idx="11"/>
          </p:nvPr>
        </p:nvSpPr>
        <p:spPr>
          <a:xfrm>
            <a:off x="9975851" y="6562725"/>
            <a:ext cx="1992312" cy="295275"/>
          </a:xfrm>
        </p:spPr>
        <p:txBody>
          <a:bodyPr/>
          <a:lstStyle/>
          <a:p>
            <a:pPr>
              <a:defRPr/>
            </a:pPr>
            <a:r>
              <a:rPr lang="en-US"/>
              <a:t>www.nfhs.org</a:t>
            </a:r>
          </a:p>
        </p:txBody>
      </p:sp>
      <p:graphicFrame>
        <p:nvGraphicFramePr>
          <p:cNvPr id="5" name="Content Placeholder 3">
            <a:extLst>
              <a:ext uri="{FF2B5EF4-FFF2-40B4-BE49-F238E27FC236}">
                <a16:creationId xmlns:a16="http://schemas.microsoft.com/office/drawing/2014/main" id="{55D7B31E-C405-D20B-EE59-5922F5DDDE31}"/>
              </a:ext>
            </a:extLst>
          </p:cNvPr>
          <p:cNvGraphicFramePr>
            <a:graphicFrameLocks noGrp="1"/>
          </p:cNvGraphicFramePr>
          <p:nvPr>
            <p:ph idx="1"/>
          </p:nvPr>
        </p:nvGraphicFramePr>
        <p:xfrm>
          <a:off x="3172328" y="2117558"/>
          <a:ext cx="6116052" cy="3797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6742100"/>
      </p:ext>
    </p:extLst>
  </p:cSld>
  <p:clrMapOvr>
    <a:masterClrMapping/>
  </p:clrMapOvr>
  <p:transition spd="slow"/>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6F1E4538-7BDB-44A3-B266-08E9C2E36D38}" vid="{3F65EB4F-BA8B-4A8B-953D-0F3EF0BA03B8}"/>
    </a:ext>
  </a:extLst>
</a:theme>
</file>

<file path=ppt/theme/theme2.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6F1E4538-7BDB-44A3-B266-08E9C2E36D38}" vid="{49345506-7C57-4749-A5EE-AB800AD407C4}"/>
    </a:ext>
  </a:extLst>
</a:theme>
</file>

<file path=ppt/theme/theme3.xml><?xml version="1.0" encoding="utf-8"?>
<a:theme xmlns:a="http://schemas.openxmlformats.org/drawingml/2006/main" name="3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6F1E4538-7BDB-44A3-B266-08E9C2E36D38}" vid="{3CE76E2F-0125-4CE5-9252-EA453B99B38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C36A34F339A54D85C37DD81207F966" ma:contentTypeVersion="13" ma:contentTypeDescription="Create a new document." ma:contentTypeScope="" ma:versionID="b1d60f096ce905ea2c8f4b546515be3e">
  <xsd:schema xmlns:xsd="http://www.w3.org/2001/XMLSchema" xmlns:xs="http://www.w3.org/2001/XMLSchema" xmlns:p="http://schemas.microsoft.com/office/2006/metadata/properties" xmlns:ns3="3bb8d7d1-06b8-47b8-a0de-bad91f18ef42" xmlns:ns4="ffc60a71-4a50-4afc-be20-b1cf64734936" targetNamespace="http://schemas.microsoft.com/office/2006/metadata/properties" ma:root="true" ma:fieldsID="5dfcda41ff764e825aef5537df9b60fd" ns3:_="" ns4:_="">
    <xsd:import namespace="3bb8d7d1-06b8-47b8-a0de-bad91f18ef42"/>
    <xsd:import namespace="ffc60a71-4a50-4afc-be20-b1cf647349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8d7d1-06b8-47b8-a0de-bad91f18ef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0a71-4a50-4afc-be20-b1cf647349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B75652-BDDA-4D9D-B291-71910975C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b8d7d1-06b8-47b8-a0de-bad91f18ef42"/>
    <ds:schemaRef ds:uri="ffc60a71-4a50-4afc-be20-b1cf647349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3.xml><?xml version="1.0" encoding="utf-8"?>
<ds:datastoreItem xmlns:ds="http://schemas.openxmlformats.org/officeDocument/2006/customXml" ds:itemID="{B8277D50-A8F4-41EA-8AAF-2B8EFD1D1E78}">
  <ds:schemaRefs>
    <ds:schemaRef ds:uri="http://purl.org/dc/terms/"/>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3bb8d7d1-06b8-47b8-a0de-bad91f18ef42"/>
    <ds:schemaRef ds:uri="ffc60a71-4a50-4afc-be20-b1cf64734936"/>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2023-24 NFHS Stock Sport Rules PowerPoint_Wide Format</Template>
  <TotalTime>562</TotalTime>
  <Words>5964</Words>
  <Application>Microsoft Macintosh PowerPoint</Application>
  <PresentationFormat>Widescreen</PresentationFormat>
  <Paragraphs>459</Paragraphs>
  <Slides>42</Slides>
  <Notes>41</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42</vt:i4>
      </vt:variant>
    </vt:vector>
  </HeadingPairs>
  <TitlesOfParts>
    <vt:vector size="54" baseType="lpstr">
      <vt:lpstr>'arial',sans-serif</vt:lpstr>
      <vt:lpstr>'calibri',sans-serif</vt:lpstr>
      <vt:lpstr>Acumin Pro Ultra Black</vt:lpstr>
      <vt:lpstr>Arial</vt:lpstr>
      <vt:lpstr>Calibri</vt:lpstr>
      <vt:lpstr>Courier New</vt:lpstr>
      <vt:lpstr>Times New Roman</vt:lpstr>
      <vt:lpstr>Wingdings</vt:lpstr>
      <vt:lpstr>Office Theme</vt:lpstr>
      <vt:lpstr>Office Theme</vt:lpstr>
      <vt:lpstr>3_Office Theme</vt:lpstr>
      <vt:lpstr>Acrobat Document</vt:lpstr>
      <vt:lpstr>2024 NFHS Softball Rules PowerPoint</vt:lpstr>
      <vt:lpstr> about the NFHS </vt:lpstr>
      <vt:lpstr>nfhs</vt:lpstr>
      <vt:lpstr>NFHS Rules Review Committee</vt:lpstr>
      <vt:lpstr>NFHS Rules Committee</vt:lpstr>
      <vt:lpstr>Nfhs</vt:lpstr>
      <vt:lpstr>NEW NFHS AllAccess – Website</vt:lpstr>
      <vt:lpstr>NEW NFHS AllAccess – Mobile App</vt:lpstr>
      <vt:lpstr> Guidelines for Schools and state associations for consideration of accommodations </vt:lpstr>
      <vt:lpstr> 2024 nfhs softball RULES CHANGES</vt:lpstr>
      <vt:lpstr>Other equipment 1-8-6</vt:lpstr>
      <vt:lpstr>Uniforms, player equipment 3-2-3</vt:lpstr>
      <vt:lpstr>Uniforms, player equipment 3-2-5</vt:lpstr>
      <vt:lpstr>Uniforms, player equipment 3-2-7</vt:lpstr>
      <vt:lpstr>Ending a game, plate umpire 4-2-7 &amp; 10-2-3e, h</vt:lpstr>
      <vt:lpstr>Pitching regulations (f.p.) 6-1-2c &amp; 2-47</vt:lpstr>
      <vt:lpstr>Infractions by pitcher (f.P.) 6-2-2</vt:lpstr>
      <vt:lpstr> 2024 nfhs softball editorial CHANGES</vt:lpstr>
      <vt:lpstr>Bats 1-5-1c &amp; 2-4-3</vt:lpstr>
      <vt:lpstr>Batting and catchers helmets 1-6-1 &amp; 1-7-1</vt:lpstr>
      <vt:lpstr>Pitching regulations (f.p.) 6-1-1b</vt:lpstr>
      <vt:lpstr>Position and batting order 7-1-2 penalty 2</vt:lpstr>
      <vt:lpstr>Position and batting order 7-1-2 penalty 3 </vt:lpstr>
      <vt:lpstr>Batter is out 7-4-4</vt:lpstr>
      <vt:lpstr> 2024 nfhs softball points of emphasis</vt:lpstr>
      <vt:lpstr>Game management</vt:lpstr>
      <vt:lpstr>Unacceptable conditions</vt:lpstr>
      <vt:lpstr>Unreported vs. illegal substitutions</vt:lpstr>
      <vt:lpstr>Pitching mechanics: replant</vt:lpstr>
      <vt:lpstr> NFHS OFFICIALS Education </vt:lpstr>
      <vt:lpstr>PowerPoint Presentation</vt:lpstr>
      <vt:lpstr>PowerPoint Presentation</vt:lpstr>
      <vt:lpstr>PowerPoint Presentation</vt:lpstr>
      <vt:lpstr>  NFHS Learning Center</vt:lpstr>
      <vt:lpstr>PowerPoint Presentation</vt:lpstr>
      <vt:lpstr>PowerPoint Presentation</vt:lpstr>
      <vt:lpstr> NFHS Network</vt:lpstr>
      <vt:lpstr>NFHS Network</vt:lpstr>
      <vt:lpstr>PowerPoint Presentation</vt:lpstr>
      <vt:lpstr> 2024 nfhs softball resources</vt:lpstr>
      <vt:lpstr>nfhs softball resources</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2023-24 NFHS Sport Rules PowerPoint</dc:title>
  <dc:creator>Sandy Searcy</dc:creator>
  <cp:lastModifiedBy>Microsoft Office User</cp:lastModifiedBy>
  <cp:revision>18</cp:revision>
  <cp:lastPrinted>2023-05-23T18:19:08Z</cp:lastPrinted>
  <dcterms:created xsi:type="dcterms:W3CDTF">2023-09-29T22:50:43Z</dcterms:created>
  <dcterms:modified xsi:type="dcterms:W3CDTF">2023-11-28T20:39:16Z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