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43" r:id="rId5"/>
    <p:sldMasterId id="2147483846" r:id="rId6"/>
    <p:sldMasterId id="2147483802" r:id="rId7"/>
  </p:sldMasterIdLst>
  <p:notesMasterIdLst>
    <p:notesMasterId r:id="rId48"/>
  </p:notesMasterIdLst>
  <p:handoutMasterIdLst>
    <p:handoutMasterId r:id="rId49"/>
  </p:handoutMasterIdLst>
  <p:sldIdLst>
    <p:sldId id="369" r:id="rId8"/>
    <p:sldId id="259" r:id="rId9"/>
    <p:sldId id="263" r:id="rId10"/>
    <p:sldId id="288" r:id="rId11"/>
    <p:sldId id="363" r:id="rId12"/>
    <p:sldId id="364" r:id="rId13"/>
    <p:sldId id="303" r:id="rId14"/>
    <p:sldId id="258" r:id="rId15"/>
    <p:sldId id="346" r:id="rId16"/>
    <p:sldId id="347" r:id="rId17"/>
    <p:sldId id="348" r:id="rId18"/>
    <p:sldId id="359" r:id="rId19"/>
    <p:sldId id="341" r:id="rId20"/>
    <p:sldId id="349" r:id="rId21"/>
    <p:sldId id="360" r:id="rId22"/>
    <p:sldId id="350" r:id="rId23"/>
    <p:sldId id="351" r:id="rId24"/>
    <p:sldId id="361" r:id="rId25"/>
    <p:sldId id="343" r:id="rId26"/>
    <p:sldId id="352" r:id="rId27"/>
    <p:sldId id="362" r:id="rId28"/>
    <p:sldId id="340" r:id="rId29"/>
    <p:sldId id="269" r:id="rId30"/>
    <p:sldId id="353" r:id="rId31"/>
    <p:sldId id="344" r:id="rId32"/>
    <p:sldId id="354" r:id="rId33"/>
    <p:sldId id="345" r:id="rId34"/>
    <p:sldId id="355" r:id="rId35"/>
    <p:sldId id="356" r:id="rId36"/>
    <p:sldId id="357" r:id="rId37"/>
    <p:sldId id="358" r:id="rId38"/>
    <p:sldId id="365" r:id="rId39"/>
    <p:sldId id="323" r:id="rId40"/>
    <p:sldId id="368" r:id="rId41"/>
    <p:sldId id="366" r:id="rId42"/>
    <p:sldId id="293" r:id="rId43"/>
    <p:sldId id="367" r:id="rId44"/>
    <p:sldId id="297" r:id="rId45"/>
    <p:sldId id="298" r:id="rId46"/>
    <p:sldId id="325" r:id="rId47"/>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5" autoAdjust="0"/>
    <p:restoredTop sz="93161" autoAdjust="0"/>
  </p:normalViewPr>
  <p:slideViewPr>
    <p:cSldViewPr snapToGrid="0">
      <p:cViewPr varScale="1">
        <p:scale>
          <a:sx n="106" d="100"/>
          <a:sy n="106" d="100"/>
        </p:scale>
        <p:origin x="1568" y="168"/>
      </p:cViewPr>
      <p:guideLst>
        <p:guide orient="horz" pos="2136"/>
        <p:guide pos="3840"/>
      </p:guideLst>
    </p:cSldViewPr>
  </p:slideViewPr>
  <p:notesTextViewPr>
    <p:cViewPr>
      <p:scale>
        <a:sx n="100" d="100"/>
        <a:sy n="100" d="100"/>
      </p:scale>
      <p:origin x="0" y="0"/>
    </p:cViewPr>
  </p:notesTextViewPr>
  <p:sorterViewPr>
    <p:cViewPr>
      <p:scale>
        <a:sx n="100" d="100"/>
        <a:sy n="100" d="100"/>
      </p:scale>
      <p:origin x="0" y="-2526"/>
    </p:cViewPr>
  </p:sorterViewPr>
  <p:notesViewPr>
    <p:cSldViewPr snapToGrid="0">
      <p:cViewPr varScale="1">
        <p:scale>
          <a:sx n="108" d="100"/>
          <a:sy n="108" d="100"/>
        </p:scale>
        <p:origin x="406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11/28/23</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11/28/23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a:t>
            </a:fld>
            <a:endParaRPr lang="en-US"/>
          </a:p>
        </p:txBody>
      </p:sp>
    </p:spTree>
    <p:extLst>
      <p:ext uri="{BB962C8B-B14F-4D97-AF65-F5344CB8AC3E}">
        <p14:creationId xmlns:p14="http://schemas.microsoft.com/office/powerpoint/2010/main" val="148139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5137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95389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392263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242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0728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ED53D7-7D80-469C-A1F2-75F2CA12D6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5277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404">
              <a:defRPr/>
            </a:pPr>
            <a:r>
              <a:rPr lang="en-US" b="1" dirty="0">
                <a:solidFill>
                  <a:prstClr val="black"/>
                </a:solidFill>
                <a:latin typeface="Calibri"/>
              </a:rPr>
              <a:t>NFHS CENTER FOR OFFICIALS SERVICES (COS)</a:t>
            </a:r>
          </a:p>
          <a:p>
            <a:pPr defTabSz="948404">
              <a:defRPr/>
            </a:pPr>
            <a:endParaRPr lang="en-US" b="1" dirty="0">
              <a:solidFill>
                <a:prstClr val="black"/>
              </a:solidFill>
              <a:latin typeface="Calibri"/>
            </a:endParaRPr>
          </a:p>
          <a:p>
            <a:pPr defTabSz="948404">
              <a:defRPr/>
            </a:pPr>
            <a:r>
              <a:rPr lang="en-US" b="1" dirty="0">
                <a:solidFill>
                  <a:prstClr val="black"/>
                </a:solidFill>
                <a:latin typeface="Calibri"/>
              </a:rPr>
              <a:t>Your Complete Solution for Officials Management and More:</a:t>
            </a:r>
          </a:p>
          <a:p>
            <a:pPr marL="177826" indent="-177826" defTabSz="948404">
              <a:buFont typeface="Arial" panose="020B0604020202020204" pitchFamily="34" charset="0"/>
              <a:buChar char="•"/>
              <a:defRPr/>
            </a:pPr>
            <a:r>
              <a:rPr lang="en-US" dirty="0">
                <a:solidFill>
                  <a:prstClr val="black"/>
                </a:solidFill>
                <a:latin typeface="Calibri"/>
              </a:rPr>
              <a:t>Registration</a:t>
            </a:r>
          </a:p>
          <a:p>
            <a:pPr marL="177826" indent="-177826" defTabSz="948404">
              <a:buFont typeface="Arial" panose="020B0604020202020204" pitchFamily="34" charset="0"/>
              <a:buChar char="•"/>
              <a:defRPr/>
            </a:pPr>
            <a:r>
              <a:rPr lang="en-US" dirty="0">
                <a:solidFill>
                  <a:prstClr val="black"/>
                </a:solidFill>
                <a:latin typeface="Calibri"/>
              </a:rPr>
              <a:t>Assignment</a:t>
            </a:r>
          </a:p>
          <a:p>
            <a:pPr marL="177826" indent="-177826" defTabSz="948404">
              <a:buFont typeface="Arial" panose="020B0604020202020204" pitchFamily="34" charset="0"/>
              <a:buChar char="•"/>
              <a:defRPr/>
            </a:pPr>
            <a:r>
              <a:rPr lang="en-US" dirty="0">
                <a:solidFill>
                  <a:prstClr val="black"/>
                </a:solidFill>
                <a:latin typeface="Calibri"/>
              </a:rPr>
              <a:t>Payment</a:t>
            </a:r>
          </a:p>
          <a:p>
            <a:pPr marL="177826" indent="-177826" defTabSz="948404">
              <a:buFont typeface="Arial" panose="020B0604020202020204" pitchFamily="34" charset="0"/>
              <a:buChar char="•"/>
              <a:defRPr/>
            </a:pPr>
            <a:r>
              <a:rPr lang="en-US" dirty="0">
                <a:solidFill>
                  <a:prstClr val="black"/>
                </a:solidFill>
                <a:latin typeface="Calibri"/>
              </a:rPr>
              <a:t>Testing</a:t>
            </a:r>
          </a:p>
          <a:p>
            <a:pPr marL="177826" indent="-177826" defTabSz="948404">
              <a:buFont typeface="Arial" panose="020B0604020202020204" pitchFamily="34" charset="0"/>
              <a:buChar char="•"/>
              <a:defRPr/>
            </a:pPr>
            <a:r>
              <a:rPr lang="en-US" dirty="0">
                <a:solidFill>
                  <a:prstClr val="black"/>
                </a:solidFill>
                <a:latin typeface="Calibri"/>
              </a:rPr>
              <a:t>Background Checks</a:t>
            </a:r>
          </a:p>
          <a:p>
            <a:pPr defTabSz="948404">
              <a:defRPr/>
            </a:pPr>
            <a:endParaRPr lang="en-US" dirty="0">
              <a:solidFill>
                <a:prstClr val="black"/>
              </a:solidFill>
              <a:latin typeface="Calibri"/>
            </a:endParaRPr>
          </a:p>
          <a:p>
            <a:pPr defTabSz="948404">
              <a:defRPr/>
            </a:pPr>
            <a:r>
              <a:rPr lang="en-US" b="1" dirty="0">
                <a:solidFill>
                  <a:prstClr val="black"/>
                </a:solidFill>
                <a:latin typeface="Calibri"/>
              </a:rPr>
              <a:t>For More Information on the NFHS – Center for Officials Services (COS) Contact:</a:t>
            </a:r>
          </a:p>
          <a:p>
            <a:pPr defTabSz="948404">
              <a:defRPr/>
            </a:pPr>
            <a:r>
              <a:rPr lang="en-US" dirty="0">
                <a:solidFill>
                  <a:prstClr val="black"/>
                </a:solidFill>
                <a:latin typeface="Calibri"/>
              </a:rPr>
              <a:t>Dana Pappas, Director of Officiating Services, dpappas@nfhs.org</a:t>
            </a:r>
          </a:p>
          <a:p>
            <a:pPr defTabSz="948404">
              <a:defRPr/>
            </a:pPr>
            <a:endParaRPr lang="en-US" dirty="0">
              <a:solidFill>
                <a:prstClr val="black"/>
              </a:solidFill>
              <a:latin typeface="Calibri"/>
            </a:endParaRPr>
          </a:p>
          <a:p>
            <a:pPr defTabSz="948404">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48404">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48404">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34</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5608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is the leader in streaming Live and On Demand high school sports.</a:t>
            </a:r>
          </a:p>
          <a:p>
            <a:endParaRPr lang="en-US" altLang="en-US"/>
          </a:p>
          <a:p>
            <a:r>
              <a:rPr lang="en-US" altLang="en-US"/>
              <a:t>Partnered with the </a:t>
            </a:r>
            <a:r>
              <a:rPr lang="en-US" altLang="en-US" b="1">
                <a:hlinkClick r:id="rId3"/>
              </a:rPr>
              <a:t>National Federation of State High School Associations</a:t>
            </a:r>
            <a:r>
              <a:rPr lang="en-US" altLang="en-US"/>
              <a:t>, 45 high school state athletic/activities associations, and PlayOn! Sports, the NFHS Network is a joint venture created to provide fans with the ability to stream high school sports on any device, from wherever they are.</a:t>
            </a:r>
          </a:p>
          <a:p>
            <a:endParaRPr lang="en-US" altLang="en-US"/>
          </a:p>
          <a:p>
            <a:r>
              <a:rPr lang="en-US" altLang="en-US"/>
              <a:t>All NFHS Network events are available to watch online at </a:t>
            </a:r>
            <a:r>
              <a:rPr lang="en-US" altLang="en-US" b="1">
                <a:hlinkClick r:id="rId4"/>
              </a:rPr>
              <a:t>www.NFHSnetwork.com</a:t>
            </a:r>
            <a:r>
              <a:rPr lang="en-US" altLang="en-US"/>
              <a:t> and through the NFHS Network Live App for iOS and Android. Follow us on </a:t>
            </a:r>
            <a:r>
              <a:rPr lang="en-US" altLang="en-US" b="1">
                <a:hlinkClick r:id="rId5"/>
              </a:rPr>
              <a:t>Facebook</a:t>
            </a:r>
            <a:r>
              <a:rPr lang="en-US" altLang="en-US"/>
              <a:t>, </a:t>
            </a:r>
            <a:r>
              <a:rPr lang="en-US" altLang="en-US" b="1">
                <a:hlinkClick r:id="rId6"/>
              </a:rPr>
              <a:t>Twitter</a:t>
            </a:r>
            <a:r>
              <a:rPr lang="en-US" altLang="en-US"/>
              <a:t>, </a:t>
            </a:r>
            <a:r>
              <a:rPr lang="en-US" altLang="en-US" b="1">
                <a:hlinkClick r:id="rId7"/>
              </a:rPr>
              <a:t>Instagram</a:t>
            </a:r>
            <a:r>
              <a:rPr lang="en-US" altLang="en-US"/>
              <a:t>, and </a:t>
            </a:r>
            <a:r>
              <a:rPr lang="en-US" altLang="en-US" b="1">
                <a:hlinkClick r:id="rId8"/>
              </a:rPr>
              <a:t>YouTube</a:t>
            </a:r>
            <a:r>
              <a:rPr lang="en-US" altLang="en-US"/>
              <a:t>.</a:t>
            </a:r>
          </a:p>
          <a:p>
            <a:endParaRPr lang="en-US" altLang="en-US"/>
          </a:p>
          <a:p>
            <a:r>
              <a:rPr lang="en-US" altLang="en-US"/>
              <a:t>Watching high school sports and events has never been easier.</a:t>
            </a:r>
          </a:p>
          <a:p>
            <a:endParaRPr lang="en-US" altLang="en-US"/>
          </a:p>
          <a:p>
            <a:r>
              <a:rPr lang="en-US" altLang="en-US"/>
              <a:t>The NFHS Network’s goal to broadcast live all 2 million high school sporting events by 2025.</a:t>
            </a:r>
          </a:p>
          <a:p>
            <a:endParaRPr lang="en-US" altLang="en-US"/>
          </a:p>
          <a:p>
            <a:r>
              <a:rPr lang="en-US" altLang="en-US"/>
              <a:t>The NFHS Network covers 27 different regular season and postseason sports, as well as other high school activities, celebrating the accomplishments of students-athletes, student broadcasters, and high schools across the country.</a:t>
            </a:r>
          </a:p>
          <a:p>
            <a:endParaRPr lang="en-US" altLang="en-US"/>
          </a:p>
          <a:p>
            <a:endParaRPr lang="en-US" altLang="en-US"/>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C41D3-3470-4D3A-AC95-814AB2B8462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08546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DFA74-AD87-4B98-9EF5-04469DF3089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6468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979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6583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70940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1305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050999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8" name="Rectangle 1">
            <a:extLst>
              <a:ext uri="{FF2B5EF4-FFF2-40B4-BE49-F238E27FC236}">
                <a16:creationId xmlns:a16="http://schemas.microsoft.com/office/drawing/2014/main" id="{306A014D-0E09-F089-616C-A5549F883F16}"/>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3" descr="A group of people playing baseball&#10;&#10;Description automatically generated">
            <a:extLst>
              <a:ext uri="{FF2B5EF4-FFF2-40B4-BE49-F238E27FC236}">
                <a16:creationId xmlns:a16="http://schemas.microsoft.com/office/drawing/2014/main" id="{3532E035-7B75-04CB-D4F5-227B13AC28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7"/>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11/28/23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42413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0867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291632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90631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99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3676863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4" name="Picture 3" descr="A group of people playing baseball&#10;&#10;Description automatically generated">
            <a:extLst>
              <a:ext uri="{FF2B5EF4-FFF2-40B4-BE49-F238E27FC236}">
                <a16:creationId xmlns:a16="http://schemas.microsoft.com/office/drawing/2014/main" id="{8C4F5762-10A8-B63B-EB23-1AA8FCA76F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7"/>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
        <p:nvSpPr>
          <p:cNvPr id="9" name="Rectangle 1">
            <a:extLst>
              <a:ext uri="{FF2B5EF4-FFF2-40B4-BE49-F238E27FC236}">
                <a16:creationId xmlns:a16="http://schemas.microsoft.com/office/drawing/2014/main" id="{D87A85E0-EB69-82ED-E1EB-67A1AB798B2C}"/>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1562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564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11/28/23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4922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11/28/23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11/28/23</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801" r:id="rId7"/>
    <p:sldLayoutId id="2147483795" r:id="rId8"/>
    <p:sldLayoutId id="2147483796" r:id="rId9"/>
    <p:sldLayoutId id="2147483797" r:id="rId10"/>
    <p:sldLayoutId id="2147483798" r:id="rId11"/>
    <p:sldLayoutId id="2147483799" r:id="rId12"/>
    <p:sldLayoutId id="2147483830" r:id="rId13"/>
    <p:sldLayoutId id="2147483831" r:id="rId14"/>
    <p:sldLayoutId id="2147483803" r:id="rId15"/>
    <p:sldLayoutId id="2147483804" r:id="rId16"/>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15917"/>
      </p:ext>
    </p:extLst>
  </p:cSld>
  <p:clrMap bg1="lt1" tx1="dk1" bg2="lt2" tx2="dk2" accent1="accent1" accent2="accent2" accent3="accent3" accent4="accent4" accent5="accent5" accent6="accent6" hlink="hlink" folHlink="folHlink"/>
  <p:sldLayoutIdLst>
    <p:sldLayoutId id="2147483844" r:id="rId1"/>
    <p:sldLayoutId id="214748384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9" r:id="rId1"/>
    <p:sldLayoutId id="2147483816"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11/28/23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233322"/>
      </p:ext>
    </p:extLst>
  </p:cSld>
  <p:clrMap bg1="lt1" tx1="dk1" bg2="lt2" tx2="dk2" accent1="accent1" accent2="accent2" accent3="accent3" accent4="accent4" accent5="accent5" accent6="accent6" hlink="hlink" folHlink="folHlink"/>
  <p:sldLayoutIdLst>
    <p:sldLayoutId id="2147483813" r:id="rId1"/>
    <p:sldLayoutId id="2147483811"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4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C9604-5D6C-4DD9-BB25-16EBB5B997A4}"/>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5C2F1652-CCD9-4A29-94A7-57934FA00D5B}"/>
              </a:ext>
            </a:extLst>
          </p:cNvPr>
          <p:cNvSpPr>
            <a:spLocks noGrp="1"/>
          </p:cNvSpPr>
          <p:nvPr>
            <p:ph type="body" idx="1"/>
          </p:nvPr>
        </p:nvSpPr>
        <p:spPr/>
        <p:txBody>
          <a:bodyPr/>
          <a:lstStyle/>
          <a:p>
            <a:r>
              <a:rPr kumimoji="0" lang="en-US" sz="4600" b="1" i="0" u="none" strike="noStrike" kern="1200" cap="all" spc="0" normalizeH="0" baseline="0" noProof="0" dirty="0">
                <a:ln>
                  <a:noFill/>
                </a:ln>
                <a:solidFill>
                  <a:prstClr val="white"/>
                </a:solidFill>
                <a:effectLst/>
                <a:uLnTx/>
                <a:uFillTx/>
                <a:latin typeface="Calibri"/>
                <a:ea typeface="+mj-ea"/>
                <a:cs typeface="+mj-cs"/>
              </a:rPr>
              <a:t>2024 NFHS Baseball Rule changes </a:t>
            </a:r>
            <a:br>
              <a:rPr kumimoji="0" lang="en-US" sz="4600" b="1" i="0" u="none" strike="noStrike" kern="1200" cap="all" spc="0" normalizeH="0" baseline="0" noProof="0" dirty="0">
                <a:ln>
                  <a:noFill/>
                </a:ln>
                <a:solidFill>
                  <a:prstClr val="white"/>
                </a:solidFill>
                <a:effectLst/>
                <a:uLnTx/>
                <a:uFillTx/>
                <a:latin typeface="Calibri"/>
                <a:ea typeface="+mj-ea"/>
                <a:cs typeface="+mj-cs"/>
              </a:rPr>
            </a:br>
            <a:r>
              <a:rPr kumimoji="0" lang="en-US" sz="4600" b="1" i="0" u="none" strike="noStrike" kern="1200" cap="all" spc="0" normalizeH="0" baseline="0" noProof="0" dirty="0" err="1">
                <a:ln>
                  <a:noFill/>
                </a:ln>
                <a:solidFill>
                  <a:prstClr val="white"/>
                </a:solidFill>
                <a:effectLst/>
                <a:uLnTx/>
                <a:uFillTx/>
                <a:latin typeface="Calibri"/>
                <a:ea typeface="+mj-ea"/>
                <a:cs typeface="+mj-cs"/>
              </a:rPr>
              <a:t>Powerpoint</a:t>
            </a:r>
            <a:endParaRPr lang="en-US" dirty="0"/>
          </a:p>
        </p:txBody>
      </p:sp>
    </p:spTree>
    <p:extLst>
      <p:ext uri="{BB962C8B-B14F-4D97-AF65-F5344CB8AC3E}">
        <p14:creationId xmlns:p14="http://schemas.microsoft.com/office/powerpoint/2010/main" val="1348521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889751" y="2095722"/>
            <a:ext cx="5077882" cy="4493085"/>
          </a:xfrm>
        </p:spPr>
        <p:txBody>
          <a:bodyPr/>
          <a:lstStyle/>
          <a:p>
            <a:pPr marL="0" indent="0">
              <a:buNone/>
            </a:pPr>
            <a:r>
              <a:rPr lang="en-US" dirty="0"/>
              <a:t>• It shall only be worn on player(s) wrist or forearm and pitchers shall wear it on their non-pitching arm.</a:t>
            </a:r>
          </a:p>
          <a:p>
            <a:pPr marL="0" indent="0">
              <a:buNone/>
            </a:pPr>
            <a:endParaRPr lang="en-US" dirty="0"/>
          </a:p>
          <a:p>
            <a:pPr marL="0" indent="0">
              <a:buNone/>
            </a:pPr>
            <a:endParaRPr lang="en-US" sz="2300" dirty="0"/>
          </a:p>
        </p:txBody>
      </p:sp>
      <p:pic>
        <p:nvPicPr>
          <p:cNvPr id="7" name="Picture 6" descr="A silhouette of a baseball player&#10;&#10;Description automatically generated">
            <a:extLst>
              <a:ext uri="{FF2B5EF4-FFF2-40B4-BE49-F238E27FC236}">
                <a16:creationId xmlns:a16="http://schemas.microsoft.com/office/drawing/2014/main" id="{7FF2EB4E-46A0-CCB0-5297-C470D5539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4" y="2131616"/>
            <a:ext cx="4945386" cy="4058347"/>
          </a:xfrm>
          <a:prstGeom prst="rect">
            <a:avLst/>
          </a:prstGeom>
        </p:spPr>
      </p:pic>
    </p:spTree>
    <p:extLst>
      <p:ext uri="{BB962C8B-B14F-4D97-AF65-F5344CB8AC3E}">
        <p14:creationId xmlns:p14="http://schemas.microsoft.com/office/powerpoint/2010/main" val="225474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ilhouette of a baseball player&#10;&#10;Description automatically generated">
            <a:extLst>
              <a:ext uri="{FF2B5EF4-FFF2-40B4-BE49-F238E27FC236}">
                <a16:creationId xmlns:a16="http://schemas.microsoft.com/office/drawing/2014/main" id="{25A0FBBD-7DB1-31A8-3AB2-D100CCCAD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9" y="2131615"/>
            <a:ext cx="5364486" cy="3785423"/>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305367" y="2095722"/>
            <a:ext cx="4662265" cy="4493085"/>
          </a:xfrm>
        </p:spPr>
        <p:txBody>
          <a:bodyPr/>
          <a:lstStyle/>
          <a:p>
            <a:pPr marL="0" indent="0">
              <a:buNone/>
            </a:pPr>
            <a:r>
              <a:rPr lang="en-US" dirty="0"/>
              <a:t>• The penalty for wearing this equipment improperly is a team warning to the coach on a first offense.</a:t>
            </a:r>
          </a:p>
          <a:p>
            <a:pPr marL="0" indent="0">
              <a:buNone/>
            </a:pPr>
            <a:endParaRPr lang="en-US" dirty="0"/>
          </a:p>
          <a:p>
            <a:pPr marL="0" indent="0">
              <a:buNone/>
            </a:pPr>
            <a:r>
              <a:rPr lang="en-US" dirty="0"/>
              <a:t>• The next offender of that team will be ejected along with the team’s head coach.</a:t>
            </a:r>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87008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3F86-440F-4697-B870-165BAD76B0B0}"/>
              </a:ext>
            </a:extLst>
          </p:cNvPr>
          <p:cNvSpPr>
            <a:spLocks noGrp="1"/>
          </p:cNvSpPr>
          <p:nvPr>
            <p:ph type="title"/>
          </p:nvPr>
        </p:nvSpPr>
        <p:spPr/>
        <p:txBody>
          <a:bodyPr/>
          <a:lstStyle/>
          <a:p>
            <a:r>
              <a:rPr lang="en-US" dirty="0"/>
              <a:t>player communication equipment</a:t>
            </a:r>
            <a:br>
              <a:rPr lang="en-US" dirty="0"/>
            </a:br>
            <a:r>
              <a:rPr lang="en-US" dirty="0"/>
              <a:t>Rule 1-6-1 (New section)</a:t>
            </a:r>
          </a:p>
        </p:txBody>
      </p:sp>
      <p:sp>
        <p:nvSpPr>
          <p:cNvPr id="3" name="Content Placeholder 2">
            <a:extLst>
              <a:ext uri="{FF2B5EF4-FFF2-40B4-BE49-F238E27FC236}">
                <a16:creationId xmlns:a16="http://schemas.microsoft.com/office/drawing/2014/main" id="{42208FA9-7C02-4C4E-A6F1-9472BE3C957B}"/>
              </a:ext>
            </a:extLst>
          </p:cNvPr>
          <p:cNvSpPr>
            <a:spLocks noGrp="1"/>
          </p:cNvSpPr>
          <p:nvPr>
            <p:ph idx="1"/>
          </p:nvPr>
        </p:nvSpPr>
        <p:spPr/>
        <p:txBody>
          <a:bodyPr/>
          <a:lstStyle/>
          <a:p>
            <a:pPr marL="0" marR="0" indent="0">
              <a:spcBef>
                <a:spcPts val="0"/>
              </a:spcBef>
              <a:spcAft>
                <a:spcPts val="0"/>
              </a:spcAft>
              <a:buNone/>
            </a:pPr>
            <a:r>
              <a:rPr lang="en-US" sz="2000" b="1" dirty="0">
                <a:solidFill>
                  <a:srgbClr val="000000"/>
                </a:solidFill>
                <a:effectLst/>
                <a:latin typeface="Calibri" panose="020F0502020204030204" pitchFamily="34" charset="0"/>
                <a:ea typeface="Arial" panose="020B0604020202020204" pitchFamily="34" charset="0"/>
              </a:rPr>
              <a:t>ART. 1 . . . </a:t>
            </a:r>
            <a:r>
              <a:rPr lang="en-US" sz="2000" u="sng" dirty="0">
                <a:solidFill>
                  <a:srgbClr val="000000"/>
                </a:solidFill>
                <a:effectLst/>
                <a:latin typeface="Calibri" panose="020F0502020204030204" pitchFamily="34" charset="0"/>
                <a:ea typeface="Arial" panose="020B0604020202020204" pitchFamily="34" charset="0"/>
              </a:rPr>
              <a:t>Any wristband with defensive shifts/offensive plays/pitching choices or game directions attached shall be considered non-electronic equipment and is permitted as long as it is a single, solid color. For pitchers, it may not contain the colors white, gray or be distracting. It does not have to match the color of the uniform or the sleeves worn underneath the uniform. It shall only be worn on a player(s) wrist or forearm and pitchers shall wear it on their non-pitching arm.</a:t>
            </a:r>
            <a:endParaRPr lang="en-US" sz="2000" dirty="0">
              <a:solidFill>
                <a:srgbClr val="0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000" dirty="0">
              <a:solidFill>
                <a:srgbClr val="000000"/>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rgbClr val="000000"/>
                </a:solidFill>
                <a:effectLst/>
                <a:latin typeface="Calibri" panose="020F0502020204030204" pitchFamily="34" charset="0"/>
                <a:ea typeface="Arial" panose="020B0604020202020204" pitchFamily="34" charset="0"/>
              </a:rPr>
              <a:t>PENALTY:</a:t>
            </a:r>
            <a:r>
              <a:rPr lang="en-US" sz="2000" u="sng" dirty="0">
                <a:solidFill>
                  <a:srgbClr val="000000"/>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endParaRPr lang="en-US" sz="2000" dirty="0">
              <a:solidFill>
                <a:srgbClr val="000000"/>
              </a:solidFill>
              <a:effectLst/>
              <a:latin typeface="Times New Roman" panose="02020603050405020304" pitchFamily="18" charset="0"/>
              <a:ea typeface="Times New Roman" panose="02020603050405020304" pitchFamily="18" charset="0"/>
            </a:endParaRPr>
          </a:p>
          <a:p>
            <a:endParaRPr lang="en-US" dirty="0"/>
          </a:p>
          <a:p>
            <a:pPr marL="0" marR="0" indent="0">
              <a:spcBef>
                <a:spcPts val="0"/>
              </a:spcBef>
              <a:spcAft>
                <a:spcPts val="0"/>
              </a:spcAft>
              <a:buNone/>
            </a:pPr>
            <a:r>
              <a:rPr lang="en-US" sz="2000" b="1" dirty="0">
                <a:solidFill>
                  <a:srgbClr val="000000"/>
                </a:solidFill>
                <a:effectLst/>
                <a:latin typeface="Calibri" panose="020F0502020204030204" pitchFamily="34" charset="0"/>
                <a:ea typeface="Arial" panose="020B0604020202020204" pitchFamily="34" charset="0"/>
              </a:rPr>
              <a:t>Rationale:</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dirty="0">
                <a:solidFill>
                  <a:srgbClr val="000000"/>
                </a:solidFill>
                <a:effectLst/>
                <a:latin typeface="Calibri" panose="020F0502020204030204" pitchFamily="34" charset="0"/>
                <a:ea typeface="Arial" panose="020B0604020202020204" pitchFamily="34" charset="0"/>
              </a:rPr>
              <a:t>Clarification. With the increase in popularity of these style of communication systems, confusion has been realized when the players wear them other than on their arm. This change will prohibit these types of products from being worn other places.</a:t>
            </a: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65A4C373-838A-40AD-BC9B-9308A553233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44982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lhouette of a person holding a helmet&#10;&#10;Description automatically generated">
            <a:extLst>
              <a:ext uri="{FF2B5EF4-FFF2-40B4-BE49-F238E27FC236}">
                <a16:creationId xmlns:a16="http://schemas.microsoft.com/office/drawing/2014/main" id="{79DE479F-8A90-2488-DBBB-5C69261B7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5" y="2131615"/>
            <a:ext cx="2843673" cy="4143769"/>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PLAYER COMMUNICATION EQUIPMENT</a:t>
            </a:r>
            <a:br>
              <a:rPr lang="en-US" dirty="0"/>
            </a:br>
            <a:r>
              <a:rPr lang="en-US" dirty="0"/>
              <a:t>rule 3-2-5</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4876800" y="2095723"/>
            <a:ext cx="7090834" cy="2920778"/>
          </a:xfrm>
        </p:spPr>
        <p:txBody>
          <a:bodyPr/>
          <a:lstStyle/>
          <a:p>
            <a:pPr marL="0" indent="0">
              <a:buNone/>
            </a:pPr>
            <a:r>
              <a:rPr lang="en-US" dirty="0"/>
              <a:t>• One-way electronic communication devices are permissible from the dugout to the catcher while the team is on defense for the purpose of calling pitches.</a:t>
            </a:r>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327568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PLAYER COMMUNICATION EQUIPMENT</a:t>
            </a:r>
            <a:br>
              <a:rPr lang="en-US" dirty="0"/>
            </a:br>
            <a:r>
              <a:rPr lang="en-US" dirty="0"/>
              <a:t>rule 1-6-2</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05750" y="2095722"/>
            <a:ext cx="40618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5375366" y="2095722"/>
            <a:ext cx="6511834" cy="4493085"/>
          </a:xfrm>
        </p:spPr>
        <p:txBody>
          <a:bodyPr/>
          <a:lstStyle/>
          <a:p>
            <a:pPr marL="0" indent="0">
              <a:buNone/>
            </a:pPr>
            <a:r>
              <a:rPr lang="en-US" dirty="0"/>
              <a:t>• When using the electronic communication device, the coach cannot be outside the dugout/bench area.</a:t>
            </a:r>
          </a:p>
          <a:p>
            <a:pPr marL="0" indent="0">
              <a:buNone/>
            </a:pPr>
            <a:endParaRPr lang="en-US" dirty="0"/>
          </a:p>
          <a:p>
            <a:pPr marL="0" indent="0">
              <a:buNone/>
            </a:pPr>
            <a:endParaRPr lang="en-US" dirty="0"/>
          </a:p>
          <a:p>
            <a:pPr marL="0" indent="0">
              <a:buNone/>
            </a:pPr>
            <a:endParaRPr lang="en-US" sz="2300" dirty="0"/>
          </a:p>
        </p:txBody>
      </p:sp>
      <p:pic>
        <p:nvPicPr>
          <p:cNvPr id="6" name="Picture 5" descr="A person standing in a doorway&#10;&#10;Description automatically generated">
            <a:extLst>
              <a:ext uri="{FF2B5EF4-FFF2-40B4-BE49-F238E27FC236}">
                <a16:creationId xmlns:a16="http://schemas.microsoft.com/office/drawing/2014/main" id="{6475FAC5-C23E-53C5-FA39-B8AEBD489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9" y="2131615"/>
            <a:ext cx="3276122" cy="3786261"/>
          </a:xfrm>
          <a:prstGeom prst="rect">
            <a:avLst/>
          </a:prstGeom>
        </p:spPr>
      </p:pic>
    </p:spTree>
    <p:extLst>
      <p:ext uri="{BB962C8B-B14F-4D97-AF65-F5344CB8AC3E}">
        <p14:creationId xmlns:p14="http://schemas.microsoft.com/office/powerpoint/2010/main" val="320364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655B-3C7C-44C8-AE87-281D13D67BA6}"/>
              </a:ext>
            </a:extLst>
          </p:cNvPr>
          <p:cNvSpPr>
            <a:spLocks noGrp="1"/>
          </p:cNvSpPr>
          <p:nvPr>
            <p:ph type="title"/>
          </p:nvPr>
        </p:nvSpPr>
        <p:spPr/>
        <p:txBody>
          <a:bodyPr/>
          <a:lstStyle/>
          <a:p>
            <a:r>
              <a:rPr lang="en-US" dirty="0"/>
              <a:t>player communication equipment</a:t>
            </a:r>
            <a:br>
              <a:rPr lang="en-US" dirty="0"/>
            </a:br>
            <a:r>
              <a:rPr lang="en-US" dirty="0"/>
              <a:t>Rule 1-6-2 (New section)</a:t>
            </a:r>
          </a:p>
        </p:txBody>
      </p:sp>
      <p:sp>
        <p:nvSpPr>
          <p:cNvPr id="3" name="Content Placeholder 2">
            <a:extLst>
              <a:ext uri="{FF2B5EF4-FFF2-40B4-BE49-F238E27FC236}">
                <a16:creationId xmlns:a16="http://schemas.microsoft.com/office/drawing/2014/main" id="{A7671B2C-8F80-4462-A310-24E7C3FDAAC5}"/>
              </a:ext>
            </a:extLst>
          </p:cNvPr>
          <p:cNvSpPr>
            <a:spLocks noGrp="1"/>
          </p:cNvSpPr>
          <p:nvPr>
            <p:ph idx="1"/>
          </p:nvPr>
        </p:nvSpPr>
        <p:spPr/>
        <p:txBody>
          <a:bodyPr/>
          <a:lstStyle/>
          <a:p>
            <a:pPr marL="0" marR="0" indent="0">
              <a:spcBef>
                <a:spcPts val="100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ART. 2 . . . </a:t>
            </a:r>
            <a:r>
              <a:rPr lang="en-US" sz="2000" u="sng" dirty="0">
                <a:solidFill>
                  <a:schemeClr val="tx1">
                    <a:lumMod val="50000"/>
                  </a:schemeClr>
                </a:solidFill>
                <a:effectLst/>
                <a:latin typeface="Calibri" panose="020F0502020204030204" pitchFamily="34" charset="0"/>
                <a:ea typeface="Arial" panose="020B0604020202020204" pitchFamily="34" charset="0"/>
              </a:rPr>
              <a:t>One-way electronic communication devices are permissible from the dugout to the catcher while the team is on defense for the purpose of calling pitches. When using the electronic communication device, the coach cannot be outside the dugout/bench area.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PENALTY:</a:t>
            </a:r>
            <a:r>
              <a:rPr lang="en-US" sz="2000" u="sng" dirty="0">
                <a:solidFill>
                  <a:schemeClr val="tx1">
                    <a:lumMod val="50000"/>
                  </a:schemeClr>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b="1" dirty="0">
                <a:solidFill>
                  <a:srgbClr val="000000"/>
                </a:solidFill>
                <a:effectLst/>
                <a:latin typeface="Calibri" panose="020F0502020204030204" pitchFamily="34" charset="0"/>
                <a:ea typeface="Arial" panose="020B0604020202020204" pitchFamily="34" charset="0"/>
              </a:rPr>
              <a:t>Rationale:</a:t>
            </a:r>
            <a:r>
              <a:rPr lang="en-US" sz="2800" dirty="0">
                <a:solidFill>
                  <a:srgbClr val="000000"/>
                </a:solidFill>
                <a:effectLst/>
                <a:latin typeface="Calibri" panose="020F0502020204030204" pitchFamily="34" charset="0"/>
                <a:ea typeface="Arial" panose="020B060402020202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solidFill>
                  <a:srgbClr val="000000"/>
                </a:solidFill>
                <a:effectLst/>
                <a:latin typeface="Calibri" panose="020F0502020204030204" pitchFamily="34" charset="0"/>
                <a:ea typeface="Arial" panose="020B0604020202020204" pitchFamily="34" charset="0"/>
              </a:rPr>
              <a:t>This rule allows for a team to utilize an electronic device for the purpose of calling pitches from the dugout. The device would only be able to be one-way, meaning the player cannot use an electronic device to respond or communicate back to the coach. Various technologies, earpiece, electronic band or a smart watch could be used giving teams several options at varying costs. No other player would be able to wear or use this device nor would the coach be able to communicate with any other player using electronic communication.</a:t>
            </a:r>
            <a:endParaRPr lang="en-US" sz="1400" dirty="0">
              <a:effectLst/>
              <a:latin typeface="Times New Roman" panose="02020603050405020304" pitchFamily="18" charset="0"/>
              <a:ea typeface="Times New Roman" panose="02020603050405020304" pitchFamily="18" charset="0"/>
            </a:endParaRPr>
          </a:p>
          <a:p>
            <a:pPr marL="0" indent="0">
              <a:buNone/>
            </a:pPr>
            <a:endParaRPr lang="en-US" sz="2000" dirty="0"/>
          </a:p>
        </p:txBody>
      </p:sp>
      <p:sp>
        <p:nvSpPr>
          <p:cNvPr id="4" name="Footer Placeholder 3">
            <a:extLst>
              <a:ext uri="{FF2B5EF4-FFF2-40B4-BE49-F238E27FC236}">
                <a16:creationId xmlns:a16="http://schemas.microsoft.com/office/drawing/2014/main" id="{2EBF2328-71EC-4630-8A8C-7CA131E03ED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44499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coach and umpire&#10;&#10;Description automatically generated">
            <a:extLst>
              <a:ext uri="{FF2B5EF4-FFF2-40B4-BE49-F238E27FC236}">
                <a16:creationId xmlns:a16="http://schemas.microsoft.com/office/drawing/2014/main" id="{726BD346-8B8D-1477-82B8-D3816119B1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8" y="2131615"/>
            <a:ext cx="5359647" cy="3782009"/>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COACHING (PLAYER COMMUNICATION EQUIPMENT) rule 3-2-5</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276011" y="2095722"/>
            <a:ext cx="4691623" cy="4493085"/>
          </a:xfrm>
        </p:spPr>
        <p:txBody>
          <a:bodyPr/>
          <a:lstStyle/>
          <a:p>
            <a:pPr marL="0" indent="0">
              <a:buNone/>
            </a:pPr>
            <a:r>
              <a:rPr lang="en-US" dirty="0"/>
              <a:t>• Coaches may not use electronic communication device(s) to communicate with any other team member than the catcher while on defense, or any team member while on offense.</a:t>
            </a:r>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3427815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umpire giving a thumbs up to a umpire&#10;&#10;Description automatically generated">
            <a:extLst>
              <a:ext uri="{FF2B5EF4-FFF2-40B4-BE49-F238E27FC236}">
                <a16:creationId xmlns:a16="http://schemas.microsoft.com/office/drawing/2014/main" id="{448DC63A-5E58-6A8E-CEB6-04EEEA1FE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60" y="2131615"/>
            <a:ext cx="5364486" cy="3785424"/>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COACHING (PLAYER COMMUNICATION EQUIPMENT) rule 3-2-5</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366000" y="2095722"/>
            <a:ext cx="4601634" cy="4493085"/>
          </a:xfrm>
        </p:spPr>
        <p:txBody>
          <a:bodyPr/>
          <a:lstStyle/>
          <a:p>
            <a:pPr marL="0" indent="0">
              <a:buNone/>
            </a:pPr>
            <a:r>
              <a:rPr lang="en-US" dirty="0"/>
              <a:t>• The penalty for improper use is a team warning on the first offense.</a:t>
            </a:r>
          </a:p>
          <a:p>
            <a:pPr marL="0" indent="0">
              <a:buNone/>
            </a:pPr>
            <a:endParaRPr lang="en-US" dirty="0"/>
          </a:p>
          <a:p>
            <a:pPr marL="0" indent="0">
              <a:buNone/>
            </a:pPr>
            <a:r>
              <a:rPr lang="en-US" dirty="0"/>
              <a:t>• The next offender of that team will be ejected, along with the team’s head coach.</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2125286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0FB8-7055-4DBD-A7B2-95DEB2DB8E34}"/>
              </a:ext>
            </a:extLst>
          </p:cNvPr>
          <p:cNvSpPr>
            <a:spLocks noGrp="1"/>
          </p:cNvSpPr>
          <p:nvPr>
            <p:ph type="title"/>
          </p:nvPr>
        </p:nvSpPr>
        <p:spPr/>
        <p:txBody>
          <a:bodyPr/>
          <a:lstStyle/>
          <a:p>
            <a:r>
              <a:rPr lang="en-US" dirty="0"/>
              <a:t>Coaching</a:t>
            </a:r>
            <a:br>
              <a:rPr lang="en-US" dirty="0"/>
            </a:br>
            <a:r>
              <a:rPr lang="en-US" dirty="0"/>
              <a:t>rule 3-2-5</a:t>
            </a:r>
          </a:p>
        </p:txBody>
      </p:sp>
      <p:sp>
        <p:nvSpPr>
          <p:cNvPr id="3" name="Content Placeholder 2">
            <a:extLst>
              <a:ext uri="{FF2B5EF4-FFF2-40B4-BE49-F238E27FC236}">
                <a16:creationId xmlns:a16="http://schemas.microsoft.com/office/drawing/2014/main" id="{6D9ABE23-25F1-4B4B-9375-D63DC2E0B7BA}"/>
              </a:ext>
            </a:extLst>
          </p:cNvPr>
          <p:cNvSpPr>
            <a:spLocks noGrp="1"/>
          </p:cNvSpPr>
          <p:nvPr>
            <p:ph idx="1"/>
          </p:nvPr>
        </p:nvSpPr>
        <p:spPr/>
        <p:txBody>
          <a:bodyPr/>
          <a:lstStyle/>
          <a:p>
            <a:pPr marL="0" marR="0" indent="0">
              <a:spcBef>
                <a:spcPts val="100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ART. 5 . . .</a:t>
            </a:r>
            <a:r>
              <a:rPr lang="en-US" sz="2000" u="sng" dirty="0">
                <a:solidFill>
                  <a:schemeClr val="tx1">
                    <a:lumMod val="50000"/>
                  </a:schemeClr>
                </a:solidFill>
                <a:effectLst/>
                <a:latin typeface="Calibri" panose="020F0502020204030204" pitchFamily="34" charset="0"/>
                <a:ea typeface="Arial" panose="020B0604020202020204" pitchFamily="34" charset="0"/>
              </a:rPr>
              <a:t> A coach may use a one-way electronic communication device to communicate to the catcher for the purpose of calling pitches. Coaches may not use electronic communication device(s) to communicate with any other team member while on defense or any team member while on offense. When using the electronic communication device, the coach cannot be outside the dugout/bench area. </a:t>
            </a:r>
            <a:endParaRPr lang="en-US" sz="20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1000"/>
              </a:spcAft>
              <a:buNone/>
            </a:pPr>
            <a:r>
              <a:rPr lang="en-US" sz="2000" b="1" u="sng" dirty="0">
                <a:solidFill>
                  <a:schemeClr val="tx1">
                    <a:lumMod val="50000"/>
                  </a:schemeClr>
                </a:solidFill>
                <a:effectLst/>
                <a:latin typeface="Calibri" panose="020F0502020204030204" pitchFamily="34" charset="0"/>
                <a:ea typeface="Arial" panose="020B0604020202020204" pitchFamily="34" charset="0"/>
              </a:rPr>
              <a:t>PENALTY:</a:t>
            </a:r>
            <a:r>
              <a:rPr lang="en-US" sz="2000" u="sng" dirty="0">
                <a:solidFill>
                  <a:schemeClr val="tx1">
                    <a:lumMod val="50000"/>
                  </a:schemeClr>
                </a:solidFill>
                <a:effectLst/>
                <a:latin typeface="Calibri" panose="020F0502020204030204" pitchFamily="34" charset="0"/>
                <a:ea typeface="Arial" panose="020B0604020202020204" pitchFamily="34" charset="0"/>
              </a:rPr>
              <a:t> The umpire shall issue a team warning to coach of the team involved and the next offender(s) of that team will be ejected along with the head coach. </a:t>
            </a:r>
          </a:p>
          <a:p>
            <a:pPr marL="0" marR="0" indent="0">
              <a:spcBef>
                <a:spcPts val="0"/>
              </a:spcBef>
              <a:spcAft>
                <a:spcPts val="1000"/>
              </a:spcAft>
              <a:buNone/>
            </a:pP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dirty="0">
                <a:effectLst/>
                <a:latin typeface="Calibri" panose="020F0502020204030204" pitchFamily="34" charset="0"/>
                <a:ea typeface="Times New Roman" panose="02020603050405020304" pitchFamily="18" charset="0"/>
              </a:rPr>
              <a:t>Rationale: </a:t>
            </a: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solidFill>
                  <a:srgbClr val="000000"/>
                </a:solidFill>
                <a:effectLst/>
                <a:latin typeface="Calibri" panose="020F0502020204030204" pitchFamily="34" charset="0"/>
                <a:ea typeface="Arial" panose="020B0604020202020204" pitchFamily="34" charset="0"/>
              </a:rPr>
              <a:t>Allows for the coach to communicate with the catcher using an electronic communication device for the purpose of calling pitches.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E909B16A-FBBA-47B5-AA38-6F9F6D53786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90023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UMPIRE-IN-CHIEF</a:t>
            </a:r>
            <a:br>
              <a:rPr lang="en-US" dirty="0"/>
            </a:br>
            <a:r>
              <a:rPr lang="en-US" dirty="0"/>
              <a:t>Rule 10-2-3</a:t>
            </a:r>
            <a:r>
              <a:rPr lang="en-US" cap="none" dirty="0"/>
              <a:t>h</a:t>
            </a: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4819650" y="2095722"/>
            <a:ext cx="7147983" cy="4493085"/>
          </a:xfrm>
        </p:spPr>
        <p:txBody>
          <a:bodyPr/>
          <a:lstStyle/>
          <a:p>
            <a:pPr marL="0" indent="0">
              <a:buNone/>
            </a:pPr>
            <a:r>
              <a:rPr lang="en-US" dirty="0"/>
              <a:t>• The umpire-in-chief may forfeit the game for prescribed infractions by coaches, players or team/bench personnel.</a:t>
            </a:r>
          </a:p>
          <a:p>
            <a:pPr marL="0" indent="0">
              <a:buNone/>
            </a:pPr>
            <a:endParaRPr lang="en-US" dirty="0"/>
          </a:p>
          <a:p>
            <a:pPr marL="0" indent="0">
              <a:buNone/>
            </a:pPr>
            <a:endParaRPr lang="en-US" sz="2300" dirty="0"/>
          </a:p>
        </p:txBody>
      </p:sp>
      <p:pic>
        <p:nvPicPr>
          <p:cNvPr id="7" name="Picture 6" descr="A person wearing a helmet and holding a baseball bat&#10;&#10;Description automatically generated">
            <a:extLst>
              <a:ext uri="{FF2B5EF4-FFF2-40B4-BE49-F238E27FC236}">
                <a16:creationId xmlns:a16="http://schemas.microsoft.com/office/drawing/2014/main" id="{1A8B7BB6-30AD-CC13-16B4-77A7C0656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4" y="2131615"/>
            <a:ext cx="2843673" cy="4137085"/>
          </a:xfrm>
          <a:prstGeom prst="rect">
            <a:avLst/>
          </a:prstGeom>
        </p:spPr>
      </p:pic>
    </p:spTree>
    <p:extLst>
      <p:ext uri="{BB962C8B-B14F-4D97-AF65-F5344CB8AC3E}">
        <p14:creationId xmlns:p14="http://schemas.microsoft.com/office/powerpoint/2010/main" val="1011588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field with a referee&#10;&#10;Description automatically generated with medium confidence">
            <a:extLst>
              <a:ext uri="{FF2B5EF4-FFF2-40B4-BE49-F238E27FC236}">
                <a16:creationId xmlns:a16="http://schemas.microsoft.com/office/drawing/2014/main" id="{64152062-D6E9-DEEC-7F11-EDDFCE3F0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7356" y="2131615"/>
            <a:ext cx="5364485" cy="3793070"/>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br>
              <a:rPr lang="en-US" dirty="0"/>
            </a:br>
            <a:r>
              <a:rPr lang="en-US" dirty="0"/>
              <a:t>UMPIRE-IN-CHIEF</a:t>
            </a:r>
            <a:br>
              <a:rPr lang="en-US" dirty="0"/>
            </a:br>
            <a:r>
              <a:rPr lang="en-US" dirty="0"/>
              <a:t>Rule 10-2-3</a:t>
            </a:r>
            <a:r>
              <a:rPr lang="en-US" cap="none" dirty="0"/>
              <a:t>h</a:t>
            </a:r>
            <a:br>
              <a:rPr lang="en-US" dirty="0"/>
            </a:b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321550" y="2095722"/>
            <a:ext cx="4646083" cy="4493085"/>
          </a:xfrm>
        </p:spPr>
        <p:txBody>
          <a:bodyPr/>
          <a:lstStyle/>
          <a:p>
            <a:pPr marL="0" indent="0">
              <a:buNone/>
            </a:pPr>
            <a:r>
              <a:rPr lang="en-US" dirty="0"/>
              <a:t>• Umpires have jurisdiction over the confines of the players, coaches and team/bench personnel.</a:t>
            </a:r>
          </a:p>
          <a:p>
            <a:pPr marL="0" indent="0">
              <a:buNone/>
            </a:pPr>
            <a:endParaRPr lang="en-US" dirty="0"/>
          </a:p>
          <a:p>
            <a:pPr marL="0" indent="0">
              <a:buNone/>
            </a:pPr>
            <a:r>
              <a:rPr lang="en-US" dirty="0"/>
              <a:t>• If there are issues with spectators, it is the responsibility of game management to deal with spectators and to ensure the facility is safe for all involved. </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818373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A084-E595-4FAC-850A-DF420D947A2B}"/>
              </a:ext>
            </a:extLst>
          </p:cNvPr>
          <p:cNvSpPr>
            <a:spLocks noGrp="1"/>
          </p:cNvSpPr>
          <p:nvPr>
            <p:ph type="title"/>
          </p:nvPr>
        </p:nvSpPr>
        <p:spPr/>
        <p:txBody>
          <a:bodyPr/>
          <a:lstStyle/>
          <a:p>
            <a:r>
              <a:rPr lang="en-US" dirty="0"/>
              <a:t>UMPIRE-IN-CHIEF</a:t>
            </a:r>
            <a:br>
              <a:rPr lang="en-US" dirty="0"/>
            </a:br>
            <a:r>
              <a:rPr lang="en-US" dirty="0"/>
              <a:t>rule 10-2-3</a:t>
            </a:r>
            <a:r>
              <a:rPr lang="en-US" cap="none" dirty="0"/>
              <a:t>h</a:t>
            </a:r>
            <a:endParaRPr lang="en-US" dirty="0"/>
          </a:p>
        </p:txBody>
      </p:sp>
      <p:sp>
        <p:nvSpPr>
          <p:cNvPr id="3" name="Content Placeholder 2">
            <a:extLst>
              <a:ext uri="{FF2B5EF4-FFF2-40B4-BE49-F238E27FC236}">
                <a16:creationId xmlns:a16="http://schemas.microsoft.com/office/drawing/2014/main" id="{A31D5242-646E-4DE2-820C-C0A637152912}"/>
              </a:ext>
            </a:extLst>
          </p:cNvPr>
          <p:cNvSpPr>
            <a:spLocks noGrp="1"/>
          </p:cNvSpPr>
          <p:nvPr>
            <p:ph idx="1"/>
          </p:nvPr>
        </p:nvSpPr>
        <p:spPr/>
        <p:txBody>
          <a:bodyPr/>
          <a:lstStyle/>
          <a:p>
            <a:pPr marL="0" marR="0" indent="0">
              <a:spcBef>
                <a:spcPts val="0"/>
              </a:spcBef>
              <a:spcAft>
                <a:spcPts val="0"/>
              </a:spcAft>
              <a:buNone/>
            </a:pPr>
            <a:r>
              <a:rPr lang="en-US" sz="2400" dirty="0">
                <a:solidFill>
                  <a:schemeClr val="tx1">
                    <a:lumMod val="50000"/>
                  </a:schemeClr>
                </a:solidFill>
                <a:effectLst/>
                <a:latin typeface="Calibri" panose="020F0502020204030204" pitchFamily="34" charset="0"/>
                <a:ea typeface="Arial" panose="020B0604020202020204" pitchFamily="34" charset="0"/>
              </a:rPr>
              <a:t>h. Forfeit the game for prescribed infractions by </a:t>
            </a:r>
            <a:r>
              <a:rPr lang="en-US" sz="2400" strike="sngStrike" dirty="0">
                <a:solidFill>
                  <a:schemeClr val="tx1">
                    <a:lumMod val="50000"/>
                  </a:schemeClr>
                </a:solidFill>
                <a:effectLst/>
                <a:latin typeface="Calibri" panose="020F0502020204030204" pitchFamily="34" charset="0"/>
                <a:ea typeface="Arial" panose="020B0604020202020204" pitchFamily="34" charset="0"/>
              </a:rPr>
              <a:t>spectators,</a:t>
            </a:r>
            <a:r>
              <a:rPr lang="en-US" sz="2400" dirty="0">
                <a:solidFill>
                  <a:schemeClr val="tx1">
                    <a:lumMod val="50000"/>
                  </a:schemeClr>
                </a:solidFill>
                <a:effectLst/>
                <a:latin typeface="Calibri" panose="020F0502020204030204" pitchFamily="34" charset="0"/>
                <a:ea typeface="Arial" panose="020B0604020202020204" pitchFamily="34" charset="0"/>
              </a:rPr>
              <a:t> coaches, players or team/bench personnel.</a:t>
            </a:r>
            <a:endParaRPr lang="en-US" sz="2400" dirty="0">
              <a:solidFill>
                <a:schemeClr val="tx1">
                  <a:lumMod val="50000"/>
                </a:schemeClr>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b="1" dirty="0">
                <a:solidFill>
                  <a:srgbClr val="000000"/>
                </a:solidFill>
                <a:effectLst/>
                <a:latin typeface="Calibri" panose="020F0502020204030204" pitchFamily="34" charset="0"/>
                <a:ea typeface="Arial" panose="020B0604020202020204" pitchFamily="34" charset="0"/>
              </a:rPr>
              <a:t>Rationale:</a:t>
            </a:r>
            <a:endParaRPr lang="en-US" sz="2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dirty="0">
                <a:solidFill>
                  <a:srgbClr val="000000"/>
                </a:solidFill>
                <a:effectLst/>
                <a:latin typeface="Calibri" panose="020F0502020204030204" pitchFamily="34" charset="0"/>
                <a:ea typeface="Arial" panose="020B0604020202020204" pitchFamily="34" charset="0"/>
              </a:rPr>
              <a:t>Umpires have jurisdiction over the confines of the field, players, coaches and team/bench personnel. If there are issues with spectators, it is the responsibility of game management to deal with spectators and to ensure that the facility is safe for all involved. </a:t>
            </a:r>
            <a:endParaRPr lang="en-US" sz="2400" dirty="0">
              <a:effectLst/>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32235920-B732-43F8-9A65-87D00DC7604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43835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521E-D105-1646-06F3-697E3AA6EB11}"/>
              </a:ext>
            </a:extLst>
          </p:cNvPr>
          <p:cNvSpPr>
            <a:spLocks noGrp="1"/>
          </p:cNvSpPr>
          <p:nvPr>
            <p:ph type="title"/>
          </p:nvPr>
        </p:nvSpPr>
        <p:spPr/>
        <p:txBody>
          <a:bodyPr/>
          <a:lstStyle/>
          <a:p>
            <a:r>
              <a:rPr lang="en-US" dirty="0"/>
              <a:t>2024 NFHS BASEBALL </a:t>
            </a:r>
          </a:p>
        </p:txBody>
      </p:sp>
      <p:sp>
        <p:nvSpPr>
          <p:cNvPr id="3" name="Text Placeholder 2">
            <a:extLst>
              <a:ext uri="{FF2B5EF4-FFF2-40B4-BE49-F238E27FC236}">
                <a16:creationId xmlns:a16="http://schemas.microsoft.com/office/drawing/2014/main" id="{6D2D1907-6956-E44D-AEE1-71CFC878EF54}"/>
              </a:ext>
            </a:extLst>
          </p:cNvPr>
          <p:cNvSpPr>
            <a:spLocks noGrp="1"/>
          </p:cNvSpPr>
          <p:nvPr>
            <p:ph type="body" idx="1"/>
          </p:nvPr>
        </p:nvSpPr>
        <p:spPr/>
        <p:txBody>
          <a:bodyPr/>
          <a:lstStyle/>
          <a:p>
            <a:r>
              <a:rPr lang="en-US" dirty="0"/>
              <a:t>Points of Emphasis</a:t>
            </a:r>
          </a:p>
        </p:txBody>
      </p:sp>
    </p:spTree>
    <p:extLst>
      <p:ext uri="{BB962C8B-B14F-4D97-AF65-F5344CB8AC3E}">
        <p14:creationId xmlns:p14="http://schemas.microsoft.com/office/powerpoint/2010/main" val="613215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aseball player sliding into base&#10;&#10;Description automatically generated">
            <a:extLst>
              <a:ext uri="{FF2B5EF4-FFF2-40B4-BE49-F238E27FC236}">
                <a16:creationId xmlns:a16="http://schemas.microsoft.com/office/drawing/2014/main" id="{C118444A-6E30-7B00-A398-86923487A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3"/>
            <a:ext cx="5364486" cy="3793071"/>
          </a:xfrm>
          <a:prstGeom prst="rect">
            <a:avLst/>
          </a:prstGeom>
        </p:spPr>
      </p:pic>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Malicious contact</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7302500" y="2111829"/>
            <a:ext cx="4552950"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Malicious contact can be initiated by either an offensive or defensive player(s).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It should not be confused with incidental contact or “train wreck” plays that sometimes occur in baseball.</a:t>
            </a: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6370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Malicious contact</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5094514" y="2111829"/>
            <a:ext cx="6487886"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Contact or a collision is considered to be malicious if it the result of excessive force and/or there is an intent to injure.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absence of these two conditions does not preclude the presence of malicious contact but would provide a reasonable starting point for proper interpretation.</a:t>
            </a: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aseball player catching a ball&#10;&#10;Description automatically generated">
            <a:extLst>
              <a:ext uri="{FF2B5EF4-FFF2-40B4-BE49-F238E27FC236}">
                <a16:creationId xmlns:a16="http://schemas.microsoft.com/office/drawing/2014/main" id="{E684DEE7-5F49-2CD2-5304-59967BB33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2"/>
            <a:ext cx="3197744" cy="3975881"/>
          </a:xfrm>
          <a:prstGeom prst="rect">
            <a:avLst/>
          </a:prstGeom>
        </p:spPr>
      </p:pic>
    </p:spTree>
    <p:extLst>
      <p:ext uri="{BB962C8B-B14F-4D97-AF65-F5344CB8AC3E}">
        <p14:creationId xmlns:p14="http://schemas.microsoft.com/office/powerpoint/2010/main" val="1443523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players talking to each other&#10;&#10;Description automatically generated">
            <a:extLst>
              <a:ext uri="{FF2B5EF4-FFF2-40B4-BE49-F238E27FC236}">
                <a16:creationId xmlns:a16="http://schemas.microsoft.com/office/drawing/2014/main" id="{4D731AB6-9F16-D01C-5406-9EC344F9D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885" y="2131615"/>
            <a:ext cx="5359960" cy="3789870"/>
          </a:xfrm>
          <a:prstGeom prst="rect">
            <a:avLst/>
          </a:prstGeom>
        </p:spPr>
      </p:pic>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Profanity (DIRECT OR INDIRECT)</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7264400" y="2111829"/>
            <a:ext cx="4318000" cy="3170099"/>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Education-based athletics is a direct extension of the classroom.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There is no excuse for foul language in school or on the baseball field.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1309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Profanity (DIRECT OR INDIRECT)</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7300914" y="2111829"/>
            <a:ext cx="4281486"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penalties are a verbal warning to the offender on the first offense; a written warning to the offender that warrants restriction to the dugout/bench for the remainder of the game for a second offense; or ejection for a major offense.</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baseball players celebrating in a baseball field&#10;&#10;Description automatically generated with medium confidence">
            <a:extLst>
              <a:ext uri="{FF2B5EF4-FFF2-40B4-BE49-F238E27FC236}">
                <a16:creationId xmlns:a16="http://schemas.microsoft.com/office/drawing/2014/main" id="{D593A6AE-6773-D876-1D5B-2623D1C18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5364486" cy="3785424"/>
          </a:xfrm>
          <a:prstGeom prst="rect">
            <a:avLst/>
          </a:prstGeom>
        </p:spPr>
      </p:pic>
    </p:spTree>
    <p:extLst>
      <p:ext uri="{BB962C8B-B14F-4D97-AF65-F5344CB8AC3E}">
        <p14:creationId xmlns:p14="http://schemas.microsoft.com/office/powerpoint/2010/main" val="2993972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7264400" y="2111829"/>
            <a:ext cx="4317999" cy="3970318"/>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A 20-second time limit rule has been in the NFHS rules book since the 1970s.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rule is meant to only be utilized when other preventive umpiring measures fail to achieve a reasonable pace or rhythm.</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black and white digital scoreboard&#10;&#10;Description automatically generated">
            <a:extLst>
              <a:ext uri="{FF2B5EF4-FFF2-40B4-BE49-F238E27FC236}">
                <a16:creationId xmlns:a16="http://schemas.microsoft.com/office/drawing/2014/main" id="{2B3105E7-38AB-6F24-3144-C0A0816AD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5364486" cy="2379985"/>
          </a:xfrm>
          <a:prstGeom prst="rect">
            <a:avLst/>
          </a:prstGeom>
        </p:spPr>
      </p:pic>
    </p:spTree>
    <p:extLst>
      <p:ext uri="{BB962C8B-B14F-4D97-AF65-F5344CB8AC3E}">
        <p14:creationId xmlns:p14="http://schemas.microsoft.com/office/powerpoint/2010/main" val="99560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6986457" y="2111829"/>
            <a:ext cx="4595942" cy="4370427"/>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By rule, the time between the last out of one half-inning and the first pitch of the next half-inning is 1 minute, 20 seconds.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should facilitate this and refrain from visiting with fans or having prolonged discussions with other crew members.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person standing on a baseball field&#10;&#10;Description automatically generated">
            <a:extLst>
              <a:ext uri="{FF2B5EF4-FFF2-40B4-BE49-F238E27FC236}">
                <a16:creationId xmlns:a16="http://schemas.microsoft.com/office/drawing/2014/main" id="{7B368F5F-A68E-B4D1-DFB9-336013E51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14" y="2131616"/>
            <a:ext cx="5147171" cy="3772796"/>
          </a:xfrm>
          <a:prstGeom prst="rect">
            <a:avLst/>
          </a:prstGeom>
        </p:spPr>
      </p:pic>
    </p:spTree>
    <p:extLst>
      <p:ext uri="{BB962C8B-B14F-4D97-AF65-F5344CB8AC3E}">
        <p14:creationId xmlns:p14="http://schemas.microsoft.com/office/powerpoint/2010/main" val="4137232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5213350" y="2111829"/>
            <a:ext cx="6369050" cy="289310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Rule 7-3-1 spells out the situations when a batter is allowed to leave the batter’s box.</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Repeatedly stepping out to alter the rhythm of the pitcher or delay the game is not acceptable, and umpire needs to apply the proper penalty.</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baseball player holding a bat&#10;&#10;Description automatically generated">
            <a:extLst>
              <a:ext uri="{FF2B5EF4-FFF2-40B4-BE49-F238E27FC236}">
                <a16:creationId xmlns:a16="http://schemas.microsoft.com/office/drawing/2014/main" id="{4BCDA79F-462C-82C8-171F-27F1318C21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5"/>
            <a:ext cx="3328191" cy="4136466"/>
          </a:xfrm>
          <a:prstGeom prst="rect">
            <a:avLst/>
          </a:prstGeom>
        </p:spPr>
      </p:pic>
    </p:spTree>
    <p:extLst>
      <p:ext uri="{BB962C8B-B14F-4D97-AF65-F5344CB8AC3E}">
        <p14:creationId xmlns:p14="http://schemas.microsoft.com/office/powerpoint/2010/main" val="4157094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1">
            <a:extLst>
              <a:ext uri="{FF2B5EF4-FFF2-40B4-BE49-F238E27FC236}">
                <a16:creationId xmlns:a16="http://schemas.microsoft.com/office/drawing/2014/main" id="{49C35360-F6BA-759B-D3CB-D0C9A8D22DB8}"/>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5" name="TextBox 31">
            <a:extLst>
              <a:ext uri="{FF2B5EF4-FFF2-40B4-BE49-F238E27FC236}">
                <a16:creationId xmlns:a16="http://schemas.microsoft.com/office/drawing/2014/main" id="{BC90063A-4984-D2D2-C95B-326A949F0950}"/>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6" name="TextBox 32">
            <a:extLst>
              <a:ext uri="{FF2B5EF4-FFF2-40B4-BE49-F238E27FC236}">
                <a16:creationId xmlns:a16="http://schemas.microsoft.com/office/drawing/2014/main" id="{F4F8B22E-6FD6-3DC9-786D-715E52B78E53}"/>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7" name="TextBox 33">
            <a:extLst>
              <a:ext uri="{FF2B5EF4-FFF2-40B4-BE49-F238E27FC236}">
                <a16:creationId xmlns:a16="http://schemas.microsoft.com/office/drawing/2014/main" id="{CC397C4C-B4DC-F8E8-3B85-7086C6967DE2}"/>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8" name="TextBox 34">
            <a:extLst>
              <a:ext uri="{FF2B5EF4-FFF2-40B4-BE49-F238E27FC236}">
                <a16:creationId xmlns:a16="http://schemas.microsoft.com/office/drawing/2014/main" id="{A21D18AB-0BCB-D3B8-5360-69C922118AAD}"/>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9" name="TextBox 35">
            <a:extLst>
              <a:ext uri="{FF2B5EF4-FFF2-40B4-BE49-F238E27FC236}">
                <a16:creationId xmlns:a16="http://schemas.microsoft.com/office/drawing/2014/main" id="{CE2D17FF-7D3A-0317-ADC2-8E8453794C10}"/>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0" name="TextBox 36">
            <a:extLst>
              <a:ext uri="{FF2B5EF4-FFF2-40B4-BE49-F238E27FC236}">
                <a16:creationId xmlns:a16="http://schemas.microsoft.com/office/drawing/2014/main" id="{A2251B61-ECDD-6B68-CEB5-A399E5D3D854}"/>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11" name="TextBox 36">
            <a:extLst>
              <a:ext uri="{FF2B5EF4-FFF2-40B4-BE49-F238E27FC236}">
                <a16:creationId xmlns:a16="http://schemas.microsoft.com/office/drawing/2014/main" id="{C9DB032E-40B9-1E7C-4DE7-F5BE2DE98F8D}"/>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12" name="Picture 11" descr="A picture containing person, suit, sky, clothing&#10;&#10;Description automatically generated">
            <a:extLst>
              <a:ext uri="{FF2B5EF4-FFF2-40B4-BE49-F238E27FC236}">
                <a16:creationId xmlns:a16="http://schemas.microsoft.com/office/drawing/2014/main" id="{AB545AC2-6208-465E-2321-03F7E55F2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13" name="Picture 12" descr="A person smiling for the camera&#10;&#10;Description automatically generated with low confidence">
            <a:extLst>
              <a:ext uri="{FF2B5EF4-FFF2-40B4-BE49-F238E27FC236}">
                <a16:creationId xmlns:a16="http://schemas.microsoft.com/office/drawing/2014/main" id="{7611AED3-C999-981B-D46D-28696DDEC8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14" name="Picture 13" descr="A person wearing glasses and a suit&#10;&#10;Description automatically generated with medium confidence">
            <a:extLst>
              <a:ext uri="{FF2B5EF4-FFF2-40B4-BE49-F238E27FC236}">
                <a16:creationId xmlns:a16="http://schemas.microsoft.com/office/drawing/2014/main" id="{EFF0F424-9BD0-199D-D838-1BB5C5A4B9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15" name="Picture 14" descr="A person wearing a suit and tie&#10;&#10;Description automatically generated with medium confidence">
            <a:extLst>
              <a:ext uri="{FF2B5EF4-FFF2-40B4-BE49-F238E27FC236}">
                <a16:creationId xmlns:a16="http://schemas.microsoft.com/office/drawing/2014/main" id="{2CA5D730-3534-D201-9EAA-CA4DF9C2F30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16" name="Picture 15" descr="A person in a suit and tie&#10;&#10;Description automatically generated with medium confidence">
            <a:extLst>
              <a:ext uri="{FF2B5EF4-FFF2-40B4-BE49-F238E27FC236}">
                <a16:creationId xmlns:a16="http://schemas.microsoft.com/office/drawing/2014/main" id="{535FCA8B-B189-D428-96B8-06F7FD2F03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17" name="Picture 16" descr="A picture containing person, clothing, suit, posing&#10;&#10;Description automatically generated">
            <a:extLst>
              <a:ext uri="{FF2B5EF4-FFF2-40B4-BE49-F238E27FC236}">
                <a16:creationId xmlns:a16="http://schemas.microsoft.com/office/drawing/2014/main" id="{425756FF-8C68-251B-CBAB-E718970C95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8" name="Picture 17" descr="A person in a suit smiling&#10;&#10;Description automatically generated with low confidence">
            <a:extLst>
              <a:ext uri="{FF2B5EF4-FFF2-40B4-BE49-F238E27FC236}">
                <a16:creationId xmlns:a16="http://schemas.microsoft.com/office/drawing/2014/main" id="{A5CA89D4-DCA1-0E26-FAD8-35CF2F4280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9" name="Picture 18" descr="A person in a suit and tie&#10;&#10;Description automatically generated with medium confidence">
            <a:extLst>
              <a:ext uri="{FF2B5EF4-FFF2-40B4-BE49-F238E27FC236}">
                <a16:creationId xmlns:a16="http://schemas.microsoft.com/office/drawing/2014/main" id="{C2D92404-9D8B-54B9-39E6-F7F947CCE58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baseball players&#10;&#10;Description automatically generated">
            <a:extLst>
              <a:ext uri="{FF2B5EF4-FFF2-40B4-BE49-F238E27FC236}">
                <a16:creationId xmlns:a16="http://schemas.microsoft.com/office/drawing/2014/main" id="{B96F270B-094B-2D3A-4520-AB2B7B4C6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8" y="2131615"/>
            <a:ext cx="5375303" cy="3785424"/>
          </a:xfrm>
          <a:prstGeom prst="rect">
            <a:avLst/>
          </a:prstGeom>
        </p:spPr>
      </p:pic>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7302500" y="2111829"/>
            <a:ext cx="4413250" cy="2893100"/>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need to be consistent in monitoring how teams get on/off the field, conferences, enforcing the batter’s box rule and in other areas to create a sense of urgency during the contest.</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0116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PACE OF PLAY</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3" name="TextBox 2">
            <a:extLst>
              <a:ext uri="{FF2B5EF4-FFF2-40B4-BE49-F238E27FC236}">
                <a16:creationId xmlns:a16="http://schemas.microsoft.com/office/drawing/2014/main" id="{F742BE5D-DFB1-463A-A125-7302606C1165}"/>
              </a:ext>
            </a:extLst>
          </p:cNvPr>
          <p:cNvSpPr txBox="1"/>
          <p:nvPr/>
        </p:nvSpPr>
        <p:spPr>
          <a:xfrm>
            <a:off x="5264331" y="2111829"/>
            <a:ext cx="6318069" cy="1692771"/>
          </a:xfrm>
          <a:prstGeom prst="rect">
            <a:avLst/>
          </a:prstGeom>
          <a:noFill/>
        </p:spPr>
        <p:txBody>
          <a:bodyPr wrap="square" rtlCol="0">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Umpires need to recognize when excessive player conferences begin to delay the game, step in and expedite the conclusion of the meeting.</a:t>
            </a:r>
            <a:endParaRPr kumimoji="0" lang="en-US" sz="1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baseball players on a field&#10;&#10;Description automatically generated">
            <a:extLst>
              <a:ext uri="{FF2B5EF4-FFF2-40B4-BE49-F238E27FC236}">
                <a16:creationId xmlns:a16="http://schemas.microsoft.com/office/drawing/2014/main" id="{52BD59A5-B50C-CC78-E5BD-44B27DB91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359" y="2131614"/>
            <a:ext cx="3251521" cy="3962210"/>
          </a:xfrm>
          <a:prstGeom prst="rect">
            <a:avLst/>
          </a:prstGeom>
        </p:spPr>
      </p:pic>
    </p:spTree>
    <p:extLst>
      <p:ext uri="{BB962C8B-B14F-4D97-AF65-F5344CB8AC3E}">
        <p14:creationId xmlns:p14="http://schemas.microsoft.com/office/powerpoint/2010/main" val="2355808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362959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RULES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VIDEO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OFFICIALS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algn="ctr"/>
            <a:r>
              <a:rPr lang="en-US" sz="4200" b="1" dirty="0">
                <a:solidFill>
                  <a:schemeClr val="bg1"/>
                </a:solidFill>
                <a:latin typeface="Calibri" panose="020F0502020204030204" pitchFamily="34" charset="0"/>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algn="ctr"/>
            <a:r>
              <a:rPr lang="en-US" sz="3600" b="1" dirty="0">
                <a:solidFill>
                  <a:srgbClr val="00205B"/>
                </a:solidFill>
                <a:latin typeface="Calibri" panose="020F0502020204030204" pitchFamily="34" charset="0"/>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16</a:t>
            </a: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States </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Registering</a:t>
            </a:r>
            <a:br>
              <a:rPr lang="en-US" sz="1600" b="1" dirty="0">
                <a:solidFill>
                  <a:srgbClr val="00205B"/>
                </a:solidFill>
                <a:latin typeface="Calibri" panose="020F0502020204030204" pitchFamily="34" charset="0"/>
                <a:cs typeface="Calibri" panose="020F0502020204030204" pitchFamily="34" charset="0"/>
              </a:rPr>
            </a:br>
            <a:r>
              <a:rPr lang="en-US" sz="1600" b="1" dirty="0">
                <a:solidFill>
                  <a:srgbClr val="00205B"/>
                </a:solidFill>
                <a:latin typeface="Calibri" panose="020F0502020204030204" pitchFamily="34" charset="0"/>
                <a:cs typeface="Calibri" panose="020F0502020204030204" pitchFamily="34" charset="0"/>
              </a:rPr>
              <a:t>Officials</a:t>
            </a: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194,810</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Contests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algn="ctr"/>
            <a:r>
              <a:rPr lang="en-US" sz="3400" b="1" dirty="0">
                <a:solidFill>
                  <a:srgbClr val="00205B"/>
                </a:solidFill>
                <a:latin typeface="Calibri" panose="020F0502020204030204" pitchFamily="34" charset="0"/>
                <a:cs typeface="Calibri" panose="020F0502020204030204" pitchFamily="34" charset="0"/>
              </a:rPr>
              <a:t>$29M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algn="ctr">
              <a:lnSpc>
                <a:spcPts val="1600"/>
              </a:lnSpc>
            </a:pPr>
            <a:r>
              <a:rPr lang="en-US" sz="1600" b="1" dirty="0">
                <a:solidFill>
                  <a:srgbClr val="00205B"/>
                </a:solidFill>
                <a:latin typeface="Calibri" panose="020F0502020204030204" pitchFamily="34" charset="0"/>
                <a:cs typeface="Calibri" panose="020F0502020204030204" pitchFamily="34" charset="0"/>
              </a:rPr>
              <a:t>Payments</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Sent to </a:t>
            </a:r>
          </a:p>
          <a:p>
            <a:pPr algn="ctr">
              <a:lnSpc>
                <a:spcPts val="1600"/>
              </a:lnSpc>
            </a:pPr>
            <a:r>
              <a:rPr lang="en-US" sz="1600" b="1" dirty="0">
                <a:solidFill>
                  <a:srgbClr val="00205B"/>
                </a:solidFill>
                <a:latin typeface="Calibri" panose="020F0502020204030204" pitchFamily="34" charset="0"/>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805" y="3454659"/>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523393" y="531050"/>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52249A99-E08B-42CC-4310-7E3C5A3500F3}"/>
              </a:ext>
            </a:extLst>
          </p:cNvPr>
          <p:cNvSpPr txBox="1"/>
          <p:nvPr/>
        </p:nvSpPr>
        <p:spPr>
          <a:xfrm>
            <a:off x="8222889" y="602574"/>
            <a:ext cx="3459002" cy="4955203"/>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Future Developments: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Auto Assign</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Mobil Assign</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Customized Game and Travel Fees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Mass Update Capabilities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Integrated Playoff Financial Reporting</a:t>
            </a:r>
          </a:p>
          <a:p>
            <a:endParaRPr lang="en-US" sz="1600"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Improvements: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Invoicing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Updated Financial Reporting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Playoff and Tournament Bracketing</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Eligibility Tracking Notifications</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NFHS Learn Integration</a:t>
            </a:r>
          </a:p>
          <a:p>
            <a:endParaRPr lang="en-US" sz="1600" dirty="0">
              <a:solidFill>
                <a:schemeClr val="bg1"/>
              </a:solidFill>
              <a:latin typeface="Calibri" panose="020F0502020204030204" pitchFamily="34" charset="0"/>
              <a:cs typeface="Calibri" panose="020F0502020204030204" pitchFamily="34" charset="0"/>
            </a:endParaRPr>
          </a:p>
          <a:p>
            <a:r>
              <a:rPr lang="en-US" sz="2000" b="1" dirty="0">
                <a:solidFill>
                  <a:schemeClr val="bg1"/>
                </a:solidFill>
                <a:latin typeface="Calibri" panose="020F0502020204030204" pitchFamily="34" charset="0"/>
                <a:cs typeface="Calibri" panose="020F0502020204030204" pitchFamily="34" charset="0"/>
              </a:rPr>
              <a:t>Coming Fall 2023:</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NFHS Exam Center</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New Team App</a:t>
            </a:r>
          </a:p>
          <a:p>
            <a:pPr marL="285750" indent="-285750">
              <a:buFont typeface="Arial" panose="020B0604020202020204" pitchFamily="34" charset="0"/>
              <a:buChar char="•"/>
            </a:pPr>
            <a:r>
              <a:rPr lang="en-US" sz="1600" dirty="0">
                <a:solidFill>
                  <a:schemeClr val="bg1"/>
                </a:solidFill>
                <a:latin typeface="Calibri" panose="020F0502020204030204" pitchFamily="34" charset="0"/>
                <a:cs typeface="Calibri" panose="020F0502020204030204" pitchFamily="34" charset="0"/>
              </a:rPr>
              <a:t>New Form Builder</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543667" y="2560472"/>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553804" y="4316771"/>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pic>
        <p:nvPicPr>
          <p:cNvPr id="3" name="Picture 2" descr="Chart&#10;&#10;Description automatically generated">
            <a:extLst>
              <a:ext uri="{FF2B5EF4-FFF2-40B4-BE49-F238E27FC236}">
                <a16:creationId xmlns:a16="http://schemas.microsoft.com/office/drawing/2014/main" id="{50F0DE1B-4A0B-C66E-F490-B2C3E8F131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553" y="3579618"/>
            <a:ext cx="1536887" cy="910164"/>
          </a:xfrm>
          <a:prstGeom prst="rect">
            <a:avLst/>
          </a:prstGeom>
        </p:spPr>
      </p:pic>
    </p:spTree>
    <p:extLst>
      <p:ext uri="{BB962C8B-B14F-4D97-AF65-F5344CB8AC3E}">
        <p14:creationId xmlns:p14="http://schemas.microsoft.com/office/powerpoint/2010/main" val="2867506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2938965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3037288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extLst>
      <p:ext uri="{BB962C8B-B14F-4D97-AF65-F5344CB8AC3E}">
        <p14:creationId xmlns:p14="http://schemas.microsoft.com/office/powerpoint/2010/main" val="359968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5000" b="1" i="0" u="none" strike="noStrike" kern="1200" cap="none" spc="0" normalizeH="0" baseline="0" noProof="0" dirty="0">
                <a:ln>
                  <a:noFill/>
                </a:ln>
                <a:solidFill>
                  <a:prstClr val="white"/>
                </a:solidFill>
                <a:effectLst/>
                <a:uLnTx/>
                <a:uFillTx/>
                <a:latin typeface="Calibri" charset="0"/>
                <a:ea typeface="Calibri" charset="0"/>
                <a:cs typeface="Calibri" charset="0"/>
              </a:rPr>
              <a:t>Over 1 million events this year…</a:t>
            </a:r>
          </a:p>
        </p:txBody>
      </p:sp>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3" name="Picture 2" descr="A person running on a race track&#10;&#10;Description automatically generated with low confidence">
            <a:extLst>
              <a:ext uri="{FF2B5EF4-FFF2-40B4-BE49-F238E27FC236}">
                <a16:creationId xmlns:a16="http://schemas.microsoft.com/office/drawing/2014/main" id="{EBCB30CD-EA1C-2337-5717-D655235C0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059745">
            <a:off x="9436696" y="1512490"/>
            <a:ext cx="1270041" cy="1609344"/>
          </a:xfrm>
          <a:prstGeom prst="rect">
            <a:avLst/>
          </a:prstGeom>
        </p:spPr>
      </p:pic>
      <p:pic>
        <p:nvPicPr>
          <p:cNvPr id="5" name="Picture 4" descr="A picture containing text, grass&#10;&#10;Description automatically generated">
            <a:extLst>
              <a:ext uri="{FF2B5EF4-FFF2-40B4-BE49-F238E27FC236}">
                <a16:creationId xmlns:a16="http://schemas.microsoft.com/office/drawing/2014/main" id="{84178D0E-3CE7-2E6C-69F5-ACD516E3EC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8476" y="1027377"/>
            <a:ext cx="1269594" cy="1609344"/>
          </a:xfrm>
          <a:prstGeom prst="rect">
            <a:avLst/>
          </a:prstGeom>
        </p:spPr>
      </p:pic>
      <p:pic>
        <p:nvPicPr>
          <p:cNvPr id="6" name="Picture 5" descr="A picture containing text, person, sport, crowd&#10;&#10;Description automatically generated">
            <a:extLst>
              <a:ext uri="{FF2B5EF4-FFF2-40B4-BE49-F238E27FC236}">
                <a16:creationId xmlns:a16="http://schemas.microsoft.com/office/drawing/2014/main" id="{8D0A8C4F-4C0D-6BF0-FA83-7EEE4F65FF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7" name="Picture 6" descr="A group of people playing water polo&#10;&#10;Description automatically generated with low confidence">
            <a:extLst>
              <a:ext uri="{FF2B5EF4-FFF2-40B4-BE49-F238E27FC236}">
                <a16:creationId xmlns:a16="http://schemas.microsoft.com/office/drawing/2014/main" id="{5BC20B2B-A610-B8E6-B337-9BD05B2091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8" name="Picture 7" descr="A magazine cover with a person playing tennis&#10;&#10;Description automatically generated with low confidence">
            <a:extLst>
              <a:ext uri="{FF2B5EF4-FFF2-40B4-BE49-F238E27FC236}">
                <a16:creationId xmlns:a16="http://schemas.microsoft.com/office/drawing/2014/main" id="{F84056D3-0E52-0652-F34F-5BE0825CC1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4215" y="3459673"/>
            <a:ext cx="1052413" cy="1426464"/>
          </a:xfrm>
          <a:prstGeom prst="rect">
            <a:avLst/>
          </a:prstGeom>
        </p:spPr>
      </p:pic>
      <p:pic>
        <p:nvPicPr>
          <p:cNvPr id="9" name="Picture 8" descr="Calendar&#10;&#10;Description automatically generated">
            <a:extLst>
              <a:ext uri="{FF2B5EF4-FFF2-40B4-BE49-F238E27FC236}">
                <a16:creationId xmlns:a16="http://schemas.microsoft.com/office/drawing/2014/main" id="{2C90B759-81A2-17B7-EA86-6BB0612E4C6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1544" y="3459673"/>
            <a:ext cx="1049244" cy="1426464"/>
          </a:xfrm>
          <a:prstGeom prst="rect">
            <a:avLst/>
          </a:prstGeom>
        </p:spPr>
      </p:pic>
      <p:pic>
        <p:nvPicPr>
          <p:cNvPr id="10" name="Picture 9" descr="A person holding a tennis racket&#10;&#10;Description automatically generated with medium confidence">
            <a:extLst>
              <a:ext uri="{FF2B5EF4-FFF2-40B4-BE49-F238E27FC236}">
                <a16:creationId xmlns:a16="http://schemas.microsoft.com/office/drawing/2014/main" id="{6AE7A18D-93DD-F162-9E4C-8B4048E1AB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5582" y="3471612"/>
            <a:ext cx="1046074" cy="1426464"/>
          </a:xfrm>
          <a:prstGeom prst="rect">
            <a:avLst/>
          </a:prstGeom>
        </p:spPr>
      </p:pic>
      <p:pic>
        <p:nvPicPr>
          <p:cNvPr id="11" name="Picture 10" descr="A picture containing text, person, outdoor&#10;&#10;Description automatically generated">
            <a:extLst>
              <a:ext uri="{FF2B5EF4-FFF2-40B4-BE49-F238E27FC236}">
                <a16:creationId xmlns:a16="http://schemas.microsoft.com/office/drawing/2014/main" id="{6D866CD6-8FD9-8220-0E1A-716E887FA1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3205" y="3459673"/>
            <a:ext cx="1046074" cy="1426464"/>
          </a:xfrm>
          <a:prstGeom prst="rect">
            <a:avLst/>
          </a:prstGeom>
        </p:spPr>
      </p:pic>
      <p:pic>
        <p:nvPicPr>
          <p:cNvPr id="12" name="Picture 11" descr="A football player kicking a ball&#10;&#10;Description automatically generated with medium confidence">
            <a:extLst>
              <a:ext uri="{FF2B5EF4-FFF2-40B4-BE49-F238E27FC236}">
                <a16:creationId xmlns:a16="http://schemas.microsoft.com/office/drawing/2014/main" id="{B5584C1B-9826-1D0E-0891-0E8F258863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75583" y="3459673"/>
            <a:ext cx="1050828" cy="1426464"/>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EB668683-73E8-F2AC-1F0E-22BA1303DD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2715" y="3459673"/>
            <a:ext cx="1044489" cy="1426464"/>
          </a:xfrm>
          <a:prstGeom prst="rect">
            <a:avLst/>
          </a:prstGeom>
        </p:spPr>
      </p:pic>
      <p:pic>
        <p:nvPicPr>
          <p:cNvPr id="14" name="Picture 13" descr="A picture containing text, book&#10;&#10;Description automatically generated">
            <a:extLst>
              <a:ext uri="{FF2B5EF4-FFF2-40B4-BE49-F238E27FC236}">
                <a16:creationId xmlns:a16="http://schemas.microsoft.com/office/drawing/2014/main" id="{A6017189-7827-28FE-81B3-03AF908601D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892120" y="3459673"/>
            <a:ext cx="1053998" cy="1426464"/>
          </a:xfrm>
          <a:prstGeom prst="rect">
            <a:avLst/>
          </a:prstGeom>
        </p:spPr>
      </p:pic>
      <p:pic>
        <p:nvPicPr>
          <p:cNvPr id="15" name="Picture 14" descr="A picture containing text, sport, hitting, player&#10;&#10;Description automatically generated">
            <a:extLst>
              <a:ext uri="{FF2B5EF4-FFF2-40B4-BE49-F238E27FC236}">
                <a16:creationId xmlns:a16="http://schemas.microsoft.com/office/drawing/2014/main" id="{7532E5B8-C462-935A-0649-E527F9CA13B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46591" y="4966836"/>
            <a:ext cx="1047659" cy="1426464"/>
          </a:xfrm>
          <a:prstGeom prst="rect">
            <a:avLst/>
          </a:prstGeom>
        </p:spPr>
      </p:pic>
      <p:pic>
        <p:nvPicPr>
          <p:cNvPr id="16" name="Picture 15" descr="Text, qr code&#10;&#10;Description automatically generated">
            <a:extLst>
              <a:ext uri="{FF2B5EF4-FFF2-40B4-BE49-F238E27FC236}">
                <a16:creationId xmlns:a16="http://schemas.microsoft.com/office/drawing/2014/main" id="{DAFFAF16-6258-9F7E-F19C-E0419B509C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13129" y="4966836"/>
            <a:ext cx="1046074" cy="1426464"/>
          </a:xfrm>
          <a:prstGeom prst="rect">
            <a:avLst/>
          </a:prstGeom>
        </p:spPr>
      </p:pic>
      <p:pic>
        <p:nvPicPr>
          <p:cNvPr id="17" name="Picture 16" descr="A cover of a book&#10;&#10;Description automatically generated with low confidence">
            <a:extLst>
              <a:ext uri="{FF2B5EF4-FFF2-40B4-BE49-F238E27FC236}">
                <a16:creationId xmlns:a16="http://schemas.microsoft.com/office/drawing/2014/main" id="{6DB41DCB-CCB5-D4E2-32FE-499CC709425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75582" y="4966836"/>
            <a:ext cx="1052413" cy="1426464"/>
          </a:xfrm>
          <a:prstGeom prst="rect">
            <a:avLst/>
          </a:prstGeom>
        </p:spPr>
      </p:pic>
      <p:pic>
        <p:nvPicPr>
          <p:cNvPr id="18" name="Picture 17" descr="A picture containing text, person, sign, green&#10;&#10;Description automatically generated">
            <a:extLst>
              <a:ext uri="{FF2B5EF4-FFF2-40B4-BE49-F238E27FC236}">
                <a16:creationId xmlns:a16="http://schemas.microsoft.com/office/drawing/2014/main" id="{BAB11032-C446-8BCE-D521-6C2CC9A639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18450" y="4966836"/>
            <a:ext cx="1055583" cy="1426464"/>
          </a:xfrm>
          <a:prstGeom prst="rect">
            <a:avLst/>
          </a:prstGeom>
        </p:spPr>
      </p:pic>
      <p:pic>
        <p:nvPicPr>
          <p:cNvPr id="19" name="Picture 18" descr="A person playing tennis&#10;&#10;Description automatically generated with medium confidence">
            <a:extLst>
              <a:ext uri="{FF2B5EF4-FFF2-40B4-BE49-F238E27FC236}">
                <a16:creationId xmlns:a16="http://schemas.microsoft.com/office/drawing/2014/main" id="{9904107C-D0BC-A5FB-DA09-C9DA6EC3D9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75583" y="4966836"/>
            <a:ext cx="1049244" cy="1426464"/>
          </a:xfrm>
          <a:prstGeom prst="rect">
            <a:avLst/>
          </a:prstGeom>
        </p:spPr>
      </p:pic>
      <p:pic>
        <p:nvPicPr>
          <p:cNvPr id="20" name="Picture 19" descr="A person wearing a helmet and running&#10;&#10;Description automatically generated with medium confidence">
            <a:extLst>
              <a:ext uri="{FF2B5EF4-FFF2-40B4-BE49-F238E27FC236}">
                <a16:creationId xmlns:a16="http://schemas.microsoft.com/office/drawing/2014/main" id="{B6A201EA-6A4C-AAC6-18C5-DEFF9A8D224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23206" y="4966836"/>
            <a:ext cx="1047659" cy="1426464"/>
          </a:xfrm>
          <a:prstGeom prst="rect">
            <a:avLst/>
          </a:prstGeom>
        </p:spPr>
      </p:pic>
      <p:pic>
        <p:nvPicPr>
          <p:cNvPr id="21" name="Picture 20" descr="Calendar&#10;&#10;Description automatically generated">
            <a:extLst>
              <a:ext uri="{FF2B5EF4-FFF2-40B4-BE49-F238E27FC236}">
                <a16:creationId xmlns:a16="http://schemas.microsoft.com/office/drawing/2014/main" id="{0C30DD23-E3EA-9AD0-189B-D78A432BFF0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92120" y="4966836"/>
            <a:ext cx="1055583" cy="1426464"/>
          </a:xfrm>
          <a:prstGeom prst="rect">
            <a:avLst/>
          </a:prstGeom>
        </p:spPr>
      </p:pic>
    </p:spTree>
    <p:extLst>
      <p:ext uri="{BB962C8B-B14F-4D97-AF65-F5344CB8AC3E}">
        <p14:creationId xmlns:p14="http://schemas.microsoft.com/office/powerpoint/2010/main" val="2461792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New 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www.allaccess.nfhs.org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2"/>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solidFill>
                  <a:srgbClr val="D50032"/>
                </a:solidFill>
              </a:rPr>
              <a:t>NEW</a:t>
            </a:r>
            <a:r>
              <a:rPr lang="en-US" dirty="0"/>
              <a:t> 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pPr lvl="1"/>
            <a:r>
              <a:rPr lang="en-US" sz="2200" dirty="0"/>
              <a:t>Book features include:</a:t>
            </a:r>
          </a:p>
          <a:p>
            <a:pPr lvl="2"/>
            <a:r>
              <a:rPr lang="en-US" sz="1700" dirty="0"/>
              <a:t>Table of contents</a:t>
            </a:r>
          </a:p>
          <a:p>
            <a:pPr lvl="2"/>
            <a:r>
              <a:rPr lang="en-US" sz="1700" dirty="0"/>
              <a:t>Highlighting text</a:t>
            </a:r>
          </a:p>
          <a:p>
            <a:pPr lvl="2"/>
            <a:r>
              <a:rPr lang="en-US" sz="1700" dirty="0"/>
              <a:t>Creating ‘sticky notes’ on pages</a:t>
            </a:r>
          </a:p>
          <a:p>
            <a:pPr lvl="2"/>
            <a:r>
              <a:rPr lang="en-US" sz="1700" dirty="0"/>
              <a:t>Searching for terms</a:t>
            </a:r>
          </a:p>
          <a:p>
            <a:pPr lvl="2"/>
            <a:r>
              <a:rPr lang="en-US" sz="1700" dirty="0"/>
              <a:t>Mark-up pen feature</a:t>
            </a:r>
          </a:p>
          <a:p>
            <a:pPr lvl="2"/>
            <a:r>
              <a:rPr lang="en-US" sz="1700" dirty="0"/>
              <a:t>Viewing highlights and notes on data page</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557355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9BEC-0F53-40E5-9E07-C5CE61D96B10}"/>
              </a:ext>
            </a:extLst>
          </p:cNvPr>
          <p:cNvSpPr>
            <a:spLocks noGrp="1"/>
          </p:cNvSpPr>
          <p:nvPr>
            <p:ph type="title"/>
          </p:nvPr>
        </p:nvSpPr>
        <p:spPr/>
        <p:txBody>
          <a:bodyPr/>
          <a:lstStyle/>
          <a:p>
            <a:r>
              <a:rPr lang="en-US" dirty="0"/>
              <a:t>2024 NFHS BASEBALL </a:t>
            </a:r>
          </a:p>
        </p:txBody>
      </p:sp>
      <p:sp>
        <p:nvSpPr>
          <p:cNvPr id="3" name="Text Placeholder 2">
            <a:extLst>
              <a:ext uri="{FF2B5EF4-FFF2-40B4-BE49-F238E27FC236}">
                <a16:creationId xmlns:a16="http://schemas.microsoft.com/office/drawing/2014/main" id="{5F58A997-E5AE-4371-AB65-2EDC9C54D155}"/>
              </a:ext>
            </a:extLst>
          </p:cNvPr>
          <p:cNvSpPr>
            <a:spLocks noGrp="1"/>
          </p:cNvSpPr>
          <p:nvPr>
            <p:ph type="body" idx="1"/>
          </p:nvPr>
        </p:nvSpPr>
        <p:spPr/>
        <p:txBody>
          <a:bodyPr/>
          <a:lstStyle/>
          <a:p>
            <a:r>
              <a:rPr lang="en-US" altLang="en-US">
                <a:latin typeface="Calibri" panose="020F0502020204030204" pitchFamily="34" charset="0"/>
                <a:cs typeface="Calibri" panose="020F0502020204030204" pitchFamily="34" charset="0"/>
              </a:rPr>
              <a:t>Rules Changes</a:t>
            </a:r>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75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aseball player with a glove&#10;&#10;Description automatically generated">
            <a:extLst>
              <a:ext uri="{FF2B5EF4-FFF2-40B4-BE49-F238E27FC236}">
                <a16:creationId xmlns:a16="http://schemas.microsoft.com/office/drawing/2014/main" id="{0D5F6B54-3B22-A243-014D-D8C864557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6" y="2131616"/>
            <a:ext cx="2760983" cy="4148388"/>
          </a:xfrm>
          <a:prstGeom prst="rect">
            <a:avLst/>
          </a:prstGeom>
        </p:spPr>
      </p:pic>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4806951" y="2095722"/>
            <a:ext cx="7160682" cy="4493085"/>
          </a:xfrm>
        </p:spPr>
        <p:txBody>
          <a:bodyPr/>
          <a:lstStyle/>
          <a:p>
            <a:pPr marL="0" indent="0">
              <a:buNone/>
            </a:pPr>
            <a:r>
              <a:rPr lang="en-US" dirty="0"/>
              <a:t>• Any wristband with defensive shifts/offensive plays/pitching choices or game directions attached shall be considered non-electronic equipment and is permitted as long as it a single, solid color.</a:t>
            </a:r>
          </a:p>
          <a:p>
            <a:pPr marL="0" indent="0">
              <a:buNone/>
            </a:pPr>
            <a:endParaRPr lang="en-US" dirty="0"/>
          </a:p>
          <a:p>
            <a:pPr marL="0" indent="0">
              <a:buNone/>
            </a:pPr>
            <a:endParaRPr lang="en-US" dirty="0"/>
          </a:p>
          <a:p>
            <a:pPr marL="0" indent="0">
              <a:buNone/>
            </a:pPr>
            <a:endParaRPr lang="en-US" sz="2300" dirty="0"/>
          </a:p>
        </p:txBody>
      </p:sp>
    </p:spTree>
    <p:extLst>
      <p:ext uri="{BB962C8B-B14F-4D97-AF65-F5344CB8AC3E}">
        <p14:creationId xmlns:p14="http://schemas.microsoft.com/office/powerpoint/2010/main" val="133247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1-6-1</a:t>
            </a:r>
            <a:br>
              <a:rPr lang="en-US" dirty="0"/>
            </a:br>
            <a:r>
              <a:rPr lang="en-US" dirty="0"/>
              <a:t>PLAYER COMMUNICATION EQUIPMENT</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305367" y="2095722"/>
            <a:ext cx="4662265" cy="4493085"/>
          </a:xfrm>
        </p:spPr>
        <p:txBody>
          <a:bodyPr/>
          <a:lstStyle/>
          <a:p>
            <a:pPr marL="0" indent="0">
              <a:buNone/>
            </a:pPr>
            <a:r>
              <a:rPr lang="en-US" dirty="0"/>
              <a:t>• For pitchers, it may not contain the colors white, gray or be distracting.</a:t>
            </a:r>
          </a:p>
          <a:p>
            <a:pPr marL="0" indent="0">
              <a:buNone/>
            </a:pPr>
            <a:endParaRPr lang="en-US" dirty="0"/>
          </a:p>
          <a:p>
            <a:pPr marL="0" indent="0">
              <a:buNone/>
            </a:pPr>
            <a:r>
              <a:rPr lang="en-US" dirty="0"/>
              <a:t>• It does not have to match the color of the uniform or the sleeves worn underneath the uniform.</a:t>
            </a:r>
          </a:p>
          <a:p>
            <a:pPr marL="0" indent="0">
              <a:buNone/>
            </a:pPr>
            <a:endParaRPr lang="en-US" dirty="0"/>
          </a:p>
          <a:p>
            <a:pPr marL="0" indent="0">
              <a:buNone/>
            </a:pPr>
            <a:endParaRPr lang="en-US" sz="2300" dirty="0"/>
          </a:p>
        </p:txBody>
      </p:sp>
      <p:pic>
        <p:nvPicPr>
          <p:cNvPr id="7" name="Picture 6" descr="A baseball player standing on a field&#10;&#10;Description automatically generated">
            <a:extLst>
              <a:ext uri="{FF2B5EF4-FFF2-40B4-BE49-F238E27FC236}">
                <a16:creationId xmlns:a16="http://schemas.microsoft.com/office/drawing/2014/main" id="{76D6EC83-E0C1-955D-472F-3E9C04FCD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6" y="2131616"/>
            <a:ext cx="5375129" cy="3792934"/>
          </a:xfrm>
          <a:prstGeom prst="rect">
            <a:avLst/>
          </a:prstGeom>
        </p:spPr>
      </p:pic>
    </p:spTree>
    <p:extLst>
      <p:ext uri="{BB962C8B-B14F-4D97-AF65-F5344CB8AC3E}">
        <p14:creationId xmlns:p14="http://schemas.microsoft.com/office/powerpoint/2010/main" val="1187769741"/>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54267E03-5908-470A-BC79-10A4C51369BE}"/>
    </a:ext>
  </a:extLst>
</a:theme>
</file>

<file path=ppt/theme/theme3.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_2" id="{6D547598-3B91-41DF-99E9-54A0B41135B6}" vid="{4819B1DD-DF26-4622-9D84-752665B00260}"/>
    </a:ext>
  </a:extLst>
</a:theme>
</file>

<file path=ppt/theme/theme4.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69CA04A0ED8448A0B4D295BC1D9118" ma:contentTypeVersion="15" ma:contentTypeDescription="Create a new document." ma:contentTypeScope="" ma:versionID="172daa297825715d9425a4d20565a975">
  <xsd:schema xmlns:xsd="http://www.w3.org/2001/XMLSchema" xmlns:xs="http://www.w3.org/2001/XMLSchema" xmlns:p="http://schemas.microsoft.com/office/2006/metadata/properties" xmlns:ns1="http://schemas.microsoft.com/sharepoint/v3" xmlns:ns3="b4cb0f02-3c2b-4fef-97a7-4b09cd56ff12" xmlns:ns4="19c3b78d-99b7-455c-a43a-975a02b02fc9" targetNamespace="http://schemas.microsoft.com/office/2006/metadata/properties" ma:root="true" ma:fieldsID="fbf6c900398f93607baf71872b65611f" ns1:_="" ns3:_="" ns4:_="">
    <xsd:import namespace="http://schemas.microsoft.com/sharepoint/v3"/>
    <xsd:import namespace="b4cb0f02-3c2b-4fef-97a7-4b09cd56ff12"/>
    <xsd:import namespace="19c3b78d-99b7-455c-a43a-975a02b02f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b0f02-3c2b-4fef-97a7-4b09cd56f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c3b78d-99b7-455c-a43a-975a02b02f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A4A6A-A804-481D-9CEF-2C0DD703FDD8}">
  <ds:schemaRefs>
    <ds:schemaRef ds:uri="http://www.w3.org/XML/1998/namespace"/>
    <ds:schemaRef ds:uri="http://schemas.microsoft.com/office/2006/metadata/properties"/>
    <ds:schemaRef ds:uri="http://purl.org/dc/elements/1.1/"/>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19c3b78d-99b7-455c-a43a-975a02b02fc9"/>
    <ds:schemaRef ds:uri="b4cb0f02-3c2b-4fef-97a7-4b09cd56ff12"/>
    <ds:schemaRef ds:uri="http://purl.org/dc/dcmitype/"/>
    <ds:schemaRef ds:uri="http://purl.org/dc/terms/"/>
  </ds:schemaRefs>
</ds:datastoreItem>
</file>

<file path=customXml/itemProps2.xml><?xml version="1.0" encoding="utf-8"?>
<ds:datastoreItem xmlns:ds="http://schemas.openxmlformats.org/officeDocument/2006/customXml" ds:itemID="{83D33A56-D067-4C88-8ED1-D94D1C862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cb0f02-3c2b-4fef-97a7-4b09cd56ff12"/>
    <ds:schemaRef ds:uri="19c3b78d-99b7-455c-a43a-975a02b02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99805-7E40-49AE-9680-EA68926B8E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NFHS Company PowerPoint_2019_Wide Format</Template>
  <TotalTime>4336</TotalTime>
  <Words>3653</Words>
  <Application>Microsoft Macintosh PowerPoint</Application>
  <PresentationFormat>Widescreen</PresentationFormat>
  <Paragraphs>339</Paragraphs>
  <Slides>40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40</vt:i4>
      </vt:variant>
    </vt:vector>
  </HeadingPairs>
  <TitlesOfParts>
    <vt:vector size="50" baseType="lpstr">
      <vt:lpstr>Acumin Pro Ultra Black</vt:lpstr>
      <vt:lpstr>Arial</vt:lpstr>
      <vt:lpstr>Calibri</vt:lpstr>
      <vt:lpstr>Courier New</vt:lpstr>
      <vt:lpstr>Times New Roman</vt:lpstr>
      <vt:lpstr>Wingdings</vt:lpstr>
      <vt:lpstr>Office Theme</vt:lpstr>
      <vt:lpstr>4_Office Theme</vt:lpstr>
      <vt:lpstr>Office Theme</vt:lpstr>
      <vt:lpstr>1_Office Theme</vt:lpstr>
      <vt:lpstr>PowerPoint Presentation</vt:lpstr>
      <vt:lpstr>National Federation of  State High School Associations</vt:lpstr>
      <vt:lpstr>NFHS Rules Review Committee</vt:lpstr>
      <vt:lpstr>National Federation of  State High School Associations</vt:lpstr>
      <vt:lpstr>NEW NFHS AllAccess – Website</vt:lpstr>
      <vt:lpstr>NEW NFHS AllAccess – Mobile App</vt:lpstr>
      <vt:lpstr>2024 NFHS BASEBALL </vt:lpstr>
      <vt:lpstr>1-6-1 PLAYER COMMUNICATION EQUIPMENT</vt:lpstr>
      <vt:lpstr>1-6-1 PLAYER COMMUNICATION EQUIPMENT</vt:lpstr>
      <vt:lpstr>1-6-1 PLAYER COMMUNICATION EQUIPMENT</vt:lpstr>
      <vt:lpstr>1-6-1 PLAYER COMMUNICATION EQUIPMENT</vt:lpstr>
      <vt:lpstr>player communication equipment Rule 1-6-1 (New section)</vt:lpstr>
      <vt:lpstr>PLAYER COMMUNICATION EQUIPMENT rule 3-2-5</vt:lpstr>
      <vt:lpstr>PLAYER COMMUNICATION EQUIPMENT rule 1-6-2</vt:lpstr>
      <vt:lpstr>player communication equipment Rule 1-6-2 (New section)</vt:lpstr>
      <vt:lpstr>COACHING (PLAYER COMMUNICATION EQUIPMENT) rule 3-2-5</vt:lpstr>
      <vt:lpstr>COACHING (PLAYER COMMUNICATION EQUIPMENT) rule 3-2-5</vt:lpstr>
      <vt:lpstr>Coaching rule 3-2-5</vt:lpstr>
      <vt:lpstr>UMPIRE-IN-CHIEF Rule 10-2-3h</vt:lpstr>
      <vt:lpstr> UMPIRE-IN-CHIEF Rule 10-2-3h </vt:lpstr>
      <vt:lpstr>UMPIRE-IN-CHIEF rule 10-2-3h</vt:lpstr>
      <vt:lpstr>2024 NFHS BASEBALL </vt:lpstr>
      <vt:lpstr>Malicious contact</vt:lpstr>
      <vt:lpstr>Malicious contact</vt:lpstr>
      <vt:lpstr>Profanity (DIRECT OR INDIRECT)</vt:lpstr>
      <vt:lpstr>Profanity (DIRECT OR INDIRECT)</vt:lpstr>
      <vt:lpstr>PACE OF PLAY</vt:lpstr>
      <vt:lpstr>PACE OF PLAY</vt:lpstr>
      <vt:lpstr>PACE OF PLAY</vt:lpstr>
      <vt:lpstr>PACE OF PLAY</vt:lpstr>
      <vt:lpstr>PACE OF PLAY</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Microsoft Office User</cp:lastModifiedBy>
  <cp:revision>126</cp:revision>
  <cp:lastPrinted>2021-07-08T14:24:01Z</cp:lastPrinted>
  <dcterms:created xsi:type="dcterms:W3CDTF">2020-02-12T19:35:51Z</dcterms:created>
  <dcterms:modified xsi:type="dcterms:W3CDTF">2023-11-28T19:33:16Z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0x0101006B69CA04A0ED8448A0B4D295BC1D9118</vt:lpwstr>
  </property>
</Properties>
</file>